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57" r:id="rId5"/>
    <p:sldId id="953" r:id="rId6"/>
    <p:sldId id="998" r:id="rId7"/>
    <p:sldId id="999" r:id="rId8"/>
    <p:sldId id="1002" r:id="rId9"/>
    <p:sldId id="977" r:id="rId10"/>
    <p:sldId id="976" r:id="rId11"/>
    <p:sldId id="1000" r:id="rId12"/>
    <p:sldId id="979" r:id="rId13"/>
    <p:sldId id="980" r:id="rId14"/>
    <p:sldId id="1001" r:id="rId15"/>
    <p:sldId id="981" r:id="rId16"/>
    <p:sldId id="865" r:id="rId17"/>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BBB59"/>
    <a:srgbClr val="126A3A"/>
    <a:srgbClr val="8EC543"/>
    <a:srgbClr val="FF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Tamsus stilius1 – paryškinima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p:cViewPr varScale="1">
        <p:scale>
          <a:sx n="147" d="100"/>
          <a:sy n="147" d="100"/>
        </p:scale>
        <p:origin x="56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6"/>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6739" y="0"/>
            <a:ext cx="2950475" cy="497046"/>
          </a:xfrm>
          <a:prstGeom prst="rect">
            <a:avLst/>
          </a:prstGeom>
        </p:spPr>
        <p:txBody>
          <a:bodyPr vert="horz" lIns="91577" tIns="45789" rIns="91577" bIns="45789" rtlCol="0"/>
          <a:lstStyle>
            <a:lvl1pPr algn="r">
              <a:defRPr sz="1200"/>
            </a:lvl1pPr>
          </a:lstStyle>
          <a:p>
            <a:fld id="{5A91FE38-6656-4C69-8773-66178E16107B}" type="datetimeFigureOut">
              <a:rPr lang="en-US" smtClean="0"/>
              <a:pPr/>
              <a:t>9/11/2024</a:t>
            </a:fld>
            <a:endParaRPr lang="en-GB"/>
          </a:p>
        </p:txBody>
      </p:sp>
      <p:sp>
        <p:nvSpPr>
          <p:cNvPr id="4" name="Slide Image Placeholder 3"/>
          <p:cNvSpPr>
            <a:spLocks noGrp="1" noRot="1" noChangeAspect="1"/>
          </p:cNvSpPr>
          <p:nvPr>
            <p:ph type="sldImg" idx="2"/>
          </p:nvPr>
        </p:nvSpPr>
        <p:spPr>
          <a:xfrm>
            <a:off x="93663" y="747713"/>
            <a:ext cx="6621462" cy="3725862"/>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77" tIns="45789" rIns="91577" bIns="457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5" cy="497046"/>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6739" y="9442153"/>
            <a:ext cx="2950475" cy="497046"/>
          </a:xfrm>
          <a:prstGeom prst="rect">
            <a:avLst/>
          </a:prstGeom>
        </p:spPr>
        <p:txBody>
          <a:bodyPr vert="horz" lIns="91577" tIns="45789" rIns="91577" bIns="45789" rtlCol="0" anchor="b"/>
          <a:lstStyle>
            <a:lvl1pPr algn="r">
              <a:defRPr sz="1200"/>
            </a:lvl1pPr>
          </a:lstStyle>
          <a:p>
            <a:fld id="{D07D9B4B-C667-46DA-8DB6-7CF7DF6CE5C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lt-LT"/>
              <a:t>Spustelėję redaguokite stilių</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GB"/>
          </a:p>
        </p:txBody>
      </p:sp>
      <p:sp>
        <p:nvSpPr>
          <p:cNvPr id="4" name="Date Placeholder 3"/>
          <p:cNvSpPr>
            <a:spLocks noGrp="1"/>
          </p:cNvSpPr>
          <p:nvPr>
            <p:ph type="dt" sz="half" idx="10"/>
          </p:nvPr>
        </p:nvSpPr>
        <p:spPr/>
        <p:txBody>
          <a:bodyPr/>
          <a:lstStyle/>
          <a:p>
            <a:fld id="{17AFB648-1A49-4810-AA1D-0C5AB51D8E11}" type="datetime1">
              <a:rPr lang="en-US" smtClean="0"/>
              <a:t>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10"/>
          </p:nvPr>
        </p:nvSpPr>
        <p:spPr/>
        <p:txBody>
          <a:bodyPr/>
          <a:lstStyle/>
          <a:p>
            <a:fld id="{EDC85001-C009-4455-A58F-913E038C5009}" type="datetime1">
              <a:rPr lang="en-US" smtClean="0"/>
              <a:t>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lt-LT"/>
              <a:t>Spustelėję redaguokite stilių</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10"/>
          </p:nvPr>
        </p:nvSpPr>
        <p:spPr/>
        <p:txBody>
          <a:bodyPr/>
          <a:lstStyle/>
          <a:p>
            <a:fld id="{6C2E162C-7EC3-436F-A85A-26FFCC71B9FB}" type="datetime1">
              <a:rPr lang="en-US" smtClean="0"/>
              <a:t>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10"/>
          </p:nvPr>
        </p:nvSpPr>
        <p:spPr/>
        <p:txBody>
          <a:bodyPr/>
          <a:lstStyle/>
          <a:p>
            <a:fld id="{1AF9AD7F-1885-4E80-9BE6-B02DFDCE52B7}" type="datetime1">
              <a:rPr lang="en-US" smtClean="0"/>
              <a:t>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lt-LT"/>
              <a:t>Spustelėję redaguokite stilių</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7A38FA90-5B32-4E6E-BE1A-75CE599BCDB8}" type="datetime1">
              <a:rPr lang="en-US" smtClean="0"/>
              <a:t>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5" name="Date Placeholder 4"/>
          <p:cNvSpPr>
            <a:spLocks noGrp="1"/>
          </p:cNvSpPr>
          <p:nvPr>
            <p:ph type="dt" sz="half" idx="10"/>
          </p:nvPr>
        </p:nvSpPr>
        <p:spPr/>
        <p:txBody>
          <a:bodyPr/>
          <a:lstStyle/>
          <a:p>
            <a:fld id="{081181A2-23FF-4E6D-B5E5-DA549FD91AF8}" type="datetime1">
              <a:rPr lang="en-US" smtClean="0"/>
              <a:t>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lt-LT"/>
              <a:t>Spustelėję redaguokite stilių</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7" name="Date Placeholder 6"/>
          <p:cNvSpPr>
            <a:spLocks noGrp="1"/>
          </p:cNvSpPr>
          <p:nvPr>
            <p:ph type="dt" sz="half" idx="10"/>
          </p:nvPr>
        </p:nvSpPr>
        <p:spPr/>
        <p:txBody>
          <a:bodyPr/>
          <a:lstStyle/>
          <a:p>
            <a:fld id="{D590B934-F3EA-4645-B00F-DEDDAD272796}" type="datetime1">
              <a:rPr lang="en-US" smtClean="0"/>
              <a:t>9/11/2024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Date Placeholder 2"/>
          <p:cNvSpPr>
            <a:spLocks noGrp="1"/>
          </p:cNvSpPr>
          <p:nvPr>
            <p:ph type="dt" sz="half" idx="10"/>
          </p:nvPr>
        </p:nvSpPr>
        <p:spPr/>
        <p:txBody>
          <a:bodyPr/>
          <a:lstStyle/>
          <a:p>
            <a:fld id="{C7F93B79-D44B-4C18-816F-75B83B694E07}" type="datetime1">
              <a:rPr lang="en-US" smtClean="0"/>
              <a:t>9/11/2024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AF521-9CFE-41DA-A9AA-C649772A28EA}" type="datetime1">
              <a:rPr lang="en-US" smtClean="0"/>
              <a:t>9/11/2024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lt-LT"/>
              <a:t>Spustelėję redaguokite stilių</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4D2C701-35D4-4910-BA0C-23214CBB10FF}" type="datetime1">
              <a:rPr lang="en-US" smtClean="0"/>
              <a:t>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lt-LT"/>
              <a:t>Spustelėję redaguokite stilių</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9D51E0F-292D-43EC-B785-2F4AA1730139}" type="datetime1">
              <a:rPr lang="en-US" smtClean="0"/>
              <a:t>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redaguokite stilių</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42AE45B-848C-4527-ADB3-DD726B12FA1A}" type="datetime1">
              <a:rPr lang="en-US" smtClean="0"/>
              <a:t>9/11/2024</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B7F88-8E2D-499B-BAD8-FA2927D3DC0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65888" y="1206230"/>
            <a:ext cx="4131013" cy="2392631"/>
          </a:xfrm>
          <a:prstGeom prst="rect">
            <a:avLst/>
          </a:prstGeom>
          <a:noFill/>
        </p:spPr>
        <p:txBody>
          <a:bodyPr wrap="square" lIns="91440" tIns="45720" rIns="91440" bIns="45720" rtlCol="0" anchor="t">
            <a:spAutoFit/>
          </a:bodyPr>
          <a:lstStyle/>
          <a:p>
            <a:r>
              <a:rPr lang="en-GB" sz="1600" b="1" dirty="0">
                <a:solidFill>
                  <a:srgbClr val="8EC543"/>
                </a:solidFill>
                <a:latin typeface="Arial"/>
                <a:cs typeface="Arial"/>
              </a:rPr>
              <a:t>STRATEGINI</a:t>
            </a:r>
            <a:r>
              <a:rPr lang="lt-LT" sz="1600" b="1" dirty="0">
                <a:solidFill>
                  <a:srgbClr val="8EC543"/>
                </a:solidFill>
                <a:latin typeface="Arial"/>
                <a:cs typeface="Arial"/>
              </a:rPr>
              <a:t>O</a:t>
            </a:r>
            <a:r>
              <a:rPr lang="en-GB" sz="1600" b="1" dirty="0">
                <a:solidFill>
                  <a:srgbClr val="8EC543"/>
                </a:solidFill>
                <a:latin typeface="Arial"/>
                <a:cs typeface="Arial"/>
              </a:rPr>
              <a:t> PLAN</a:t>
            </a:r>
            <a:r>
              <a:rPr lang="lt-LT" sz="1600" b="1" dirty="0">
                <a:solidFill>
                  <a:srgbClr val="8EC543"/>
                </a:solidFill>
                <a:latin typeface="Arial"/>
                <a:cs typeface="Arial"/>
              </a:rPr>
              <a:t>O INTERVENCINĖS PRIEMONĖS „INVESTICIJOS Į ŽEMĖS ŪKIO VALDAS“ IR  KPP VEIKLOS SRITIES ,,PARAMA INVESTICIJOMS Į ŽEMĖS ŪKIO VALDAS“ ĮGYVENDINIMO TAISYKLIŲ PAKEITIMAI, SUSIJĘ</a:t>
            </a:r>
          </a:p>
          <a:p>
            <a:r>
              <a:rPr lang="lt-LT" sz="1600" b="1" dirty="0">
                <a:solidFill>
                  <a:srgbClr val="8EC543"/>
                </a:solidFill>
                <a:latin typeface="Arial"/>
                <a:cs typeface="Arial"/>
              </a:rPr>
              <a:t>SU PARAMOS SUPAPRASTINTA</a:t>
            </a:r>
          </a:p>
          <a:p>
            <a:r>
              <a:rPr lang="lt-LT" sz="1600" b="1" dirty="0">
                <a:solidFill>
                  <a:srgbClr val="8EC543"/>
                </a:solidFill>
                <a:latin typeface="Arial"/>
                <a:cs typeface="Arial"/>
              </a:rPr>
              <a:t>TVARKA TEIKIMU</a:t>
            </a:r>
          </a:p>
          <a:p>
            <a:r>
              <a:rPr lang="lt-LT" sz="1600" b="1" dirty="0">
                <a:solidFill>
                  <a:srgbClr val="8EC543"/>
                </a:solidFill>
                <a:latin typeface="Arial"/>
                <a:cs typeface="Arial"/>
              </a:rPr>
              <a:t> </a:t>
            </a:r>
            <a:r>
              <a:rPr lang="en-GB" sz="1600" b="1" dirty="0">
                <a:solidFill>
                  <a:srgbClr val="8EC543"/>
                </a:solidFill>
                <a:latin typeface="Arial"/>
                <a:cs typeface="Arial"/>
              </a:rPr>
              <a:t> </a:t>
            </a:r>
            <a:endParaRPr lang="en-GB" sz="1400" b="1" dirty="0">
              <a:solidFill>
                <a:srgbClr val="8EC543"/>
              </a:solidFill>
              <a:latin typeface="Arial"/>
              <a:cs typeface="Arial"/>
            </a:endParaRPr>
          </a:p>
        </p:txBody>
      </p:sp>
      <p:sp>
        <p:nvSpPr>
          <p:cNvPr id="6" name="TextBox 5"/>
          <p:cNvSpPr txBox="1"/>
          <p:nvPr/>
        </p:nvSpPr>
        <p:spPr>
          <a:xfrm>
            <a:off x="5019473" y="2788596"/>
            <a:ext cx="3197158" cy="276999"/>
          </a:xfrm>
          <a:prstGeom prst="rect">
            <a:avLst/>
          </a:prstGeom>
          <a:noFill/>
        </p:spPr>
        <p:txBody>
          <a:bodyPr wrap="square" lIns="91440" tIns="45720" rIns="91440" bIns="45720" rtlCol="0" anchor="t">
            <a:spAutoFit/>
          </a:bodyPr>
          <a:lstStyle/>
          <a:p>
            <a:pPr algn="r"/>
            <a:r>
              <a:rPr lang="lt-LT" sz="1200" dirty="0">
                <a:solidFill>
                  <a:srgbClr val="8EC543"/>
                </a:solidFill>
                <a:latin typeface="Arial"/>
                <a:cs typeface="Arial"/>
              </a:rPr>
              <a:t>Rugsėjis</a:t>
            </a:r>
            <a:r>
              <a:rPr lang="en-GB" sz="1200" dirty="0">
                <a:solidFill>
                  <a:srgbClr val="8EC543"/>
                </a:solidFill>
                <a:latin typeface="Arial"/>
                <a:cs typeface="Arial"/>
              </a:rPr>
              <a:t>, 202</a:t>
            </a:r>
            <a:r>
              <a:rPr lang="lt-LT" sz="1200" dirty="0">
                <a:solidFill>
                  <a:srgbClr val="8EC543"/>
                </a:solidFill>
                <a:latin typeface="Arial"/>
                <a:cs typeface="Arial"/>
              </a:rPr>
              <a:t>4</a:t>
            </a:r>
            <a:endParaRPr lang="en-GB" sz="1200" dirty="0">
              <a:solidFill>
                <a:srgbClr val="8EC543"/>
              </a:solidFill>
              <a:latin typeface="Arial"/>
              <a:cs typeface="Arial"/>
            </a:endParaRPr>
          </a:p>
        </p:txBody>
      </p:sp>
      <p:sp>
        <p:nvSpPr>
          <p:cNvPr id="8" name="TextBox 7"/>
          <p:cNvSpPr txBox="1"/>
          <p:nvPr/>
        </p:nvSpPr>
        <p:spPr>
          <a:xfrm>
            <a:off x="7000892" y="4733526"/>
            <a:ext cx="991746" cy="338554"/>
          </a:xfrm>
          <a:prstGeom prst="rect">
            <a:avLst/>
          </a:prstGeom>
          <a:noFill/>
        </p:spPr>
        <p:txBody>
          <a:bodyPr wrap="none" rtlCol="0">
            <a:spAutoFit/>
          </a:bodyPr>
          <a:lstStyle/>
          <a:p>
            <a:r>
              <a:rPr lang="en-GB" sz="1600" dirty="0" err="1">
                <a:solidFill>
                  <a:srgbClr val="8EC543"/>
                </a:solidFill>
                <a:latin typeface="Arial" pitchFamily="34" charset="0"/>
                <a:cs typeface="Arial" pitchFamily="34" charset="0"/>
              </a:rPr>
              <a:t>zum.lrv.lt</a:t>
            </a:r>
            <a:endParaRPr lang="en-GB" sz="1600" dirty="0">
              <a:solidFill>
                <a:srgbClr val="8EC543"/>
              </a:solidFill>
              <a:latin typeface="Arial" pitchFamily="34" charset="0"/>
              <a:cs typeface="Arial" pitchFamily="34" charset="0"/>
            </a:endParaRPr>
          </a:p>
        </p:txBody>
      </p:sp>
      <p:sp>
        <p:nvSpPr>
          <p:cNvPr id="3" name="Skaidrės numerio vietos rezervavimo ženklas 2">
            <a:extLst>
              <a:ext uri="{FF2B5EF4-FFF2-40B4-BE49-F238E27FC236}">
                <a16:creationId xmlns:a16="http://schemas.microsoft.com/office/drawing/2014/main" id="{3E217BEE-6A39-BD21-52A9-B8190AA8FF57}"/>
              </a:ext>
            </a:extLst>
          </p:cNvPr>
          <p:cNvSpPr>
            <a:spLocks noGrp="1"/>
          </p:cNvSpPr>
          <p:nvPr>
            <p:ph type="sldNum" sz="quarter" idx="12"/>
          </p:nvPr>
        </p:nvSpPr>
        <p:spPr/>
        <p:txBody>
          <a:bodyPr/>
          <a:lstStyle/>
          <a:p>
            <a:fld id="{DA9B7F88-8E2D-499B-BAD8-FA2927D3DC0E}" type="slidenum">
              <a:rPr lang="en-GB" smtClean="0"/>
              <a:pPr/>
              <a:t>1</a:t>
            </a:fld>
            <a:endParaRPr lang="en-GB"/>
          </a:p>
        </p:txBody>
      </p:sp>
      <p:sp>
        <p:nvSpPr>
          <p:cNvPr id="4" name="TextBox 3">
            <a:extLst>
              <a:ext uri="{FF2B5EF4-FFF2-40B4-BE49-F238E27FC236}">
                <a16:creationId xmlns:a16="http://schemas.microsoft.com/office/drawing/2014/main" id="{0D297732-17EF-BAF8-898B-C32D6E958F3D}"/>
              </a:ext>
            </a:extLst>
          </p:cNvPr>
          <p:cNvSpPr txBox="1"/>
          <p:nvPr/>
        </p:nvSpPr>
        <p:spPr>
          <a:xfrm>
            <a:off x="5940358" y="3559527"/>
            <a:ext cx="2367064" cy="646331"/>
          </a:xfrm>
          <a:prstGeom prst="rect">
            <a:avLst/>
          </a:prstGeom>
          <a:noFill/>
        </p:spPr>
        <p:txBody>
          <a:bodyPr wrap="square" rtlCol="0">
            <a:spAutoFit/>
          </a:bodyPr>
          <a:lstStyle/>
          <a:p>
            <a:r>
              <a:rPr lang="lt-LT" dirty="0">
                <a:solidFill>
                  <a:srgbClr val="9BBB59"/>
                </a:solidFill>
              </a:rPr>
              <a:t>Milda Jusienė ŽŪM PVS vyriausioji specialistė</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415047"/>
            <a:ext cx="8229600" cy="531058"/>
          </a:xfrm>
        </p:spPr>
        <p:txBody>
          <a:bodyPr>
            <a:normAutofit/>
          </a:bodyPr>
          <a:lstStyle/>
          <a:p>
            <a:r>
              <a:rPr lang="lt-LT" sz="2000" b="1" dirty="0">
                <a:solidFill>
                  <a:srgbClr val="009900"/>
                </a:solidFill>
                <a:latin typeface="Arial" pitchFamily="34" charset="0"/>
                <a:ea typeface="+mn-ea"/>
                <a:cs typeface="Arial" pitchFamily="34" charset="0"/>
              </a:rPr>
              <a:t>Supaprastintos paramos dydis pagal KPP priemonę (1)</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062319"/>
            <a:ext cx="8229600" cy="3879476"/>
          </a:xfrm>
        </p:spPr>
        <p:txBody>
          <a:bodyPr>
            <a:normAutofit fontScale="62500" lnSpcReduction="20000"/>
          </a:bodyPr>
          <a:lstStyle/>
          <a:p>
            <a:pPr marL="0" indent="0" algn="just">
              <a:buFontTx/>
              <a:buNone/>
              <a:defRPr/>
            </a:pPr>
            <a:r>
              <a:rPr lang="lt-LT" b="1" dirty="0">
                <a:solidFill>
                  <a:srgbClr val="009900"/>
                </a:solidFill>
                <a:latin typeface="Times New Roman" panose="02020603050405020304" pitchFamily="18" charset="0"/>
                <a:cs typeface="Times New Roman" panose="02020603050405020304" pitchFamily="18" charset="0"/>
              </a:rPr>
              <a:t>Didžiausia paramos suma pareiškėjo projektui ir 2014–2024 m. laikotarpiui</a:t>
            </a:r>
            <a:r>
              <a:rPr lang="en-GB" b="1" dirty="0">
                <a:solidFill>
                  <a:srgbClr val="009900"/>
                </a:solidFill>
                <a:latin typeface="Times New Roman" panose="02020603050405020304" pitchFamily="18" charset="0"/>
                <a:cs typeface="Times New Roman" panose="02020603050405020304" pitchFamily="18" charset="0"/>
              </a:rPr>
              <a:t>:</a:t>
            </a:r>
            <a:endParaRPr lang="lt-LT" b="1" dirty="0">
              <a:solidFill>
                <a:srgbClr val="0099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defRPr/>
            </a:pPr>
            <a:r>
              <a:rPr lang="lt-LT" sz="2900" b="1" dirty="0">
                <a:latin typeface="Times New Roman" panose="02020603050405020304" pitchFamily="18" charset="0"/>
                <a:cs typeface="Times New Roman" panose="02020603050405020304" pitchFamily="18" charset="0"/>
              </a:rPr>
              <a:t>iki </a:t>
            </a:r>
            <a:r>
              <a:rPr lang="lt-LT" sz="2900" b="1" dirty="0">
                <a:solidFill>
                  <a:srgbClr val="009900"/>
                </a:solidFill>
                <a:latin typeface="Times New Roman" panose="02020603050405020304" pitchFamily="18" charset="0"/>
                <a:cs typeface="Times New Roman" panose="02020603050405020304" pitchFamily="18" charset="0"/>
              </a:rPr>
              <a:t>80 tūkst. Eur </a:t>
            </a:r>
            <a:r>
              <a:rPr lang="lt-LT" sz="2900" b="1" dirty="0">
                <a:latin typeface="Times New Roman" panose="02020603050405020304" pitchFamily="18" charset="0"/>
                <a:cs typeface="Times New Roman" panose="02020603050405020304" pitchFamily="18" charset="0"/>
              </a:rPr>
              <a:t>projektui, </a:t>
            </a:r>
            <a:r>
              <a:rPr lang="lt-LT" sz="2900" dirty="0">
                <a:latin typeface="Times New Roman" panose="02020603050405020304" pitchFamily="18" charset="0"/>
                <a:cs typeface="Times New Roman" panose="02020603050405020304" pitchFamily="18" charset="0"/>
              </a:rPr>
              <a:t>kai teikiama investicinė parama (negrąžintina dotacija) </a:t>
            </a:r>
            <a:r>
              <a:rPr lang="lt-LT" sz="2900" b="1" dirty="0">
                <a:latin typeface="Times New Roman" panose="02020603050405020304" pitchFamily="18" charset="0"/>
                <a:cs typeface="Times New Roman" panose="02020603050405020304" pitchFamily="18" charset="0"/>
              </a:rPr>
              <a:t>supaprastinta tvarka</a:t>
            </a:r>
            <a:r>
              <a:rPr lang="lt-LT" sz="29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defRPr/>
            </a:pPr>
            <a:r>
              <a:rPr lang="lt-LT" sz="2900" b="1" dirty="0">
                <a:latin typeface="Times New Roman" panose="02020603050405020304" pitchFamily="18" charset="0"/>
                <a:cs typeface="Times New Roman" panose="02020603050405020304" pitchFamily="18" charset="0"/>
              </a:rPr>
              <a:t>iki </a:t>
            </a:r>
            <a:r>
              <a:rPr lang="lt-LT" sz="2900" b="1" dirty="0">
                <a:solidFill>
                  <a:srgbClr val="009900"/>
                </a:solidFill>
                <a:latin typeface="Times New Roman" panose="02020603050405020304" pitchFamily="18" charset="0"/>
                <a:cs typeface="Times New Roman" panose="02020603050405020304" pitchFamily="18" charset="0"/>
              </a:rPr>
              <a:t>280 tūkst. Eur </a:t>
            </a:r>
            <a:r>
              <a:rPr lang="lt-LT" sz="2900" b="1" dirty="0">
                <a:latin typeface="Times New Roman" panose="02020603050405020304" pitchFamily="18" charset="0"/>
                <a:cs typeface="Times New Roman" panose="02020603050405020304" pitchFamily="18" charset="0"/>
              </a:rPr>
              <a:t>projektui, </a:t>
            </a:r>
            <a:r>
              <a:rPr lang="lt-LT" sz="2900" dirty="0">
                <a:latin typeface="Times New Roman" panose="02020603050405020304" pitchFamily="18" charset="0"/>
                <a:cs typeface="Times New Roman" panose="02020603050405020304" pitchFamily="18" charset="0"/>
              </a:rPr>
              <a:t>kai </a:t>
            </a:r>
            <a:r>
              <a:rPr lang="lt-LT" sz="2900" b="1" dirty="0">
                <a:latin typeface="Times New Roman" panose="02020603050405020304" pitchFamily="18" charset="0"/>
                <a:cs typeface="Times New Roman" panose="02020603050405020304" pitchFamily="18" charset="0"/>
              </a:rPr>
              <a:t>teikiama investicinė parama </a:t>
            </a:r>
            <a:r>
              <a:rPr lang="lt-LT" sz="2900" dirty="0">
                <a:latin typeface="Times New Roman" panose="02020603050405020304" pitchFamily="18" charset="0"/>
                <a:cs typeface="Times New Roman" panose="02020603050405020304" pitchFamily="18" charset="0"/>
              </a:rPr>
              <a:t>(negrąžintina dotacija) </a:t>
            </a:r>
            <a:r>
              <a:rPr lang="lt-LT" sz="2900" b="1" dirty="0">
                <a:latin typeface="Times New Roman" panose="02020603050405020304" pitchFamily="18" charset="0"/>
                <a:cs typeface="Times New Roman" panose="02020603050405020304" pitchFamily="18" charset="0"/>
              </a:rPr>
              <a:t>supaprastinta tvarka</a:t>
            </a:r>
            <a:r>
              <a:rPr lang="lt-LT" sz="2900" dirty="0">
                <a:latin typeface="Times New Roman" panose="02020603050405020304" pitchFamily="18" charset="0"/>
                <a:cs typeface="Times New Roman" panose="02020603050405020304" pitchFamily="18" charset="0"/>
              </a:rPr>
              <a:t>  ir </a:t>
            </a:r>
            <a:r>
              <a:rPr lang="lt-LT" sz="2900" b="1" dirty="0">
                <a:latin typeface="Times New Roman" panose="02020603050405020304" pitchFamily="18" charset="0"/>
                <a:cs typeface="Times New Roman" panose="02020603050405020304" pitchFamily="18" charset="0"/>
              </a:rPr>
              <a:t>lengvatinė paskola </a:t>
            </a:r>
            <a:r>
              <a:rPr lang="lt-LT" sz="2900" dirty="0">
                <a:latin typeface="Times New Roman" panose="02020603050405020304" pitchFamily="18" charset="0"/>
                <a:cs typeface="Times New Roman" panose="02020603050405020304" pitchFamily="18" charset="0"/>
              </a:rPr>
              <a:t>(paskola negali viršyti 200 tūkst. Eur);</a:t>
            </a:r>
          </a:p>
          <a:p>
            <a:pPr algn="just">
              <a:buFont typeface="Wingdings" panose="05000000000000000000" pitchFamily="2" charset="2"/>
              <a:buChar char="Ø"/>
              <a:defRPr/>
            </a:pPr>
            <a:r>
              <a:rPr lang="lt-LT" sz="2900" b="1" dirty="0">
                <a:latin typeface="Times New Roman" panose="02020603050405020304" pitchFamily="18" charset="0"/>
                <a:cs typeface="Times New Roman" panose="02020603050405020304" pitchFamily="18" charset="0"/>
              </a:rPr>
              <a:t>2014–2024 m. laikotarpiu iki </a:t>
            </a:r>
            <a:r>
              <a:rPr lang="lt-LT" sz="2900" b="1" dirty="0">
                <a:solidFill>
                  <a:srgbClr val="009900"/>
                </a:solidFill>
                <a:latin typeface="Times New Roman" panose="02020603050405020304" pitchFamily="18" charset="0"/>
                <a:cs typeface="Times New Roman" panose="02020603050405020304" pitchFamily="18" charset="0"/>
              </a:rPr>
              <a:t>2 600 tūkst. Eur </a:t>
            </a:r>
            <a:r>
              <a:rPr lang="lt-LT" sz="2900" dirty="0">
                <a:latin typeface="Times New Roman" panose="02020603050405020304" pitchFamily="18" charset="0"/>
                <a:cs typeface="Times New Roman" panose="02020603050405020304" pitchFamily="18" charset="0"/>
              </a:rPr>
              <a:t>(įskaitant gautą lengvatinę paskolą);</a:t>
            </a:r>
          </a:p>
          <a:p>
            <a:pPr algn="just">
              <a:buFont typeface="Wingdings" panose="05000000000000000000" pitchFamily="2" charset="2"/>
              <a:buChar char="Ø"/>
              <a:defRPr/>
            </a:pPr>
            <a:r>
              <a:rPr lang="lt-LT" sz="2900" b="1" dirty="0">
                <a:latin typeface="Times New Roman" panose="02020603050405020304" pitchFamily="18" charset="0"/>
                <a:cs typeface="Times New Roman" panose="02020603050405020304" pitchFamily="18" charset="0"/>
              </a:rPr>
              <a:t>2014–2024 m. laikotarpiu susijusiems subjektams:</a:t>
            </a:r>
          </a:p>
          <a:p>
            <a:pPr algn="just">
              <a:buFont typeface="Wingdings" panose="05000000000000000000" pitchFamily="2" charset="2"/>
              <a:buChar char="Ø"/>
              <a:defRPr/>
            </a:pPr>
            <a:r>
              <a:rPr lang="lt-LT" sz="2900" b="1" dirty="0">
                <a:latin typeface="Times New Roman" panose="02020603050405020304" pitchFamily="18" charset="0"/>
                <a:cs typeface="Times New Roman" panose="02020603050405020304" pitchFamily="18" charset="0"/>
              </a:rPr>
              <a:t>sutuoktiniams – iki </a:t>
            </a:r>
            <a:r>
              <a:rPr lang="lt-LT" sz="2900" b="1" dirty="0">
                <a:solidFill>
                  <a:srgbClr val="009900"/>
                </a:solidFill>
                <a:latin typeface="Times New Roman" panose="02020603050405020304" pitchFamily="18" charset="0"/>
                <a:cs typeface="Times New Roman" panose="02020603050405020304" pitchFamily="18" charset="0"/>
              </a:rPr>
              <a:t>3 000 tūkst. Eur</a:t>
            </a:r>
            <a:r>
              <a:rPr lang="lt-LT" sz="29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defRPr/>
            </a:pPr>
            <a:r>
              <a:rPr lang="lt-LT" sz="2900" b="1" dirty="0">
                <a:latin typeface="Times New Roman" panose="02020603050405020304" pitchFamily="18" charset="0"/>
                <a:cs typeface="Times New Roman" panose="02020603050405020304" pitchFamily="18" charset="0"/>
              </a:rPr>
              <a:t>juridiniams asmenims </a:t>
            </a:r>
            <a:r>
              <a:rPr lang="lt-LT" sz="2900" dirty="0">
                <a:latin typeface="Times New Roman" panose="02020603050405020304" pitchFamily="18" charset="0"/>
                <a:cs typeface="Times New Roman" panose="02020603050405020304" pitchFamily="18" charset="0"/>
              </a:rPr>
              <a:t>(paramos suma ribojama tik tarp pareiškėjo daugiau kaip 50 proc. įmonės akcijų, pajų ar kitokių dalyvavimą įmonės kapitale žyminčių kapitalo dalių valdančių asmenų ir (arba) valdymo organų narių) </a:t>
            </a:r>
            <a:r>
              <a:rPr lang="lt-LT" sz="2900" b="1" dirty="0">
                <a:latin typeface="Times New Roman" panose="02020603050405020304" pitchFamily="18" charset="0"/>
                <a:cs typeface="Times New Roman" panose="02020603050405020304" pitchFamily="18" charset="0"/>
              </a:rPr>
              <a:t>– iki </a:t>
            </a:r>
            <a:r>
              <a:rPr lang="lt-LT" sz="2900" b="1" dirty="0">
                <a:solidFill>
                  <a:srgbClr val="009900"/>
                </a:solidFill>
                <a:latin typeface="Times New Roman" panose="02020603050405020304" pitchFamily="18" charset="0"/>
                <a:cs typeface="Times New Roman" panose="02020603050405020304" pitchFamily="18" charset="0"/>
              </a:rPr>
              <a:t>3 000 tūkst. Eur </a:t>
            </a:r>
            <a:r>
              <a:rPr lang="lt-LT" sz="2900" dirty="0">
                <a:latin typeface="Times New Roman" panose="02020603050405020304" pitchFamily="18" charset="0"/>
                <a:cs typeface="Times New Roman" panose="02020603050405020304" pitchFamily="18" charset="0"/>
              </a:rPr>
              <a:t>(netaikoma pripažintiems žemės ūkio kooperatyvams).</a:t>
            </a:r>
          </a:p>
          <a:p>
            <a:pPr algn="just">
              <a:defRPr/>
            </a:pPr>
            <a:endParaRPr lang="lt-LT" altLang="lt-LT" sz="3600" dirty="0">
              <a:latin typeface="Times New Roman" panose="02020603050405020304" pitchFamily="18" charset="0"/>
              <a:cs typeface="Times New Roman" panose="02020603050405020304" pitchFamily="18"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10</a:t>
            </a:fld>
            <a:endParaRPr lang="en-GB" dirty="0"/>
          </a:p>
        </p:txBody>
      </p:sp>
    </p:spTree>
    <p:extLst>
      <p:ext uri="{BB962C8B-B14F-4D97-AF65-F5344CB8AC3E}">
        <p14:creationId xmlns:p14="http://schemas.microsoft.com/office/powerpoint/2010/main" val="283768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421532"/>
            <a:ext cx="8229600" cy="524573"/>
          </a:xfrm>
        </p:spPr>
        <p:txBody>
          <a:bodyPr>
            <a:normAutofit/>
          </a:bodyPr>
          <a:lstStyle/>
          <a:p>
            <a:r>
              <a:rPr lang="lt-LT" sz="2000" b="1" dirty="0">
                <a:solidFill>
                  <a:srgbClr val="009900"/>
                </a:solidFill>
                <a:latin typeface="Arial" pitchFamily="34" charset="0"/>
                <a:ea typeface="+mn-ea"/>
                <a:cs typeface="Arial" pitchFamily="34" charset="0"/>
              </a:rPr>
              <a:t>Supaprastintos paramos dydis pagal SP priemonę (2)</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062319"/>
            <a:ext cx="8229600" cy="3879476"/>
          </a:xfrm>
        </p:spPr>
        <p:txBody>
          <a:bodyPr>
            <a:normAutofit fontScale="55000" lnSpcReduction="20000"/>
          </a:bodyPr>
          <a:lstStyle/>
          <a:p>
            <a:pPr marL="0" indent="0" algn="just">
              <a:buFontTx/>
              <a:buNone/>
              <a:defRPr/>
            </a:pPr>
            <a:r>
              <a:rPr lang="lt-LT" sz="3600" b="1" dirty="0">
                <a:solidFill>
                  <a:srgbClr val="009900"/>
                </a:solidFill>
                <a:latin typeface="Times New Roman" panose="02020603050405020304" pitchFamily="18" charset="0"/>
                <a:cs typeface="Times New Roman" panose="02020603050405020304" pitchFamily="18" charset="0"/>
              </a:rPr>
              <a:t>Didžiausia paramos suma pareiškėjo projektui ir 2023–2027 m. laikotarpiui</a:t>
            </a:r>
            <a:r>
              <a:rPr lang="en-GB" sz="3600" b="1" dirty="0">
                <a:solidFill>
                  <a:srgbClr val="009900"/>
                </a:solidFill>
                <a:latin typeface="Times New Roman" panose="02020603050405020304" pitchFamily="18" charset="0"/>
                <a:cs typeface="Times New Roman" panose="02020603050405020304" pitchFamily="18" charset="0"/>
              </a:rPr>
              <a:t>:</a:t>
            </a:r>
            <a:endParaRPr lang="lt-LT" sz="3600" b="1" dirty="0">
              <a:solidFill>
                <a:srgbClr val="0099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defRPr/>
            </a:pPr>
            <a:r>
              <a:rPr lang="lt-LT" sz="3200" b="1" dirty="0">
                <a:latin typeface="Times New Roman" panose="02020603050405020304" pitchFamily="18" charset="0"/>
                <a:cs typeface="Times New Roman" panose="02020603050405020304" pitchFamily="18" charset="0"/>
              </a:rPr>
              <a:t>iki </a:t>
            </a:r>
            <a:r>
              <a:rPr lang="lt-LT" sz="3200" b="1" dirty="0">
                <a:solidFill>
                  <a:srgbClr val="009900"/>
                </a:solidFill>
                <a:latin typeface="Times New Roman" panose="02020603050405020304" pitchFamily="18" charset="0"/>
                <a:cs typeface="Times New Roman" panose="02020603050405020304" pitchFamily="18" charset="0"/>
              </a:rPr>
              <a:t>80 tūkst. Eur </a:t>
            </a:r>
            <a:r>
              <a:rPr lang="lt-LT" sz="3200" b="1" dirty="0">
                <a:latin typeface="Times New Roman" panose="02020603050405020304" pitchFamily="18" charset="0"/>
                <a:cs typeface="Times New Roman" panose="02020603050405020304" pitchFamily="18" charset="0"/>
              </a:rPr>
              <a:t>projektui, </a:t>
            </a:r>
            <a:r>
              <a:rPr lang="lt-LT" sz="3200" dirty="0">
                <a:latin typeface="Times New Roman" panose="02020603050405020304" pitchFamily="18" charset="0"/>
                <a:cs typeface="Times New Roman" panose="02020603050405020304" pitchFamily="18" charset="0"/>
              </a:rPr>
              <a:t>kai teikiama investicinė parama (negrąžintina dotacija) </a:t>
            </a:r>
            <a:r>
              <a:rPr lang="lt-LT" sz="3200" b="1" dirty="0">
                <a:latin typeface="Times New Roman" panose="02020603050405020304" pitchFamily="18" charset="0"/>
                <a:cs typeface="Times New Roman" panose="02020603050405020304" pitchFamily="18" charset="0"/>
              </a:rPr>
              <a:t>supaprastinta tvarka </a:t>
            </a:r>
            <a:r>
              <a:rPr lang="lt-LT" sz="32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defRPr/>
            </a:pPr>
            <a:r>
              <a:rPr lang="lt-LT" b="1" dirty="0">
                <a:latin typeface="Times New Roman" panose="02020603050405020304" pitchFamily="18" charset="0"/>
                <a:cs typeface="Times New Roman" panose="02020603050405020304" pitchFamily="18" charset="0"/>
              </a:rPr>
              <a:t>iki </a:t>
            </a:r>
            <a:r>
              <a:rPr lang="lt-LT" b="1" dirty="0">
                <a:solidFill>
                  <a:srgbClr val="009900"/>
                </a:solidFill>
                <a:latin typeface="Times New Roman" panose="02020603050405020304" pitchFamily="18" charset="0"/>
                <a:cs typeface="Times New Roman" panose="02020603050405020304" pitchFamily="18" charset="0"/>
              </a:rPr>
              <a:t>280 tūkst. Eur </a:t>
            </a:r>
            <a:r>
              <a:rPr lang="lt-LT" b="1" dirty="0">
                <a:latin typeface="Times New Roman" panose="02020603050405020304" pitchFamily="18" charset="0"/>
                <a:cs typeface="Times New Roman" panose="02020603050405020304" pitchFamily="18" charset="0"/>
              </a:rPr>
              <a:t>projektui, </a:t>
            </a:r>
            <a:r>
              <a:rPr lang="lt-LT" dirty="0">
                <a:latin typeface="Times New Roman" panose="02020603050405020304" pitchFamily="18" charset="0"/>
                <a:cs typeface="Times New Roman" panose="02020603050405020304" pitchFamily="18" charset="0"/>
              </a:rPr>
              <a:t>kai </a:t>
            </a:r>
            <a:r>
              <a:rPr lang="lt-LT" b="1" dirty="0">
                <a:latin typeface="Times New Roman" panose="02020603050405020304" pitchFamily="18" charset="0"/>
                <a:cs typeface="Times New Roman" panose="02020603050405020304" pitchFamily="18" charset="0"/>
              </a:rPr>
              <a:t>teikiama investicinė parama </a:t>
            </a:r>
            <a:r>
              <a:rPr lang="lt-LT" dirty="0">
                <a:latin typeface="Times New Roman" panose="02020603050405020304" pitchFamily="18" charset="0"/>
                <a:cs typeface="Times New Roman" panose="02020603050405020304" pitchFamily="18" charset="0"/>
              </a:rPr>
              <a:t>(negrąžintina dotacija) </a:t>
            </a:r>
            <a:r>
              <a:rPr lang="lt-LT" b="1" dirty="0">
                <a:latin typeface="Times New Roman" panose="02020603050405020304" pitchFamily="18" charset="0"/>
                <a:cs typeface="Times New Roman" panose="02020603050405020304" pitchFamily="18" charset="0"/>
              </a:rPr>
              <a:t>supaprastinta tvarka </a:t>
            </a:r>
            <a:r>
              <a:rPr lang="lt-LT" dirty="0">
                <a:latin typeface="Times New Roman" panose="02020603050405020304" pitchFamily="18" charset="0"/>
                <a:cs typeface="Times New Roman" panose="02020603050405020304" pitchFamily="18" charset="0"/>
              </a:rPr>
              <a:t>ir </a:t>
            </a:r>
            <a:r>
              <a:rPr lang="lt-LT" b="1" dirty="0">
                <a:latin typeface="Times New Roman" panose="02020603050405020304" pitchFamily="18" charset="0"/>
                <a:cs typeface="Times New Roman" panose="02020603050405020304" pitchFamily="18" charset="0"/>
              </a:rPr>
              <a:t>lengvatinė paskola </a:t>
            </a:r>
            <a:r>
              <a:rPr lang="lt-LT" dirty="0">
                <a:latin typeface="Times New Roman" panose="02020603050405020304" pitchFamily="18" charset="0"/>
                <a:cs typeface="Times New Roman" panose="02020603050405020304" pitchFamily="18" charset="0"/>
              </a:rPr>
              <a:t>(paskola negali viršyti 200 tūkst. Eur);</a:t>
            </a:r>
            <a:endParaRPr lang="lt-LT"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defRPr/>
            </a:pPr>
            <a:r>
              <a:rPr lang="lt-LT" sz="3200" b="1" dirty="0">
                <a:latin typeface="Times New Roman" panose="02020603050405020304" pitchFamily="18" charset="0"/>
                <a:cs typeface="Times New Roman" panose="02020603050405020304" pitchFamily="18" charset="0"/>
              </a:rPr>
              <a:t>2023–2027 m. laikotarpiu iki </a:t>
            </a:r>
            <a:r>
              <a:rPr lang="lt-LT" sz="3200" b="1" dirty="0">
                <a:solidFill>
                  <a:srgbClr val="009900"/>
                </a:solidFill>
                <a:latin typeface="Times New Roman" panose="02020603050405020304" pitchFamily="18" charset="0"/>
                <a:cs typeface="Times New Roman" panose="02020603050405020304" pitchFamily="18" charset="0"/>
              </a:rPr>
              <a:t>1 200 tūkst. Eur </a:t>
            </a:r>
            <a:r>
              <a:rPr lang="lt-LT" sz="3200" dirty="0">
                <a:latin typeface="Times New Roman" panose="02020603050405020304" pitchFamily="18" charset="0"/>
                <a:cs typeface="Times New Roman" panose="02020603050405020304" pitchFamily="18" charset="0"/>
              </a:rPr>
              <a:t>(įskaitant gautą lengvatinę paskolą);</a:t>
            </a:r>
          </a:p>
          <a:p>
            <a:pPr algn="just">
              <a:buFont typeface="Wingdings" panose="05000000000000000000" pitchFamily="2" charset="2"/>
              <a:buChar char="Ø"/>
              <a:defRPr/>
            </a:pPr>
            <a:r>
              <a:rPr lang="lt-LT" sz="3200" b="1" dirty="0">
                <a:latin typeface="Times New Roman" panose="02020603050405020304" pitchFamily="18" charset="0"/>
                <a:cs typeface="Times New Roman" panose="02020603050405020304" pitchFamily="18" charset="0"/>
              </a:rPr>
              <a:t>2023–2027 m. laikotarpiu susijusiems subjektams:</a:t>
            </a:r>
          </a:p>
          <a:p>
            <a:pPr algn="just">
              <a:buFont typeface="Wingdings" panose="05000000000000000000" pitchFamily="2" charset="2"/>
              <a:buChar char="Ø"/>
              <a:defRPr/>
            </a:pPr>
            <a:r>
              <a:rPr lang="lt-LT" sz="3200" b="1" dirty="0">
                <a:latin typeface="Times New Roman" panose="02020603050405020304" pitchFamily="18" charset="0"/>
                <a:cs typeface="Times New Roman" panose="02020603050405020304" pitchFamily="18" charset="0"/>
              </a:rPr>
              <a:t>sutuoktiniams – iki </a:t>
            </a:r>
            <a:r>
              <a:rPr lang="lt-LT" sz="3200" b="1" dirty="0">
                <a:solidFill>
                  <a:srgbClr val="009900"/>
                </a:solidFill>
                <a:latin typeface="Times New Roman" panose="02020603050405020304" pitchFamily="18" charset="0"/>
                <a:cs typeface="Times New Roman" panose="02020603050405020304" pitchFamily="18" charset="0"/>
              </a:rPr>
              <a:t>2 400 tūkst. Eur;</a:t>
            </a:r>
          </a:p>
          <a:p>
            <a:pPr algn="just">
              <a:buFont typeface="Wingdings" panose="05000000000000000000" pitchFamily="2" charset="2"/>
              <a:buChar char="Ø"/>
              <a:defRPr/>
            </a:pPr>
            <a:r>
              <a:rPr lang="lt-LT" sz="3200" b="1" dirty="0">
                <a:latin typeface="Times New Roman" panose="02020603050405020304" pitchFamily="18" charset="0"/>
                <a:cs typeface="Times New Roman" panose="02020603050405020304" pitchFamily="18" charset="0"/>
              </a:rPr>
              <a:t>juridiniams asmenims </a:t>
            </a:r>
            <a:r>
              <a:rPr lang="lt-LT" sz="3200" dirty="0">
                <a:latin typeface="Times New Roman" panose="02020603050405020304" pitchFamily="18" charset="0"/>
                <a:cs typeface="Times New Roman" panose="02020603050405020304" pitchFamily="18" charset="0"/>
              </a:rPr>
              <a:t>(paramos suma ribojama tik tarp pareiškėjo daugiau kaip 50 proc. įmonės akcijų, pajų ar kitokių dalyvavimą įmonės kapitale žyminčių kapitalo dalių valdančių asmenų ir (arba) valdymo organų narių) </a:t>
            </a:r>
            <a:r>
              <a:rPr lang="lt-LT" sz="3200" b="1" dirty="0">
                <a:latin typeface="Times New Roman" panose="02020603050405020304" pitchFamily="18" charset="0"/>
                <a:cs typeface="Times New Roman" panose="02020603050405020304" pitchFamily="18" charset="0"/>
              </a:rPr>
              <a:t>– iki </a:t>
            </a:r>
            <a:r>
              <a:rPr lang="lt-LT" sz="3200" b="1" dirty="0">
                <a:solidFill>
                  <a:srgbClr val="009900"/>
                </a:solidFill>
                <a:latin typeface="Times New Roman" panose="02020603050405020304" pitchFamily="18" charset="0"/>
                <a:cs typeface="Times New Roman" panose="02020603050405020304" pitchFamily="18" charset="0"/>
              </a:rPr>
              <a:t>2 400 tūkst. Eur </a:t>
            </a:r>
            <a:r>
              <a:rPr lang="lt-LT" sz="3200" dirty="0">
                <a:latin typeface="Times New Roman" panose="02020603050405020304" pitchFamily="18" charset="0"/>
                <a:cs typeface="Times New Roman" panose="02020603050405020304" pitchFamily="18" charset="0"/>
              </a:rPr>
              <a:t>(netaikoma pripažintiems žemės ūkio kooperatyvams).</a:t>
            </a:r>
          </a:p>
          <a:p>
            <a:pPr algn="just">
              <a:defRPr/>
            </a:pPr>
            <a:endParaRPr lang="lt-LT" altLang="lt-LT" sz="3600" dirty="0">
              <a:latin typeface="Times New Roman" panose="02020603050405020304" pitchFamily="18" charset="0"/>
              <a:cs typeface="Times New Roman" panose="02020603050405020304" pitchFamily="18"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11</a:t>
            </a:fld>
            <a:endParaRPr lang="en-GB"/>
          </a:p>
        </p:txBody>
      </p:sp>
    </p:spTree>
    <p:extLst>
      <p:ext uri="{BB962C8B-B14F-4D97-AF65-F5344CB8AC3E}">
        <p14:creationId xmlns:p14="http://schemas.microsoft.com/office/powerpoint/2010/main" val="317881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582999"/>
          </a:xfrm>
        </p:spPr>
        <p:txBody>
          <a:bodyPr>
            <a:normAutofit/>
          </a:bodyPr>
          <a:lstStyle/>
          <a:p>
            <a:r>
              <a:rPr lang="lt-LT" sz="2000" b="1" dirty="0">
                <a:solidFill>
                  <a:srgbClr val="009900"/>
                </a:solidFill>
                <a:latin typeface="Arial" pitchFamily="34" charset="0"/>
                <a:ea typeface="+mn-ea"/>
                <a:cs typeface="Arial" pitchFamily="34" charset="0"/>
              </a:rPr>
              <a:t>Lengvatinės paskolos dydis (pagal KPP ir SP) (3)</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062319"/>
            <a:ext cx="8229600" cy="3879476"/>
          </a:xfrm>
        </p:spPr>
        <p:txBody>
          <a:bodyPr>
            <a:normAutofit fontScale="62500" lnSpcReduction="20000"/>
          </a:bodyPr>
          <a:lstStyle/>
          <a:p>
            <a:pPr marL="0" indent="0" algn="just">
              <a:buNone/>
            </a:pPr>
            <a:r>
              <a:rPr lang="lt-LT" b="1" i="0" dirty="0">
                <a:solidFill>
                  <a:srgbClr val="009900"/>
                </a:solidFill>
                <a:effectLst/>
                <a:latin typeface="Arial" panose="020B0604020202020204" pitchFamily="34" charset="0"/>
                <a:cs typeface="Arial" panose="020B0604020202020204" pitchFamily="34" charset="0"/>
              </a:rPr>
              <a:t>Lengvatinėms paskoloms taikomos sąlygos ir dydis:</a:t>
            </a:r>
          </a:p>
          <a:p>
            <a:pPr algn="just">
              <a:buFont typeface="Wingdings" panose="05000000000000000000" pitchFamily="2" charset="2"/>
              <a:buChar char="Ø"/>
              <a:defRPr/>
            </a:pPr>
            <a:r>
              <a:rPr lang="lt-LT" b="1" dirty="0">
                <a:solidFill>
                  <a:srgbClr val="009900"/>
                </a:solidFill>
                <a:latin typeface="Times New Roman" panose="02020603050405020304" pitchFamily="18" charset="0"/>
                <a:cs typeface="Times New Roman" panose="02020603050405020304" pitchFamily="18" charset="0"/>
              </a:rPr>
              <a:t>didžiausia paskolos suma </a:t>
            </a:r>
            <a:r>
              <a:rPr lang="lt-LT" b="1" dirty="0">
                <a:latin typeface="Times New Roman" panose="02020603050405020304" pitchFamily="18" charset="0"/>
                <a:cs typeface="Times New Roman" panose="02020603050405020304" pitchFamily="18" charset="0"/>
              </a:rPr>
              <a:t>vienam paskolos gavėjui </a:t>
            </a:r>
            <a:r>
              <a:rPr lang="lt-LT" b="1" dirty="0">
                <a:solidFill>
                  <a:srgbClr val="009900"/>
                </a:solidFill>
                <a:latin typeface="Times New Roman" panose="02020603050405020304" pitchFamily="18" charset="0"/>
                <a:cs typeface="Times New Roman" panose="02020603050405020304" pitchFamily="18" charset="0"/>
              </a:rPr>
              <a:t>negali viršyti 200 tūkst. Eur;</a:t>
            </a:r>
          </a:p>
          <a:p>
            <a:pPr algn="just">
              <a:buFont typeface="Wingdings" panose="05000000000000000000" pitchFamily="2" charset="2"/>
              <a:buChar char="Ø"/>
              <a:defRPr/>
            </a:pPr>
            <a:r>
              <a:rPr lang="lt-LT" b="1" dirty="0">
                <a:latin typeface="Times New Roman" panose="02020603050405020304" pitchFamily="18" charset="0"/>
                <a:cs typeface="Times New Roman" panose="02020603050405020304" pitchFamily="18" charset="0"/>
              </a:rPr>
              <a:t>ilgiausias paskolos laikotarpis – 5 metai arba 3 metai </a:t>
            </a:r>
            <a:r>
              <a:rPr lang="lt-LT" dirty="0">
                <a:latin typeface="Times New Roman" panose="02020603050405020304" pitchFamily="18" charset="0"/>
                <a:cs typeface="Times New Roman" panose="02020603050405020304" pitchFamily="18" charset="0"/>
              </a:rPr>
              <a:t>(kai prašoma paskolos apyvartiniam kapitalui) </a:t>
            </a:r>
            <a:r>
              <a:rPr lang="lt-LT" b="1" dirty="0">
                <a:latin typeface="Times New Roman" panose="02020603050405020304" pitchFamily="18" charset="0"/>
                <a:cs typeface="Times New Roman" panose="02020603050405020304" pitchFamily="18" charset="0"/>
              </a:rPr>
              <a:t>nuo paskolos sutarties su finansų tarpininku pasirašymo</a:t>
            </a:r>
            <a:r>
              <a:rPr lang="lt-LT"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defRPr/>
            </a:pPr>
            <a:r>
              <a:rPr lang="lt-LT" b="1" dirty="0">
                <a:latin typeface="Times New Roman" panose="02020603050405020304" pitchFamily="18" charset="0"/>
                <a:cs typeface="Times New Roman" panose="02020603050405020304" pitchFamily="18" charset="0"/>
              </a:rPr>
              <a:t>Paskolos palūkanų norma skaičiuojama tik finansų tarpininko daliai. </a:t>
            </a:r>
            <a:r>
              <a:rPr lang="lt-LT" dirty="0">
                <a:latin typeface="Times New Roman" panose="02020603050405020304" pitchFamily="18" charset="0"/>
                <a:cs typeface="Times New Roman" panose="02020603050405020304" pitchFamily="18" charset="0"/>
              </a:rPr>
              <a:t>Palūkanų norma nustatoma finansų tarpininkų atrankos sąlygose;</a:t>
            </a:r>
          </a:p>
          <a:p>
            <a:pPr algn="just">
              <a:buFont typeface="Wingdings" panose="05000000000000000000" pitchFamily="2" charset="2"/>
              <a:buChar char="Ø"/>
              <a:defRPr/>
            </a:pPr>
            <a:r>
              <a:rPr lang="lt-LT" b="1" dirty="0">
                <a:solidFill>
                  <a:srgbClr val="FF0000"/>
                </a:solidFill>
                <a:latin typeface="Times New Roman" panose="02020603050405020304" pitchFamily="18" charset="0"/>
                <a:cs typeface="Times New Roman" panose="02020603050405020304" pitchFamily="18" charset="0"/>
              </a:rPr>
              <a:t>vienam galutiniam naudos gavėjui </a:t>
            </a:r>
            <a:r>
              <a:rPr lang="lt-LT" dirty="0">
                <a:solidFill>
                  <a:srgbClr val="FF0000"/>
                </a:solidFill>
                <a:latin typeface="Times New Roman" panose="02020603050405020304" pitchFamily="18" charset="0"/>
                <a:cs typeface="Times New Roman" panose="02020603050405020304" pitchFamily="18" charset="0"/>
              </a:rPr>
              <a:t>(paskolos gavėjui) </a:t>
            </a:r>
            <a:r>
              <a:rPr lang="lt-LT" b="1" dirty="0">
                <a:solidFill>
                  <a:srgbClr val="FF0000"/>
                </a:solidFill>
                <a:latin typeface="Times New Roman" panose="02020603050405020304" pitchFamily="18" charset="0"/>
                <a:cs typeface="Times New Roman" panose="02020603050405020304" pitchFamily="18" charset="0"/>
              </a:rPr>
              <a:t>iš šios priemonės lėšų gali būti suteikta tik viena paskola.</a:t>
            </a:r>
          </a:p>
          <a:p>
            <a:pPr algn="just">
              <a:buFont typeface="Wingdings" panose="05000000000000000000" pitchFamily="2" charset="2"/>
              <a:buChar char="Ø"/>
              <a:defRPr/>
            </a:pPr>
            <a:r>
              <a:rPr lang="lt-LT" dirty="0">
                <a:latin typeface="Times New Roman" panose="02020603050405020304" pitchFamily="18" charset="0"/>
                <a:cs typeface="Times New Roman" panose="02020603050405020304" pitchFamily="18" charset="0"/>
              </a:rPr>
              <a:t>papildomos paskolos teikimo ir grąžinimo sąlygos nustatomos paskolos sutartyje, pasirašytoje tarp finansų tarpininko ir paskolos gavėjo.</a:t>
            </a:r>
          </a:p>
          <a:p>
            <a:pPr marL="0" indent="0" algn="just">
              <a:buNone/>
              <a:defRPr/>
            </a:pPr>
            <a:endParaRPr lang="lt-LT" altLang="lt-LT" dirty="0">
              <a:latin typeface="Times New Roman" panose="02020603050405020304" pitchFamily="18" charset="0"/>
              <a:cs typeface="Times New Roman" panose="02020603050405020304" pitchFamily="18"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12</a:t>
            </a:fld>
            <a:endParaRPr lang="en-GB"/>
          </a:p>
        </p:txBody>
      </p:sp>
    </p:spTree>
    <p:extLst>
      <p:ext uri="{BB962C8B-B14F-4D97-AF65-F5344CB8AC3E}">
        <p14:creationId xmlns:p14="http://schemas.microsoft.com/office/powerpoint/2010/main" val="287512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85720" y="2214560"/>
            <a:ext cx="2857520" cy="523220"/>
          </a:xfrm>
          <a:prstGeom prst="rect">
            <a:avLst/>
          </a:prstGeom>
          <a:noFill/>
        </p:spPr>
        <p:txBody>
          <a:bodyPr wrap="square" rtlCol="0">
            <a:spAutoFit/>
          </a:bodyPr>
          <a:lstStyle/>
          <a:p>
            <a:r>
              <a:rPr lang="lt-LT" sz="2800" b="1" dirty="0">
                <a:solidFill>
                  <a:srgbClr val="8EC543"/>
                </a:solidFill>
                <a:latin typeface="Arial" pitchFamily="34" charset="0"/>
                <a:cs typeface="Arial" pitchFamily="34" charset="0"/>
              </a:rPr>
              <a:t>Ačiū už dėmesį</a:t>
            </a:r>
            <a:endParaRPr lang="en-GB" sz="2800" b="1" dirty="0">
              <a:solidFill>
                <a:srgbClr val="8EC543"/>
              </a:solidFill>
              <a:latin typeface="Arial" pitchFamily="34" charset="0"/>
              <a:cs typeface="Arial" pitchFamily="34" charset="0"/>
            </a:endParaRPr>
          </a:p>
        </p:txBody>
      </p:sp>
      <p:sp>
        <p:nvSpPr>
          <p:cNvPr id="7" name="TextBox 6"/>
          <p:cNvSpPr txBox="1"/>
          <p:nvPr/>
        </p:nvSpPr>
        <p:spPr>
          <a:xfrm>
            <a:off x="285720" y="4421373"/>
            <a:ext cx="1646605" cy="507831"/>
          </a:xfrm>
          <a:prstGeom prst="rect">
            <a:avLst/>
          </a:prstGeom>
          <a:noFill/>
        </p:spPr>
        <p:txBody>
          <a:bodyPr wrap="none" rtlCol="0">
            <a:spAutoFit/>
          </a:bodyPr>
          <a:lstStyle/>
          <a:p>
            <a:r>
              <a:rPr lang="lt-LT" sz="900">
                <a:latin typeface="Arial" pitchFamily="34" charset="0"/>
                <a:cs typeface="Arial" pitchFamily="34" charset="0"/>
              </a:rPr>
              <a:t>LIETUVOS RESPUBLIKOS </a:t>
            </a:r>
          </a:p>
          <a:p>
            <a:r>
              <a:rPr lang="lt-LT" sz="900">
                <a:latin typeface="Arial" pitchFamily="34" charset="0"/>
                <a:cs typeface="Arial" pitchFamily="34" charset="0"/>
              </a:rPr>
              <a:t>ŽEMĖS ŪKIO MINISTERIJA</a:t>
            </a:r>
          </a:p>
          <a:p>
            <a:r>
              <a:rPr lang="lt-LT" sz="900">
                <a:latin typeface="Arial" pitchFamily="34" charset="0"/>
                <a:cs typeface="Arial" pitchFamily="34" charset="0"/>
              </a:rPr>
              <a:t>PVM kodas LT886751917</a:t>
            </a:r>
            <a:endParaRPr lang="en-GB" sz="900">
              <a:latin typeface="Arial" pitchFamily="34" charset="0"/>
              <a:cs typeface="Arial" pitchFamily="34" charset="0"/>
            </a:endParaRPr>
          </a:p>
        </p:txBody>
      </p:sp>
      <p:sp>
        <p:nvSpPr>
          <p:cNvPr id="8" name="TextBox 7"/>
          <p:cNvSpPr txBox="1"/>
          <p:nvPr/>
        </p:nvSpPr>
        <p:spPr>
          <a:xfrm>
            <a:off x="2214546" y="4421373"/>
            <a:ext cx="1088760" cy="507831"/>
          </a:xfrm>
          <a:prstGeom prst="rect">
            <a:avLst/>
          </a:prstGeom>
          <a:noFill/>
        </p:spPr>
        <p:txBody>
          <a:bodyPr wrap="none" rtlCol="0">
            <a:spAutoFit/>
          </a:bodyPr>
          <a:lstStyle/>
          <a:p>
            <a:r>
              <a:rPr lang="lt-LT" sz="900">
                <a:latin typeface="Arial" pitchFamily="34" charset="0"/>
                <a:cs typeface="Arial" pitchFamily="34" charset="0"/>
              </a:rPr>
              <a:t>Biudžetinė įstaiga</a:t>
            </a:r>
          </a:p>
          <a:p>
            <a:r>
              <a:rPr lang="lt-LT" sz="900">
                <a:latin typeface="Arial" pitchFamily="34" charset="0"/>
                <a:cs typeface="Arial" pitchFamily="34" charset="0"/>
              </a:rPr>
              <a:t>Gedimino pr. 19, </a:t>
            </a:r>
          </a:p>
          <a:p>
            <a:r>
              <a:rPr lang="lt-LT" sz="900">
                <a:latin typeface="Arial" pitchFamily="34" charset="0"/>
                <a:cs typeface="Arial" pitchFamily="34" charset="0"/>
              </a:rPr>
              <a:t>LT-01103 Vilnius</a:t>
            </a:r>
            <a:endParaRPr lang="en-GB" sz="900">
              <a:latin typeface="Arial" pitchFamily="34" charset="0"/>
              <a:cs typeface="Arial" pitchFamily="34" charset="0"/>
            </a:endParaRPr>
          </a:p>
        </p:txBody>
      </p:sp>
      <p:sp>
        <p:nvSpPr>
          <p:cNvPr id="10" name="TextBox 9"/>
          <p:cNvSpPr txBox="1"/>
          <p:nvPr/>
        </p:nvSpPr>
        <p:spPr>
          <a:xfrm>
            <a:off x="3591220" y="4421373"/>
            <a:ext cx="1117614" cy="507831"/>
          </a:xfrm>
          <a:prstGeom prst="rect">
            <a:avLst/>
          </a:prstGeom>
          <a:noFill/>
        </p:spPr>
        <p:txBody>
          <a:bodyPr wrap="none" rtlCol="0">
            <a:spAutoFit/>
          </a:bodyPr>
          <a:lstStyle/>
          <a:p>
            <a:r>
              <a:rPr lang="lt-LT" sz="900">
                <a:latin typeface="Arial" pitchFamily="34" charset="0"/>
                <a:cs typeface="Arial" pitchFamily="34" charset="0"/>
              </a:rPr>
              <a:t>+370 5 239 11 11 </a:t>
            </a:r>
          </a:p>
          <a:p>
            <a:r>
              <a:rPr lang="lt-LT" sz="900" err="1">
                <a:latin typeface="Arial" pitchFamily="34" charset="0"/>
                <a:cs typeface="Arial" pitchFamily="34" charset="0"/>
              </a:rPr>
              <a:t>zum@zum.lt</a:t>
            </a:r>
            <a:endParaRPr lang="lt-LT" sz="900">
              <a:latin typeface="Arial" pitchFamily="34" charset="0"/>
              <a:cs typeface="Arial" pitchFamily="34" charset="0"/>
            </a:endParaRPr>
          </a:p>
          <a:p>
            <a:r>
              <a:rPr lang="lt-LT" sz="900" err="1">
                <a:latin typeface="Arial" pitchFamily="34" charset="0"/>
                <a:cs typeface="Arial" pitchFamily="34" charset="0"/>
              </a:rPr>
              <a:t>zum.lrv.lt</a:t>
            </a:r>
            <a:endParaRPr lang="en-GB" sz="900" err="1">
              <a:latin typeface="Arial" pitchFamily="34" charset="0"/>
              <a:cs typeface="Arial" pitchFamily="34" charset="0"/>
            </a:endParaRPr>
          </a:p>
        </p:txBody>
      </p:sp>
      <p:sp>
        <p:nvSpPr>
          <p:cNvPr id="4" name="TextBox 3">
            <a:extLst>
              <a:ext uri="{FF2B5EF4-FFF2-40B4-BE49-F238E27FC236}">
                <a16:creationId xmlns:a16="http://schemas.microsoft.com/office/drawing/2014/main" id="{37478973-D730-4DE4-532F-D52139E40796}"/>
              </a:ext>
            </a:extLst>
          </p:cNvPr>
          <p:cNvSpPr txBox="1"/>
          <p:nvPr/>
        </p:nvSpPr>
        <p:spPr>
          <a:xfrm>
            <a:off x="5856051" y="2737780"/>
            <a:ext cx="2367064" cy="646331"/>
          </a:xfrm>
          <a:prstGeom prst="rect">
            <a:avLst/>
          </a:prstGeom>
          <a:noFill/>
        </p:spPr>
        <p:txBody>
          <a:bodyPr wrap="square" rtlCol="0">
            <a:spAutoFit/>
          </a:bodyPr>
          <a:lstStyle/>
          <a:p>
            <a:r>
              <a:rPr lang="lt-LT" dirty="0">
                <a:solidFill>
                  <a:srgbClr val="9BBB59"/>
                </a:solidFill>
              </a:rPr>
              <a:t>Milda Jusienė ŽŪM PVS vyriausioji specialistė</a:t>
            </a:r>
          </a:p>
        </p:txBody>
      </p:sp>
    </p:spTree>
    <p:extLst>
      <p:ext uri="{BB962C8B-B14F-4D97-AF65-F5344CB8AC3E}">
        <p14:creationId xmlns:p14="http://schemas.microsoft.com/office/powerpoint/2010/main" val="389943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1039764"/>
          </a:xfrm>
        </p:spPr>
        <p:txBody>
          <a:bodyPr>
            <a:normAutofit/>
          </a:bodyPr>
          <a:lstStyle/>
          <a:p>
            <a:r>
              <a:rPr lang="lt-LT" sz="2000" b="1" dirty="0">
                <a:solidFill>
                  <a:srgbClr val="009900"/>
                </a:solidFill>
                <a:latin typeface="Arial" pitchFamily="34" charset="0"/>
                <a:ea typeface="+mn-ea"/>
                <a:cs typeface="Arial" pitchFamily="34" charset="0"/>
              </a:rPr>
              <a:t>Supaprastinta tvarka teikiamos paramos  įgyvendinimo startas – 2024 metai spalio 7 d. </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055594"/>
            <a:ext cx="8229600" cy="3539029"/>
          </a:xfrm>
        </p:spPr>
        <p:txBody>
          <a:bodyPr>
            <a:normAutofit/>
          </a:bodyPr>
          <a:lstStyle/>
          <a:p>
            <a:pPr marL="0" indent="0" algn="just">
              <a:buNone/>
            </a:pPr>
            <a:endParaRPr lang="lt-LT" sz="40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pic>
        <p:nvPicPr>
          <p:cNvPr id="8" name="Picture 2" descr="C:\Users\Aniuta\Desktop\lapas2.png">
            <a:extLst>
              <a:ext uri="{FF2B5EF4-FFF2-40B4-BE49-F238E27FC236}">
                <a16:creationId xmlns:a16="http://schemas.microsoft.com/office/drawing/2014/main" id="{384BA1F5-D993-A019-9529-0DC060D9D36B}"/>
              </a:ext>
            </a:extLst>
          </p:cNvPr>
          <p:cNvPicPr>
            <a:picLocks noChangeAspect="1" noChangeArrowheads="1"/>
          </p:cNvPicPr>
          <p:nvPr/>
        </p:nvPicPr>
        <p:blipFill>
          <a:blip r:embed="rId3" cstate="print"/>
          <a:srcRect/>
          <a:stretch>
            <a:fillRect/>
          </a:stretch>
        </p:blipFill>
        <p:spPr bwMode="auto">
          <a:xfrm>
            <a:off x="65342" y="1473053"/>
            <a:ext cx="4116960" cy="3364152"/>
          </a:xfrm>
          <a:prstGeom prst="rect">
            <a:avLst/>
          </a:prstGeom>
          <a:noFill/>
        </p:spPr>
      </p:pic>
      <p:sp>
        <p:nvSpPr>
          <p:cNvPr id="10" name="TextBox 9">
            <a:extLst>
              <a:ext uri="{FF2B5EF4-FFF2-40B4-BE49-F238E27FC236}">
                <a16:creationId xmlns:a16="http://schemas.microsoft.com/office/drawing/2014/main" id="{DCFD679C-2B76-45B0-B54A-EC0C1157F6F3}"/>
              </a:ext>
            </a:extLst>
          </p:cNvPr>
          <p:cNvSpPr txBox="1"/>
          <p:nvPr/>
        </p:nvSpPr>
        <p:spPr>
          <a:xfrm>
            <a:off x="335408" y="1805806"/>
            <a:ext cx="3743724" cy="2554545"/>
          </a:xfrm>
          <a:prstGeom prst="rect">
            <a:avLst/>
          </a:prstGeom>
          <a:noFill/>
        </p:spPr>
        <p:txBody>
          <a:bodyPr wrap="square">
            <a:spAutoFit/>
          </a:bodyPr>
          <a:lstStyle/>
          <a:p>
            <a:r>
              <a:rPr lang="lt-LT" sz="2000" b="1" dirty="0">
                <a:solidFill>
                  <a:srgbClr val="8EC543"/>
                </a:solidFill>
                <a:latin typeface="Arial" panose="020B0604020202020204" pitchFamily="34" charset="0"/>
                <a:cs typeface="Arial" panose="020B0604020202020204" pitchFamily="34" charset="0"/>
              </a:rPr>
              <a:t>KPP veiklos sritis ,,Parama investicijoms </a:t>
            </a:r>
          </a:p>
          <a:p>
            <a:r>
              <a:rPr lang="lt-LT" sz="2000" b="1" dirty="0">
                <a:solidFill>
                  <a:srgbClr val="8EC543"/>
                </a:solidFill>
                <a:latin typeface="Arial" panose="020B0604020202020204" pitchFamily="34" charset="0"/>
                <a:cs typeface="Arial" panose="020B0604020202020204" pitchFamily="34" charset="0"/>
              </a:rPr>
              <a:t>į žemės ūkio valdas“ </a:t>
            </a:r>
          </a:p>
          <a:p>
            <a:r>
              <a:rPr lang="lt-LT" sz="2000" b="1" dirty="0">
                <a:solidFill>
                  <a:srgbClr val="8EC543"/>
                </a:solidFill>
                <a:latin typeface="Arial" panose="020B0604020202020204" pitchFamily="34" charset="0"/>
                <a:cs typeface="Arial" panose="020B0604020202020204" pitchFamily="34" charset="0"/>
              </a:rPr>
              <a:t>Skirtas lėšų biudžetas dotacijoms – 13,5 mln. Eur. Valdos ekonominis dydis -  didesnis kaip 8 000 Eur.</a:t>
            </a:r>
          </a:p>
          <a:p>
            <a:endParaRPr lang="lt-LT" sz="2000" b="1" dirty="0">
              <a:solidFill>
                <a:srgbClr val="8EC543"/>
              </a:solidFill>
              <a:latin typeface="Arial" panose="020B0604020202020204" pitchFamily="34" charset="0"/>
              <a:cs typeface="Arial" panose="020B0604020202020204" pitchFamily="34" charset="0"/>
            </a:endParaRPr>
          </a:p>
        </p:txBody>
      </p:sp>
      <p:pic>
        <p:nvPicPr>
          <p:cNvPr id="12" name="Picture 2" descr="C:\Users\Aniuta\Desktop\lapas2.png">
            <a:extLst>
              <a:ext uri="{FF2B5EF4-FFF2-40B4-BE49-F238E27FC236}">
                <a16:creationId xmlns:a16="http://schemas.microsoft.com/office/drawing/2014/main" id="{8876601F-0397-0F5C-97EE-D9B11F837B6A}"/>
              </a:ext>
            </a:extLst>
          </p:cNvPr>
          <p:cNvPicPr>
            <a:picLocks noChangeAspect="1" noChangeArrowheads="1"/>
          </p:cNvPicPr>
          <p:nvPr/>
        </p:nvPicPr>
        <p:blipFill>
          <a:blip r:embed="rId3" cstate="print"/>
          <a:srcRect/>
          <a:stretch>
            <a:fillRect/>
          </a:stretch>
        </p:blipFill>
        <p:spPr bwMode="auto">
          <a:xfrm>
            <a:off x="4017940" y="1458530"/>
            <a:ext cx="5070519" cy="3153533"/>
          </a:xfrm>
          <a:prstGeom prst="rect">
            <a:avLst/>
          </a:prstGeom>
          <a:noFill/>
        </p:spPr>
      </p:pic>
      <p:sp>
        <p:nvSpPr>
          <p:cNvPr id="16" name="TextBox 15">
            <a:extLst>
              <a:ext uri="{FF2B5EF4-FFF2-40B4-BE49-F238E27FC236}">
                <a16:creationId xmlns:a16="http://schemas.microsoft.com/office/drawing/2014/main" id="{FEDDCA37-6FAC-1EA4-BF27-F2E7E20C50DC}"/>
              </a:ext>
            </a:extLst>
          </p:cNvPr>
          <p:cNvSpPr txBox="1"/>
          <p:nvPr/>
        </p:nvSpPr>
        <p:spPr>
          <a:xfrm>
            <a:off x="4286064" y="1867513"/>
            <a:ext cx="4400736" cy="1938992"/>
          </a:xfrm>
          <a:prstGeom prst="rect">
            <a:avLst/>
          </a:prstGeom>
          <a:noFill/>
        </p:spPr>
        <p:txBody>
          <a:bodyPr wrap="square">
            <a:spAutoFit/>
          </a:bodyPr>
          <a:lstStyle/>
          <a:p>
            <a:r>
              <a:rPr lang="lt-LT" sz="2000" b="1" dirty="0">
                <a:solidFill>
                  <a:srgbClr val="8EC543"/>
                </a:solidFill>
                <a:latin typeface="Arial" panose="020B0604020202020204" pitchFamily="34" charset="0"/>
                <a:cs typeface="Arial" panose="020B0604020202020204" pitchFamily="34" charset="0"/>
              </a:rPr>
              <a:t>SP intervencinė priemonė ,,Investicijos į žemės ūkio valdas“ </a:t>
            </a:r>
          </a:p>
          <a:p>
            <a:r>
              <a:rPr lang="lt-LT" sz="2000" b="1" dirty="0">
                <a:solidFill>
                  <a:srgbClr val="8EC543"/>
                </a:solidFill>
                <a:latin typeface="Arial" panose="020B0604020202020204" pitchFamily="34" charset="0"/>
                <a:cs typeface="Arial" panose="020B0604020202020204" pitchFamily="34" charset="0"/>
              </a:rPr>
              <a:t>Skirtas lėšų biudžetas dotacijoms – 40 mln. Eur. Valdos ekonominis dydis -  didesnis kaip 30 001 Eur.</a:t>
            </a:r>
          </a:p>
          <a:p>
            <a:r>
              <a:rPr lang="lt-LT" sz="2000" dirty="0">
                <a:solidFill>
                  <a:srgbClr val="8EC543"/>
                </a:solidFill>
                <a:latin typeface="Arial" panose="020B0604020202020204" pitchFamily="34" charset="0"/>
                <a:cs typeface="Arial" panose="020B0604020202020204" pitchFamily="34" charset="0"/>
              </a:rPr>
              <a:t> </a:t>
            </a:r>
          </a:p>
        </p:txBody>
      </p:sp>
      <p:sp>
        <p:nvSpPr>
          <p:cNvPr id="6" name="Skaidrės numerio vietos rezervavimo ženklas 5">
            <a:extLst>
              <a:ext uri="{FF2B5EF4-FFF2-40B4-BE49-F238E27FC236}">
                <a16:creationId xmlns:a16="http://schemas.microsoft.com/office/drawing/2014/main" id="{FE0513DD-295E-24D7-5418-C07A0F73F492}"/>
              </a:ext>
            </a:extLst>
          </p:cNvPr>
          <p:cNvSpPr>
            <a:spLocks noGrp="1"/>
          </p:cNvSpPr>
          <p:nvPr>
            <p:ph type="sldNum" sz="quarter" idx="12"/>
          </p:nvPr>
        </p:nvSpPr>
        <p:spPr/>
        <p:txBody>
          <a:bodyPr/>
          <a:lstStyle/>
          <a:p>
            <a:fld id="{DA9B7F88-8E2D-499B-BAD8-FA2927D3DC0E}" type="slidenum">
              <a:rPr lang="en-GB" smtClean="0"/>
              <a:pPr/>
              <a:t>2</a:t>
            </a:fld>
            <a:endParaRPr lang="en-GB" dirty="0"/>
          </a:p>
        </p:txBody>
      </p:sp>
    </p:spTree>
    <p:extLst>
      <p:ext uri="{BB962C8B-B14F-4D97-AF65-F5344CB8AC3E}">
        <p14:creationId xmlns:p14="http://schemas.microsoft.com/office/powerpoint/2010/main" val="191404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590950"/>
            <a:ext cx="8229600" cy="464644"/>
          </a:xfrm>
        </p:spPr>
        <p:txBody>
          <a:bodyPr>
            <a:normAutofit fontScale="90000"/>
          </a:bodyPr>
          <a:lstStyle/>
          <a:p>
            <a:r>
              <a:rPr lang="lt-LT" sz="2000" b="1" dirty="0">
                <a:solidFill>
                  <a:srgbClr val="009900"/>
                </a:solidFill>
                <a:latin typeface="Arial" panose="020B0604020202020204" pitchFamily="34" charset="0"/>
                <a:ea typeface="Cambria" panose="02040503050406030204" pitchFamily="18" charset="0"/>
                <a:cs typeface="Arial" panose="020B0604020202020204" pitchFamily="34" charset="0"/>
              </a:rPr>
              <a:t>Paraiškų supaprastinta tvarka kvietimo</a:t>
            </a:r>
            <a:r>
              <a:rPr lang="lt-LT" sz="2000" b="1" dirty="0">
                <a:solidFill>
                  <a:srgbClr val="92D050"/>
                </a:solidFill>
                <a:latin typeface="Arial" panose="020B0604020202020204" pitchFamily="34" charset="0"/>
                <a:ea typeface="Cambria" panose="02040503050406030204" pitchFamily="18" charset="0"/>
                <a:cs typeface="Arial" panose="020B0604020202020204" pitchFamily="34" charset="0"/>
              </a:rPr>
              <a:t> </a:t>
            </a:r>
            <a:r>
              <a:rPr lang="lt-LT" sz="2000" b="1" dirty="0">
                <a:solidFill>
                  <a:srgbClr val="009900"/>
                </a:solidFill>
                <a:latin typeface="Arial" panose="020B0604020202020204" pitchFamily="34" charset="0"/>
                <a:ea typeface="Cambria" panose="02040503050406030204" pitchFamily="18" charset="0"/>
                <a:cs typeface="Arial" panose="020B0604020202020204" pitchFamily="34" charset="0"/>
              </a:rPr>
              <a:t>biudžetas pagal KPP </a:t>
            </a:r>
            <a:br>
              <a:rPr lang="lt-LT" sz="2000" b="1" dirty="0">
                <a:solidFill>
                  <a:srgbClr val="009900"/>
                </a:solidFill>
                <a:latin typeface="Arial" panose="020B0604020202020204" pitchFamily="34" charset="0"/>
                <a:ea typeface="Cambria" panose="02040503050406030204" pitchFamily="18" charset="0"/>
                <a:cs typeface="Arial" panose="020B0604020202020204" pitchFamily="34" charset="0"/>
              </a:rPr>
            </a:br>
            <a:r>
              <a:rPr lang="lt-LT" sz="2000" b="1" dirty="0">
                <a:solidFill>
                  <a:srgbClr val="009900"/>
                </a:solidFill>
                <a:latin typeface="Arial" panose="020B0604020202020204" pitchFamily="34" charset="0"/>
                <a:ea typeface="Cambria" panose="02040503050406030204" pitchFamily="18" charset="0"/>
                <a:cs typeface="Arial" panose="020B0604020202020204" pitchFamily="34" charset="0"/>
              </a:rPr>
              <a:t>priemonę</a:t>
            </a:r>
            <a:endParaRPr lang="lt-LT" sz="2000" b="1" dirty="0">
              <a:solidFill>
                <a:srgbClr val="009900"/>
              </a:solidFill>
              <a:latin typeface="Arial" panose="020B0604020202020204" pitchFamily="34" charset="0"/>
              <a:ea typeface="+mn-ea"/>
              <a:cs typeface="Arial" pitchFamily="34" charset="0"/>
            </a:endParaRP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06652" y="947440"/>
            <a:ext cx="8360830" cy="3724800"/>
          </a:xfrm>
        </p:spPr>
        <p:txBody>
          <a:bodyPr>
            <a:normAutofit/>
          </a:bodyPr>
          <a:lstStyle/>
          <a:p>
            <a:pPr marL="0" indent="0" algn="just">
              <a:buNone/>
            </a:pPr>
            <a:endParaRPr lang="lt-LT" sz="1600" b="1" dirty="0">
              <a:solidFill>
                <a:srgbClr val="009900"/>
              </a:solidFill>
              <a:latin typeface="Arial" panose="020B0604020202020204" pitchFamily="34" charset="0"/>
              <a:ea typeface="Cambria" panose="02040503050406030204" pitchFamily="18" charset="0"/>
              <a:cs typeface="Arial" panose="020B0604020202020204" pitchFamily="34" charset="0"/>
            </a:endParaRPr>
          </a:p>
          <a:p>
            <a:pPr marL="0" indent="0" algn="just">
              <a:buNone/>
            </a:pPr>
            <a:r>
              <a:rPr lang="lt-LT" sz="1600" b="1" dirty="0">
                <a:solidFill>
                  <a:srgbClr val="009900"/>
                </a:solidFill>
                <a:latin typeface="Arial" panose="020B0604020202020204" pitchFamily="34" charset="0"/>
                <a:ea typeface="Cambria" panose="02040503050406030204" pitchFamily="18" charset="0"/>
                <a:cs typeface="Arial" panose="020B0604020202020204" pitchFamily="34" charset="0"/>
              </a:rPr>
              <a:t>Paraiškų kvietimas vyks 2024 m. spalio 7 d. – lapkričio 4 d. laikotarpiu.</a:t>
            </a:r>
          </a:p>
          <a:p>
            <a:pPr marL="0" indent="0" algn="just">
              <a:buNone/>
            </a:pPr>
            <a:r>
              <a:rPr lang="lt-LT" sz="1600" b="1" dirty="0">
                <a:solidFill>
                  <a:srgbClr val="009900"/>
                </a:solidFill>
                <a:latin typeface="Arial" panose="020B0604020202020204" pitchFamily="34" charset="0"/>
                <a:ea typeface="Cambria" panose="02040503050406030204" pitchFamily="18" charset="0"/>
                <a:cs typeface="Arial" panose="020B0604020202020204" pitchFamily="34" charset="0"/>
              </a:rPr>
              <a:t>Skirtas biudžetas  dotacijoms – 13,5 mln. Eur.</a:t>
            </a:r>
          </a:p>
          <a:p>
            <a:pPr marL="0" indent="0" algn="just">
              <a:buNone/>
            </a:pPr>
            <a:r>
              <a:rPr lang="lt-LT" sz="1600" b="1" dirty="0">
                <a:solidFill>
                  <a:srgbClr val="009900"/>
                </a:solidFill>
                <a:latin typeface="Arial" panose="020B0604020202020204" pitchFamily="34" charset="0"/>
                <a:ea typeface="Cambria" panose="02040503050406030204" pitchFamily="18" charset="0"/>
                <a:cs typeface="Arial" panose="020B0604020202020204" pitchFamily="34" charset="0"/>
              </a:rPr>
              <a:t>Dotacijoms</a:t>
            </a:r>
            <a:r>
              <a:rPr lang="lt-LT" sz="1600" dirty="0">
                <a:solidFill>
                  <a:srgbClr val="009900"/>
                </a:solidFill>
                <a:latin typeface="Arial" panose="020B0604020202020204" pitchFamily="34" charset="0"/>
                <a:ea typeface="Cambria" panose="02040503050406030204" pitchFamily="18" charset="0"/>
                <a:cs typeface="Arial" panose="020B0604020202020204" pitchFamily="34" charset="0"/>
              </a:rPr>
              <a:t> </a:t>
            </a:r>
            <a:r>
              <a:rPr lang="lt-LT" sz="1600" b="1" dirty="0">
                <a:solidFill>
                  <a:srgbClr val="009900"/>
                </a:solidFill>
                <a:latin typeface="Arial" panose="020B0604020202020204" pitchFamily="34" charset="0"/>
                <a:ea typeface="Cambria" panose="02040503050406030204" pitchFamily="18" charset="0"/>
                <a:cs typeface="Arial" panose="020B0604020202020204" pitchFamily="34" charset="0"/>
              </a:rPr>
              <a:t>skirtos  lėšos paskirstytos sektoriams</a:t>
            </a:r>
            <a:r>
              <a:rPr lang="lt-LT" sz="1600" dirty="0">
                <a:solidFill>
                  <a:srgbClr val="009900"/>
                </a:solidFill>
                <a:latin typeface="Arial" panose="020B0604020202020204" pitchFamily="34" charset="0"/>
                <a:ea typeface="Cambria" panose="02040503050406030204" pitchFamily="18" charset="0"/>
                <a:cs typeface="Arial" panose="020B0604020202020204" pitchFamily="34" charset="0"/>
              </a:rPr>
              <a:t>:</a:t>
            </a:r>
            <a:endParaRPr lang="lt-LT" sz="1400"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Pieninei galvijininkystei skirta </a:t>
            </a:r>
            <a:r>
              <a:rPr lang="lt-LT" sz="1200" b="1" dirty="0">
                <a:latin typeface="Arial" panose="020B0604020202020204" pitchFamily="34" charset="0"/>
                <a:ea typeface="Cambria" panose="02040503050406030204" pitchFamily="18" charset="0"/>
                <a:cs typeface="Arial" panose="020B0604020202020204" pitchFamily="34" charset="0"/>
              </a:rPr>
              <a:t>3.375 mln. Eur;</a:t>
            </a:r>
          </a:p>
          <a:p>
            <a:pPr marL="285750" indent="-285750">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Mėsinei galvijininkystei ir kitiems gyvulininkystės sektoriams skirta </a:t>
            </a:r>
            <a:r>
              <a:rPr lang="lt-LT" sz="1200" b="1" dirty="0">
                <a:latin typeface="Arial" panose="020B0604020202020204" pitchFamily="34" charset="0"/>
                <a:ea typeface="Cambria" panose="02040503050406030204" pitchFamily="18" charset="0"/>
                <a:cs typeface="Arial" panose="020B0604020202020204" pitchFamily="34" charset="0"/>
              </a:rPr>
              <a:t>3.375 mln. Eur;</a:t>
            </a:r>
          </a:p>
          <a:p>
            <a:pPr marL="285750" indent="-285750">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Sodininkystei, daržininkystei, </a:t>
            </a:r>
            <a:r>
              <a:rPr lang="lt-LT" sz="1200" dirty="0" err="1">
                <a:latin typeface="Arial" panose="020B0604020202020204" pitchFamily="34" charset="0"/>
                <a:ea typeface="Cambria" panose="02040503050406030204" pitchFamily="18" charset="0"/>
                <a:cs typeface="Arial" panose="020B0604020202020204" pitchFamily="34" charset="0"/>
              </a:rPr>
              <a:t>uogininkystei</a:t>
            </a:r>
            <a:r>
              <a:rPr lang="lt-LT" sz="1200" dirty="0">
                <a:latin typeface="Arial" panose="020B0604020202020204" pitchFamily="34" charset="0"/>
                <a:ea typeface="Cambria" panose="02040503050406030204" pitchFamily="18" charset="0"/>
                <a:cs typeface="Arial" panose="020B0604020202020204" pitchFamily="34" charset="0"/>
              </a:rPr>
              <a:t> skirta </a:t>
            </a:r>
            <a:r>
              <a:rPr lang="lt-LT" sz="1200" b="1" dirty="0">
                <a:latin typeface="Arial" panose="020B0604020202020204" pitchFamily="34" charset="0"/>
                <a:ea typeface="Cambria" panose="02040503050406030204" pitchFamily="18" charset="0"/>
                <a:cs typeface="Arial" panose="020B0604020202020204" pitchFamily="34" charset="0"/>
              </a:rPr>
              <a:t>3.375 mln. Eur;</a:t>
            </a:r>
          </a:p>
          <a:p>
            <a:pPr marL="285750" indent="-285750">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Kitiems augalininkystės sektoriams skirta </a:t>
            </a:r>
            <a:r>
              <a:rPr lang="lt-LT" sz="1200" b="1" dirty="0">
                <a:latin typeface="Arial" panose="020B0604020202020204" pitchFamily="34" charset="0"/>
                <a:ea typeface="Cambria" panose="02040503050406030204" pitchFamily="18" charset="0"/>
                <a:cs typeface="Arial" panose="020B0604020202020204" pitchFamily="34" charset="0"/>
              </a:rPr>
              <a:t>3.375 mln. Eur.</a:t>
            </a:r>
          </a:p>
          <a:p>
            <a:pPr marL="0" indent="0">
              <a:buNone/>
            </a:pPr>
            <a:r>
              <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rPr>
              <a:t>SVARBU: </a:t>
            </a:r>
          </a:p>
          <a:p>
            <a:pPr marL="0" indent="0">
              <a:buNone/>
            </a:pPr>
            <a:r>
              <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rPr>
              <a:t>KPP veiklos srities  ,,Parama investicijoms į žemės ūkio valdas“</a:t>
            </a:r>
          </a:p>
          <a:p>
            <a:pPr marL="0" indent="0">
              <a:buNone/>
            </a:pPr>
            <a:r>
              <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rPr>
              <a:t>įgyvendinimo taisyklės, taikomos nuo 2022 m., patvirtintos </a:t>
            </a:r>
          </a:p>
          <a:p>
            <a:pPr marL="0" indent="0">
              <a:buNone/>
            </a:pPr>
            <a:r>
              <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rPr>
              <a:t>žemės ūkio ministro 2022 m. spalio 4 d. įsakymu Nr. 3D-420.</a:t>
            </a:r>
          </a:p>
          <a:p>
            <a:pPr marL="0" indent="0">
              <a:buNone/>
            </a:pPr>
            <a:r>
              <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rPr>
              <a:t>Taisyklių pakeitimas patvirtintas žemės ūkio ministro </a:t>
            </a:r>
          </a:p>
          <a:p>
            <a:pPr marL="0" indent="0">
              <a:buNone/>
            </a:pPr>
            <a:r>
              <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rPr>
              <a:t>2024 m. rugsėjo 11 d. įsakymu Nr. 3D- 646.</a:t>
            </a:r>
          </a:p>
          <a:p>
            <a:pPr marL="0" indent="0">
              <a:buNone/>
            </a:pPr>
            <a:endPar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endParaRPr>
          </a:p>
          <a:p>
            <a:pPr marL="0" indent="0">
              <a:buNone/>
            </a:pPr>
            <a:endPar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endParaRPr>
          </a:p>
          <a:p>
            <a:pPr marL="285750" indent="-285750">
              <a:buFont typeface="Wingdings" panose="05000000000000000000" pitchFamily="2" charset="2"/>
              <a:buChar char="ü"/>
            </a:pPr>
            <a:endParaRPr lang="lt-LT" sz="1200" dirty="0">
              <a:latin typeface="Arial" panose="020B0604020202020204" pitchFamily="34" charset="0"/>
              <a:ea typeface="Cambria" panose="02040503050406030204" pitchFamily="18" charset="0"/>
              <a:cs typeface="Arial" panose="020B0604020202020204" pitchFamily="34" charset="0"/>
            </a:endParaRPr>
          </a:p>
          <a:p>
            <a:pPr marL="0" indent="0" algn="just">
              <a:buNone/>
            </a:pPr>
            <a:endParaRPr lang="lt-LT" sz="1800" dirty="0">
              <a:latin typeface="Arial" panose="020B0604020202020204" pitchFamily="34" charset="0"/>
              <a:ea typeface="Cambria" panose="02040503050406030204" pitchFamily="18" charset="0"/>
              <a:cs typeface="Arial" panose="020B0604020202020204" pitchFamily="34" charset="0"/>
            </a:endParaRPr>
          </a:p>
          <a:p>
            <a:pPr marL="0" indent="0" algn="just">
              <a:buNone/>
            </a:pPr>
            <a:endParaRPr lang="lt-LT" sz="18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3</a:t>
            </a:fld>
            <a:endParaRPr lang="en-GB"/>
          </a:p>
        </p:txBody>
      </p:sp>
      <p:pic>
        <p:nvPicPr>
          <p:cNvPr id="4" name="Picture 6">
            <a:extLst>
              <a:ext uri="{FF2B5EF4-FFF2-40B4-BE49-F238E27FC236}">
                <a16:creationId xmlns:a16="http://schemas.microsoft.com/office/drawing/2014/main" id="{1BAFFFE4-9E04-22E9-3645-B49E4C00A0AB}"/>
              </a:ext>
            </a:extLst>
          </p:cNvPr>
          <p:cNvPicPr>
            <a:picLocks noChangeAspect="1"/>
          </p:cNvPicPr>
          <p:nvPr/>
        </p:nvPicPr>
        <p:blipFill>
          <a:blip r:embed="rId3"/>
          <a:stretch>
            <a:fillRect/>
          </a:stretch>
        </p:blipFill>
        <p:spPr>
          <a:xfrm>
            <a:off x="5564220" y="2950723"/>
            <a:ext cx="3285563" cy="1601827"/>
          </a:xfrm>
          <a:prstGeom prst="rect">
            <a:avLst/>
          </a:prstGeom>
        </p:spPr>
      </p:pic>
    </p:spTree>
    <p:extLst>
      <p:ext uri="{BB962C8B-B14F-4D97-AF65-F5344CB8AC3E}">
        <p14:creationId xmlns:p14="http://schemas.microsoft.com/office/powerpoint/2010/main" val="387308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590950"/>
            <a:ext cx="8229600" cy="464644"/>
          </a:xfrm>
        </p:spPr>
        <p:txBody>
          <a:bodyPr>
            <a:normAutofit fontScale="90000"/>
          </a:bodyPr>
          <a:lstStyle/>
          <a:p>
            <a:r>
              <a:rPr lang="lt-LT" sz="2000" b="1" dirty="0">
                <a:solidFill>
                  <a:srgbClr val="009900"/>
                </a:solidFill>
                <a:latin typeface="Arial" panose="020B0604020202020204" pitchFamily="34" charset="0"/>
                <a:ea typeface="Cambria" panose="02040503050406030204" pitchFamily="18" charset="0"/>
                <a:cs typeface="Arial" panose="020B0604020202020204" pitchFamily="34" charset="0"/>
              </a:rPr>
              <a:t>Paraiškų supaprastinta tvarka kvietimo</a:t>
            </a:r>
            <a:r>
              <a:rPr lang="lt-LT" sz="2000" b="1" dirty="0">
                <a:solidFill>
                  <a:srgbClr val="92D050"/>
                </a:solidFill>
                <a:latin typeface="Arial" panose="020B0604020202020204" pitchFamily="34" charset="0"/>
                <a:ea typeface="Cambria" panose="02040503050406030204" pitchFamily="18" charset="0"/>
                <a:cs typeface="Arial" panose="020B0604020202020204" pitchFamily="34" charset="0"/>
              </a:rPr>
              <a:t> </a:t>
            </a:r>
            <a:r>
              <a:rPr lang="lt-LT" sz="2000" b="1" dirty="0">
                <a:solidFill>
                  <a:srgbClr val="009900"/>
                </a:solidFill>
                <a:latin typeface="Arial" panose="020B0604020202020204" pitchFamily="34" charset="0"/>
                <a:ea typeface="Cambria" panose="02040503050406030204" pitchFamily="18" charset="0"/>
                <a:cs typeface="Arial" panose="020B0604020202020204" pitchFamily="34" charset="0"/>
              </a:rPr>
              <a:t>biudžetas pagal SP priemonę</a:t>
            </a:r>
            <a:endParaRPr lang="lt-LT" sz="2000" b="1" dirty="0">
              <a:solidFill>
                <a:srgbClr val="009900"/>
              </a:solidFill>
              <a:latin typeface="Arial" panose="020B0604020202020204" pitchFamily="34" charset="0"/>
              <a:ea typeface="+mn-ea"/>
              <a:cs typeface="Arial" pitchFamily="34" charset="0"/>
            </a:endParaRP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06652" y="947440"/>
            <a:ext cx="8360830" cy="3724800"/>
          </a:xfrm>
        </p:spPr>
        <p:txBody>
          <a:bodyPr>
            <a:normAutofit/>
          </a:bodyPr>
          <a:lstStyle/>
          <a:p>
            <a:pPr marL="0" indent="0" algn="just">
              <a:buNone/>
            </a:pPr>
            <a:endParaRPr lang="lt-LT" sz="1600" b="1" dirty="0">
              <a:solidFill>
                <a:srgbClr val="009900"/>
              </a:solidFill>
              <a:latin typeface="Arial" panose="020B0604020202020204" pitchFamily="34" charset="0"/>
              <a:ea typeface="Cambria" panose="02040503050406030204" pitchFamily="18" charset="0"/>
              <a:cs typeface="Arial" panose="020B0604020202020204" pitchFamily="34" charset="0"/>
            </a:endParaRPr>
          </a:p>
          <a:p>
            <a:pPr marL="0" indent="0" algn="just">
              <a:buNone/>
            </a:pPr>
            <a:r>
              <a:rPr lang="lt-LT" sz="1600" b="1" dirty="0">
                <a:solidFill>
                  <a:srgbClr val="009900"/>
                </a:solidFill>
                <a:latin typeface="Arial" panose="020B0604020202020204" pitchFamily="34" charset="0"/>
                <a:ea typeface="Cambria" panose="02040503050406030204" pitchFamily="18" charset="0"/>
                <a:cs typeface="Arial" panose="020B0604020202020204" pitchFamily="34" charset="0"/>
              </a:rPr>
              <a:t>Paraiškų kvietimas vyks 2024 m. spalio 7 d. – lapkričio 4 d. laikotarpiu.</a:t>
            </a:r>
          </a:p>
          <a:p>
            <a:pPr marL="0" indent="0" algn="just">
              <a:buNone/>
            </a:pPr>
            <a:r>
              <a:rPr lang="lt-LT" sz="1600" b="1" dirty="0">
                <a:solidFill>
                  <a:srgbClr val="009900"/>
                </a:solidFill>
                <a:latin typeface="Arial" panose="020B0604020202020204" pitchFamily="34" charset="0"/>
                <a:ea typeface="Cambria" panose="02040503050406030204" pitchFamily="18" charset="0"/>
                <a:cs typeface="Arial" panose="020B0604020202020204" pitchFamily="34" charset="0"/>
              </a:rPr>
              <a:t>Skirtas biudžetas  dotacijoms – 40 mln. Eur.</a:t>
            </a:r>
          </a:p>
          <a:p>
            <a:pPr marL="0" indent="0" algn="just">
              <a:buNone/>
            </a:pPr>
            <a:r>
              <a:rPr lang="lt-LT" sz="1600" b="1" dirty="0">
                <a:solidFill>
                  <a:srgbClr val="009900"/>
                </a:solidFill>
                <a:latin typeface="Arial" panose="020B0604020202020204" pitchFamily="34" charset="0"/>
                <a:ea typeface="Cambria" panose="02040503050406030204" pitchFamily="18" charset="0"/>
                <a:cs typeface="Arial" panose="020B0604020202020204" pitchFamily="34" charset="0"/>
              </a:rPr>
              <a:t>Dotacijoms</a:t>
            </a:r>
            <a:r>
              <a:rPr lang="lt-LT" sz="1600" dirty="0">
                <a:solidFill>
                  <a:srgbClr val="009900"/>
                </a:solidFill>
                <a:latin typeface="Arial" panose="020B0604020202020204" pitchFamily="34" charset="0"/>
                <a:ea typeface="Cambria" panose="02040503050406030204" pitchFamily="18" charset="0"/>
                <a:cs typeface="Arial" panose="020B0604020202020204" pitchFamily="34" charset="0"/>
              </a:rPr>
              <a:t> </a:t>
            </a:r>
            <a:r>
              <a:rPr lang="lt-LT" sz="1600" b="1" dirty="0">
                <a:solidFill>
                  <a:srgbClr val="009900"/>
                </a:solidFill>
                <a:latin typeface="Arial" panose="020B0604020202020204" pitchFamily="34" charset="0"/>
                <a:ea typeface="Cambria" panose="02040503050406030204" pitchFamily="18" charset="0"/>
                <a:cs typeface="Arial" panose="020B0604020202020204" pitchFamily="34" charset="0"/>
              </a:rPr>
              <a:t>skirtos  lėšos paskirstytos sektoriams</a:t>
            </a:r>
            <a:r>
              <a:rPr lang="lt-LT" sz="1600" dirty="0">
                <a:solidFill>
                  <a:srgbClr val="009900"/>
                </a:solidFill>
                <a:latin typeface="Arial" panose="020B0604020202020204" pitchFamily="34" charset="0"/>
                <a:ea typeface="Cambria" panose="02040503050406030204" pitchFamily="18" charset="0"/>
                <a:cs typeface="Arial" panose="020B0604020202020204" pitchFamily="34" charset="0"/>
              </a:rPr>
              <a:t>:</a:t>
            </a:r>
            <a:endParaRPr lang="lt-LT" sz="1400"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Pieninei galvijininkystei skirta </a:t>
            </a:r>
            <a:r>
              <a:rPr lang="lt-LT" sz="1200" b="1" dirty="0">
                <a:latin typeface="Arial" panose="020B0604020202020204" pitchFamily="34" charset="0"/>
                <a:ea typeface="Cambria" panose="02040503050406030204" pitchFamily="18" charset="0"/>
                <a:cs typeface="Arial" panose="020B0604020202020204" pitchFamily="34" charset="0"/>
              </a:rPr>
              <a:t>10 mln. Eur;</a:t>
            </a:r>
          </a:p>
          <a:p>
            <a:pPr marL="285750" indent="-285750">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Mėsinei galvijininkystei ir kitiems gyvulininkystės sektoriams skirta </a:t>
            </a:r>
            <a:r>
              <a:rPr lang="lt-LT" sz="1200" b="1" dirty="0">
                <a:latin typeface="Arial" panose="020B0604020202020204" pitchFamily="34" charset="0"/>
                <a:ea typeface="Cambria" panose="02040503050406030204" pitchFamily="18" charset="0"/>
                <a:cs typeface="Arial" panose="020B0604020202020204" pitchFamily="34" charset="0"/>
              </a:rPr>
              <a:t>10 mln. Eur;</a:t>
            </a:r>
          </a:p>
          <a:p>
            <a:pPr marL="285750" indent="-285750">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Sodininkystei, daržininkystei, </a:t>
            </a:r>
            <a:r>
              <a:rPr lang="lt-LT" sz="1200" dirty="0" err="1">
                <a:latin typeface="Arial" panose="020B0604020202020204" pitchFamily="34" charset="0"/>
                <a:ea typeface="Cambria" panose="02040503050406030204" pitchFamily="18" charset="0"/>
                <a:cs typeface="Arial" panose="020B0604020202020204" pitchFamily="34" charset="0"/>
              </a:rPr>
              <a:t>uogininkystei</a:t>
            </a:r>
            <a:r>
              <a:rPr lang="lt-LT" sz="1200" dirty="0">
                <a:latin typeface="Arial" panose="020B0604020202020204" pitchFamily="34" charset="0"/>
                <a:ea typeface="Cambria" panose="02040503050406030204" pitchFamily="18" charset="0"/>
                <a:cs typeface="Arial" panose="020B0604020202020204" pitchFamily="34" charset="0"/>
              </a:rPr>
              <a:t> skirta </a:t>
            </a:r>
            <a:r>
              <a:rPr lang="lt-LT" sz="1200" b="1" dirty="0">
                <a:latin typeface="Arial" panose="020B0604020202020204" pitchFamily="34" charset="0"/>
                <a:ea typeface="Cambria" panose="02040503050406030204" pitchFamily="18" charset="0"/>
                <a:cs typeface="Arial" panose="020B0604020202020204" pitchFamily="34" charset="0"/>
              </a:rPr>
              <a:t>10 mln. Eur;</a:t>
            </a:r>
          </a:p>
          <a:p>
            <a:pPr marL="285750" indent="-285750">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Kitiems augalininkystės sektoriams skirta </a:t>
            </a:r>
            <a:r>
              <a:rPr lang="lt-LT" sz="1200" b="1" dirty="0">
                <a:latin typeface="Arial" panose="020B0604020202020204" pitchFamily="34" charset="0"/>
                <a:ea typeface="Cambria" panose="02040503050406030204" pitchFamily="18" charset="0"/>
                <a:cs typeface="Arial" panose="020B0604020202020204" pitchFamily="34" charset="0"/>
              </a:rPr>
              <a:t>10 mln. Eur.</a:t>
            </a:r>
          </a:p>
          <a:p>
            <a:pPr marL="0" indent="0">
              <a:buNone/>
            </a:pPr>
            <a:r>
              <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rPr>
              <a:t>SVARBU: </a:t>
            </a:r>
          </a:p>
          <a:p>
            <a:pPr marL="0" indent="0">
              <a:buNone/>
            </a:pPr>
            <a:r>
              <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rPr>
              <a:t>SP intervencinės priemonės   ,,Investicijos į žemės ūkio valdas“</a:t>
            </a:r>
          </a:p>
          <a:p>
            <a:pPr marL="0" indent="0">
              <a:buNone/>
            </a:pPr>
            <a:r>
              <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rPr>
              <a:t>įgyvendinimo taisyklės patvirtintos žemės ūkio ministro </a:t>
            </a:r>
          </a:p>
          <a:p>
            <a:pPr marL="0" indent="0">
              <a:buNone/>
            </a:pPr>
            <a:r>
              <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rPr>
              <a:t>2023 m. spalio 4 d. įsakymu Nr. 3D-640.</a:t>
            </a:r>
          </a:p>
          <a:p>
            <a:pPr marL="0" indent="0">
              <a:buNone/>
            </a:pPr>
            <a:r>
              <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rPr>
              <a:t>Taisyklės pakeistos žemės ūkio ministro 2024 m. rugsėjo 10 d. </a:t>
            </a:r>
          </a:p>
          <a:p>
            <a:pPr marL="0" indent="0">
              <a:buNone/>
            </a:pPr>
            <a:r>
              <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rPr>
              <a:t>įsakymu Nr. 3D-643.</a:t>
            </a:r>
          </a:p>
          <a:p>
            <a:pPr marL="0" indent="0">
              <a:buNone/>
            </a:pPr>
            <a:endPar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endParaRPr>
          </a:p>
          <a:p>
            <a:pPr marL="0" indent="0">
              <a:buNone/>
            </a:pPr>
            <a:endParaRPr lang="lt-LT" sz="1200" b="1" dirty="0">
              <a:solidFill>
                <a:srgbClr val="FF0000"/>
              </a:solidFill>
              <a:latin typeface="Arial" panose="020B0604020202020204" pitchFamily="34" charset="0"/>
              <a:ea typeface="Cambria" panose="02040503050406030204" pitchFamily="18" charset="0"/>
              <a:cs typeface="Arial" panose="020B0604020202020204" pitchFamily="34" charset="0"/>
            </a:endParaRPr>
          </a:p>
          <a:p>
            <a:pPr marL="285750" indent="-285750">
              <a:buFont typeface="Wingdings" panose="05000000000000000000" pitchFamily="2" charset="2"/>
              <a:buChar char="ü"/>
            </a:pPr>
            <a:endParaRPr lang="lt-LT" sz="1200" dirty="0">
              <a:latin typeface="Arial" panose="020B0604020202020204" pitchFamily="34" charset="0"/>
              <a:ea typeface="Cambria" panose="02040503050406030204" pitchFamily="18" charset="0"/>
              <a:cs typeface="Arial" panose="020B0604020202020204" pitchFamily="34" charset="0"/>
            </a:endParaRPr>
          </a:p>
          <a:p>
            <a:pPr marL="0" indent="0" algn="just">
              <a:buNone/>
            </a:pPr>
            <a:endParaRPr lang="lt-LT" sz="1800" dirty="0">
              <a:latin typeface="Arial" panose="020B0604020202020204" pitchFamily="34" charset="0"/>
              <a:ea typeface="Cambria" panose="02040503050406030204" pitchFamily="18" charset="0"/>
              <a:cs typeface="Arial" panose="020B0604020202020204" pitchFamily="34" charset="0"/>
            </a:endParaRPr>
          </a:p>
          <a:p>
            <a:pPr marL="0" indent="0" algn="just">
              <a:buNone/>
            </a:pPr>
            <a:endParaRPr lang="lt-LT" sz="18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4</a:t>
            </a:fld>
            <a:endParaRPr lang="en-GB"/>
          </a:p>
        </p:txBody>
      </p:sp>
      <p:pic>
        <p:nvPicPr>
          <p:cNvPr id="4" name="Picture 6">
            <a:extLst>
              <a:ext uri="{FF2B5EF4-FFF2-40B4-BE49-F238E27FC236}">
                <a16:creationId xmlns:a16="http://schemas.microsoft.com/office/drawing/2014/main" id="{1BAFFFE4-9E04-22E9-3645-B49E4C00A0AB}"/>
              </a:ext>
            </a:extLst>
          </p:cNvPr>
          <p:cNvPicPr>
            <a:picLocks noChangeAspect="1"/>
          </p:cNvPicPr>
          <p:nvPr/>
        </p:nvPicPr>
        <p:blipFill>
          <a:blip r:embed="rId3"/>
          <a:stretch>
            <a:fillRect/>
          </a:stretch>
        </p:blipFill>
        <p:spPr>
          <a:xfrm>
            <a:off x="5312830" y="2966204"/>
            <a:ext cx="3505200" cy="1586346"/>
          </a:xfrm>
          <a:prstGeom prst="rect">
            <a:avLst/>
          </a:prstGeom>
        </p:spPr>
      </p:pic>
    </p:spTree>
    <p:extLst>
      <p:ext uri="{BB962C8B-B14F-4D97-AF65-F5344CB8AC3E}">
        <p14:creationId xmlns:p14="http://schemas.microsoft.com/office/powerpoint/2010/main" val="105979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26EA3-FEC3-991F-C6BE-01981F72248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6E5C5CA-FBAF-5F83-F1EF-8A9ACBD9958C}"/>
              </a:ext>
            </a:extLst>
          </p:cNvPr>
          <p:cNvSpPr>
            <a:spLocks noGrp="1"/>
          </p:cNvSpPr>
          <p:nvPr>
            <p:ph type="title"/>
          </p:nvPr>
        </p:nvSpPr>
        <p:spPr>
          <a:xfrm>
            <a:off x="376518" y="473412"/>
            <a:ext cx="8229600" cy="582999"/>
          </a:xfrm>
        </p:spPr>
        <p:txBody>
          <a:bodyPr>
            <a:normAutofit/>
          </a:bodyPr>
          <a:lstStyle/>
          <a:p>
            <a:r>
              <a:rPr lang="lt-LT" sz="2000" b="1" dirty="0">
                <a:solidFill>
                  <a:srgbClr val="009900"/>
                </a:solidFill>
                <a:latin typeface="Arial" panose="020B0604020202020204" pitchFamily="34" charset="0"/>
                <a:ea typeface="Cambria" panose="02040503050406030204" pitchFamily="18" charset="0"/>
                <a:cs typeface="Arial" panose="020B0604020202020204" pitchFamily="34" charset="0"/>
              </a:rPr>
              <a:t>Įgyvendinimo taisyklių pakeitimai, susiję su supaprastinta parama</a:t>
            </a:r>
            <a:endParaRPr lang="lt-LT" sz="2000" b="1" dirty="0">
              <a:solidFill>
                <a:srgbClr val="009900"/>
              </a:solidFill>
              <a:latin typeface="Arial" panose="020B0604020202020204" pitchFamily="34" charset="0"/>
              <a:ea typeface="+mn-ea"/>
              <a:cs typeface="Arial" pitchFamily="34" charset="0"/>
            </a:endParaRPr>
          </a:p>
        </p:txBody>
      </p:sp>
      <mc:AlternateContent xmlns:mc="http://schemas.openxmlformats.org/markup-compatibility/2006">
        <mc:Choice xmlns:a14="http://schemas.microsoft.com/office/drawing/2010/main" Requires="a14">
          <p:sp>
            <p:nvSpPr>
              <p:cNvPr id="3" name="Turinio vietos rezervavimo ženklas 2">
                <a:extLst>
                  <a:ext uri="{FF2B5EF4-FFF2-40B4-BE49-F238E27FC236}">
                    <a16:creationId xmlns:a16="http://schemas.microsoft.com/office/drawing/2014/main" id="{3BD33FC0-0635-85A7-5D37-8A4B8DA35E2E}"/>
                  </a:ext>
                </a:extLst>
              </p:cNvPr>
              <p:cNvSpPr>
                <a:spLocks noGrp="1"/>
              </p:cNvSpPr>
              <p:nvPr>
                <p:ph idx="1"/>
              </p:nvPr>
            </p:nvSpPr>
            <p:spPr>
              <a:xfrm>
                <a:off x="457200" y="946105"/>
                <a:ext cx="8229600" cy="3834289"/>
              </a:xfrm>
            </p:spPr>
            <p:txBody>
              <a:bodyPr>
                <a:normAutofit fontScale="40000" lnSpcReduction="20000"/>
              </a:bodyPr>
              <a:lstStyle/>
              <a:p>
                <a:pPr marL="0" indent="0" algn="just">
                  <a:buNone/>
                </a:pPr>
                <a:r>
                  <a:rPr lang="lt-LT" sz="3800" b="1" dirty="0">
                    <a:solidFill>
                      <a:srgbClr val="009900"/>
                    </a:solidFill>
                    <a:latin typeface="Arial" panose="020B0604020202020204" pitchFamily="34" charset="0"/>
                    <a:ea typeface="Cambria" panose="02040503050406030204" pitchFamily="18" charset="0"/>
                    <a:cs typeface="Arial" panose="020B0604020202020204" pitchFamily="34" charset="0"/>
                  </a:rPr>
                  <a:t>Pakeitimai:</a:t>
                </a:r>
                <a:endParaRPr lang="lt-LT" sz="3800" b="1" dirty="0">
                  <a:latin typeface="Arial" panose="020B0604020202020204" pitchFamily="34" charset="0"/>
                  <a:ea typeface="Cambria" panose="02040503050406030204" pitchFamily="18" charset="0"/>
                  <a:cs typeface="Arial" panose="020B0604020202020204" pitchFamily="34" charset="0"/>
                </a:endParaRPr>
              </a:p>
              <a:p>
                <a:pPr marL="0" indent="0" algn="just">
                  <a:buNone/>
                </a:pPr>
                <a:r>
                  <a:rPr lang="lt-LT" sz="2900" b="1" dirty="0">
                    <a:latin typeface="Arial" panose="020B0604020202020204" pitchFamily="34" charset="0"/>
                    <a:ea typeface="Cambria" panose="02040503050406030204" pitchFamily="18" charset="0"/>
                    <a:cs typeface="Arial" panose="020B0604020202020204" pitchFamily="34" charset="0"/>
                  </a:rPr>
                  <a:t>1. Paramos dydis projektui iki 80 tūkst. Eur </a:t>
                </a:r>
                <a:r>
                  <a:rPr lang="lt-LT" sz="2900" dirty="0">
                    <a:latin typeface="Arial" panose="020B0604020202020204" pitchFamily="34" charset="0"/>
                    <a:ea typeface="Cambria" panose="02040503050406030204" pitchFamily="18" charset="0"/>
                    <a:cs typeface="Arial" panose="020B0604020202020204" pitchFamily="34" charset="0"/>
                  </a:rPr>
                  <a:t>(kai teikiama tik dotacija</a:t>
                </a:r>
                <a:r>
                  <a:rPr lang="lt-LT" sz="2900" b="1" dirty="0">
                    <a:latin typeface="Arial" panose="020B0604020202020204" pitchFamily="34" charset="0"/>
                    <a:ea typeface="Cambria" panose="02040503050406030204" pitchFamily="18" charset="0"/>
                    <a:cs typeface="Arial" panose="020B0604020202020204" pitchFamily="34" charset="0"/>
                  </a:rPr>
                  <a:t>) arba iki 280 tūkst. Eur </a:t>
                </a:r>
                <a:r>
                  <a:rPr lang="lt-LT" sz="2900" dirty="0">
                    <a:latin typeface="Arial" panose="020B0604020202020204" pitchFamily="34" charset="0"/>
                    <a:ea typeface="Cambria" panose="02040503050406030204" pitchFamily="18" charset="0"/>
                    <a:cs typeface="Arial" panose="020B0604020202020204" pitchFamily="34" charset="0"/>
                  </a:rPr>
                  <a:t>(kai teikiama dotacija ir lengvatinė paskola).</a:t>
                </a:r>
              </a:p>
              <a:p>
                <a:pPr marL="0" indent="0" algn="just">
                  <a:buNone/>
                </a:pPr>
                <a:r>
                  <a:rPr lang="lt-LT" sz="2900" dirty="0">
                    <a:latin typeface="Arial" panose="020B0604020202020204" pitchFamily="34" charset="0"/>
                    <a:ea typeface="Cambria" panose="02040503050406030204" pitchFamily="18" charset="0"/>
                    <a:cs typeface="Arial" panose="020B0604020202020204" pitchFamily="34" charset="0"/>
                  </a:rPr>
                  <a:t>2. Pagal </a:t>
                </a:r>
                <a:r>
                  <a:rPr lang="lt-LT" sz="2900" b="1" dirty="0">
                    <a:latin typeface="Arial" panose="020B0604020202020204" pitchFamily="34" charset="0"/>
                    <a:ea typeface="Cambria" panose="02040503050406030204" pitchFamily="18" charset="0"/>
                    <a:cs typeface="Arial" panose="020B0604020202020204" pitchFamily="34" charset="0"/>
                  </a:rPr>
                  <a:t>SP priemonę </a:t>
                </a:r>
                <a:r>
                  <a:rPr lang="lt-LT" sz="2900" dirty="0">
                    <a:latin typeface="Arial" panose="020B0604020202020204" pitchFamily="34" charset="0"/>
                    <a:ea typeface="Cambria" panose="02040503050406030204" pitchFamily="18" charset="0"/>
                    <a:cs typeface="Arial" panose="020B0604020202020204" pitchFamily="34" charset="0"/>
                  </a:rPr>
                  <a:t>paramos </a:t>
                </a:r>
                <a:r>
                  <a:rPr lang="lt-LT" sz="2900" b="1" dirty="0">
                    <a:latin typeface="Arial" panose="020B0604020202020204" pitchFamily="34" charset="0"/>
                    <a:ea typeface="Cambria" panose="02040503050406030204" pitchFamily="18" charset="0"/>
                    <a:cs typeface="Arial" panose="020B0604020202020204" pitchFamily="34" charset="0"/>
                  </a:rPr>
                  <a:t>intensyvumas </a:t>
                </a:r>
                <a:r>
                  <a:rPr lang="lt-LT" sz="2900" dirty="0">
                    <a:latin typeface="Arial" panose="020B0604020202020204" pitchFamily="34" charset="0"/>
                    <a:ea typeface="Cambria" panose="02040503050406030204" pitchFamily="18" charset="0"/>
                    <a:cs typeface="Arial" panose="020B0604020202020204" pitchFamily="34" charset="0"/>
                  </a:rPr>
                  <a:t>visuose sektoriuose yra </a:t>
                </a:r>
                <a:r>
                  <a:rPr lang="lt-LT" sz="2900" b="1" dirty="0">
                    <a:latin typeface="Arial" panose="020B0604020202020204" pitchFamily="34" charset="0"/>
                    <a:ea typeface="Cambria" panose="02040503050406030204" pitchFamily="18" charset="0"/>
                    <a:cs typeface="Arial" panose="020B0604020202020204" pitchFamily="34" charset="0"/>
                  </a:rPr>
                  <a:t>40 proc. tinkamų išlaidų</a:t>
                </a:r>
                <a:r>
                  <a:rPr lang="lt-LT" sz="2900" dirty="0">
                    <a:latin typeface="Arial" panose="020B0604020202020204" pitchFamily="34" charset="0"/>
                    <a:ea typeface="Cambria" panose="02040503050406030204" pitchFamily="18" charset="0"/>
                    <a:cs typeface="Arial" panose="020B0604020202020204" pitchFamily="34" charset="0"/>
                  </a:rPr>
                  <a:t>.</a:t>
                </a:r>
              </a:p>
              <a:p>
                <a:pPr marL="0" indent="0" algn="just">
                  <a:buNone/>
                </a:pPr>
                <a:r>
                  <a:rPr lang="lt-LT" sz="2900" b="1" dirty="0">
                    <a:latin typeface="Arial" panose="020B0604020202020204" pitchFamily="34" charset="0"/>
                    <a:ea typeface="Cambria" panose="02040503050406030204" pitchFamily="18" charset="0"/>
                    <a:cs typeface="Arial" panose="020B0604020202020204" pitchFamily="34" charset="0"/>
                  </a:rPr>
                  <a:t>3. Atsisakyta verslo plano, kaip atskiro dokumento. </a:t>
                </a:r>
              </a:p>
              <a:p>
                <a:pPr marL="0" indent="0" algn="just">
                  <a:buNone/>
                </a:pPr>
                <a:r>
                  <a:rPr lang="lt-LT" sz="2900" b="1" dirty="0">
                    <a:latin typeface="Arial" panose="020B0604020202020204" pitchFamily="34" charset="0"/>
                    <a:ea typeface="Cambria" panose="02040503050406030204" pitchFamily="18" charset="0"/>
                    <a:cs typeface="Arial" panose="020B0604020202020204" pitchFamily="34" charset="0"/>
                  </a:rPr>
                  <a:t>4. Būtina informacija </a:t>
                </a:r>
                <a:r>
                  <a:rPr lang="lt-LT" sz="2900" dirty="0">
                    <a:latin typeface="Arial" panose="020B0604020202020204" pitchFamily="34" charset="0"/>
                    <a:ea typeface="Cambria" panose="02040503050406030204" pitchFamily="18" charset="0"/>
                    <a:cs typeface="Arial" panose="020B0604020202020204" pitchFamily="34" charset="0"/>
                  </a:rPr>
                  <a:t>projektui vertinti </a:t>
                </a:r>
                <a:r>
                  <a:rPr lang="lt-LT" sz="2900" b="1" dirty="0">
                    <a:latin typeface="Arial" panose="020B0604020202020204" pitchFamily="34" charset="0"/>
                    <a:ea typeface="Cambria" panose="02040503050406030204" pitchFamily="18" charset="0"/>
                    <a:cs typeface="Arial" panose="020B0604020202020204" pitchFamily="34" charset="0"/>
                  </a:rPr>
                  <a:t>integruota į paramos paraišką.</a:t>
                </a:r>
              </a:p>
              <a:p>
                <a:pPr marL="0" indent="0" algn="just">
                  <a:buNone/>
                </a:pPr>
                <a:r>
                  <a:rPr lang="lt-LT" sz="2900" dirty="0">
                    <a:latin typeface="Arial" panose="020B0604020202020204" pitchFamily="34" charset="0"/>
                    <a:ea typeface="Cambria" panose="02040503050406030204" pitchFamily="18" charset="0"/>
                    <a:cs typeface="Arial" panose="020B0604020202020204" pitchFamily="34" charset="0"/>
                  </a:rPr>
                  <a:t>5. Atsisakyta </a:t>
                </a:r>
                <a:r>
                  <a:rPr lang="lt-LT" sz="2900" b="1" dirty="0">
                    <a:latin typeface="Arial" panose="020B0604020202020204" pitchFamily="34" charset="0"/>
                    <a:ea typeface="Cambria" panose="02040503050406030204" pitchFamily="18" charset="0"/>
                    <a:cs typeface="Arial" panose="020B0604020202020204" pitchFamily="34" charset="0"/>
                  </a:rPr>
                  <a:t>finansinių prognozių </a:t>
                </a:r>
                <a:r>
                  <a:rPr lang="lt-LT" sz="2900" dirty="0">
                    <a:latin typeface="Arial" panose="020B0604020202020204" pitchFamily="34" charset="0"/>
                    <a:ea typeface="Cambria" panose="02040503050406030204" pitchFamily="18" charset="0"/>
                    <a:cs typeface="Arial" panose="020B0604020202020204" pitchFamily="34" charset="0"/>
                  </a:rPr>
                  <a:t>pateikimo.</a:t>
                </a:r>
              </a:p>
              <a:p>
                <a:pPr marL="0" indent="0" algn="just">
                  <a:buNone/>
                </a:pPr>
                <a:r>
                  <a:rPr lang="lt-LT" sz="2900" b="1" dirty="0">
                    <a:latin typeface="Arial" panose="020B0604020202020204" pitchFamily="34" charset="0"/>
                    <a:ea typeface="Cambria" panose="02040503050406030204" pitchFamily="18" charset="0"/>
                    <a:cs typeface="Arial" panose="020B0604020202020204" pitchFamily="34" charset="0"/>
                  </a:rPr>
                  <a:t>6. Atitiktis ekonominio gyvybingumo kriterijui vertinama </a:t>
                </a:r>
                <a:r>
                  <a:rPr lang="lt-LT" sz="2900" dirty="0">
                    <a:latin typeface="Arial" panose="020B0604020202020204" pitchFamily="34" charset="0"/>
                    <a:ea typeface="Cambria" panose="02040503050406030204" pitchFamily="18" charset="0"/>
                    <a:cs typeface="Arial" panose="020B0604020202020204" pitchFamily="34" charset="0"/>
                  </a:rPr>
                  <a:t>pagal</a:t>
                </a:r>
                <a:r>
                  <a:rPr lang="lt-LT" sz="2900" b="1" dirty="0">
                    <a:latin typeface="Arial" panose="020B0604020202020204" pitchFamily="34" charset="0"/>
                    <a:ea typeface="Cambria" panose="02040503050406030204" pitchFamily="18" charset="0"/>
                    <a:cs typeface="Arial" panose="020B0604020202020204" pitchFamily="34" charset="0"/>
                  </a:rPr>
                  <a:t> praėjusių ataskaitinių arba ataskaitinių metų pasirinktinai </a:t>
                </a:r>
                <a:r>
                  <a:rPr lang="lt-LT" sz="2900" dirty="0">
                    <a:latin typeface="Arial" panose="020B0604020202020204" pitchFamily="34" charset="0"/>
                    <a:ea typeface="Cambria" panose="02040503050406030204" pitchFamily="18" charset="0"/>
                    <a:cs typeface="Arial" panose="020B0604020202020204" pitchFamily="34" charset="0"/>
                  </a:rPr>
                  <a:t>finansinės atskaitomybės ataskaitas</a:t>
                </a:r>
                <a:r>
                  <a:rPr lang="lt-LT" sz="2900" b="1" dirty="0">
                    <a:latin typeface="Arial" panose="020B0604020202020204" pitchFamily="34" charset="0"/>
                    <a:ea typeface="Cambria" panose="02040503050406030204" pitchFamily="18" charset="0"/>
                    <a:cs typeface="Arial" panose="020B0604020202020204" pitchFamily="34" charset="0"/>
                  </a:rPr>
                  <a:t>. </a:t>
                </a:r>
                <a:r>
                  <a:rPr lang="lt-LT" sz="2900" dirty="0">
                    <a:latin typeface="Arial" panose="020B0604020202020204" pitchFamily="34" charset="0"/>
                    <a:ea typeface="Cambria" panose="02040503050406030204" pitchFamily="18" charset="0"/>
                    <a:cs typeface="Arial" panose="020B0604020202020204" pitchFamily="34" charset="0"/>
                  </a:rPr>
                  <a:t>Skaičiuojamas grynasis pelningumas(</a:t>
                </a:r>
                <a:r>
                  <a:rPr lang="lt-LT" sz="2900" dirty="0">
                    <a:effectLst/>
                    <a:latin typeface="Arial" panose="020B0604020202020204" pitchFamily="34" charset="0"/>
                    <a:ea typeface="Times New Roman" panose="02020603050405020304" pitchFamily="18" charset="0"/>
                    <a:cs typeface="Arial" panose="020B0604020202020204" pitchFamily="34" charset="0"/>
                  </a:rPr>
                  <a:t>&gt;0,00)</a:t>
                </a:r>
                <a:r>
                  <a:rPr lang="lt-LT" sz="2900" dirty="0">
                    <a:latin typeface="Arial" panose="020B0604020202020204" pitchFamily="34" charset="0"/>
                    <a:ea typeface="Cambria" panose="02040503050406030204" pitchFamily="18" charset="0"/>
                    <a:cs typeface="Arial" panose="020B0604020202020204" pitchFamily="34" charset="0"/>
                  </a:rPr>
                  <a:t>, skolos rodiklis (≤0,65) ir einamojo likvidumo koeficientas(</a:t>
                </a:r>
                <a14:m>
                  <m:oMath xmlns:m="http://schemas.openxmlformats.org/officeDocument/2006/math">
                    <m:r>
                      <a:rPr lang="lt-LT" sz="2900" b="0" i="1" smtClean="0">
                        <a:latin typeface="Cambria Math" panose="02040503050406030204" pitchFamily="18" charset="0"/>
                        <a:ea typeface="Cambria" panose="02040503050406030204" pitchFamily="18" charset="0"/>
                        <a:cs typeface="Arial" panose="020B0604020202020204" pitchFamily="34" charset="0"/>
                      </a:rPr>
                      <m:t>≥1,00)</m:t>
                    </m:r>
                  </m:oMath>
                </a14:m>
                <a:r>
                  <a:rPr lang="lt-LT" sz="2900" dirty="0">
                    <a:latin typeface="Arial" panose="020B0604020202020204" pitchFamily="34" charset="0"/>
                    <a:ea typeface="Cambria" panose="02040503050406030204" pitchFamily="18" charset="0"/>
                    <a:cs typeface="Arial" panose="020B0604020202020204" pitchFamily="34" charset="0"/>
                  </a:rPr>
                  <a:t>.</a:t>
                </a:r>
              </a:p>
              <a:p>
                <a:pPr marL="0" indent="0" algn="just">
                  <a:buNone/>
                </a:pPr>
                <a:r>
                  <a:rPr lang="lt-LT" sz="2900" dirty="0">
                    <a:latin typeface="Arial" panose="020B0604020202020204" pitchFamily="34" charset="0"/>
                    <a:ea typeface="Cambria" panose="02040503050406030204" pitchFamily="18" charset="0"/>
                    <a:cs typeface="Arial" panose="020B0604020202020204" pitchFamily="34" charset="0"/>
                  </a:rPr>
                  <a:t>7. Visuose sektoriuose </a:t>
                </a:r>
                <a:r>
                  <a:rPr lang="lt-LT" sz="2900" b="1" dirty="0">
                    <a:latin typeface="Arial" panose="020B0604020202020204" pitchFamily="34" charset="0"/>
                    <a:ea typeface="Cambria" panose="02040503050406030204" pitchFamily="18" charset="0"/>
                    <a:cs typeface="Arial" panose="020B0604020202020204" pitchFamily="34" charset="0"/>
                  </a:rPr>
                  <a:t>finansuojama žemės ūkio technika ir įranga.</a:t>
                </a:r>
              </a:p>
              <a:p>
                <a:pPr marL="0" indent="0" algn="just">
                  <a:buNone/>
                </a:pPr>
                <a:r>
                  <a:rPr lang="lt-LT" sz="2900" dirty="0">
                    <a:latin typeface="Arial" panose="020B0604020202020204" pitchFamily="34" charset="0"/>
                    <a:ea typeface="Cambria" panose="02040503050406030204" pitchFamily="18" charset="0"/>
                    <a:cs typeface="Arial" panose="020B0604020202020204" pitchFamily="34" charset="0"/>
                  </a:rPr>
                  <a:t>8. Nustatyta, kad </a:t>
                </a:r>
                <a:r>
                  <a:rPr lang="lt-LT" sz="2900" b="1" dirty="0">
                    <a:latin typeface="Arial" panose="020B0604020202020204" pitchFamily="34" charset="0"/>
                    <a:ea typeface="Cambria" panose="02040503050406030204" pitchFamily="18" charset="0"/>
                    <a:cs typeface="Arial" panose="020B0604020202020204" pitchFamily="34" charset="0"/>
                  </a:rPr>
                  <a:t>žemės ūkio technika turi turėti ne žemesnį kaip V etapo išmetamųjų teršalų ribinės vertės (</a:t>
                </a:r>
                <a:r>
                  <a:rPr lang="lt-LT" sz="2900" b="1" dirty="0" err="1">
                    <a:latin typeface="Arial" panose="020B0604020202020204" pitchFamily="34" charset="0"/>
                    <a:ea typeface="Cambria" panose="02040503050406030204" pitchFamily="18" charset="0"/>
                    <a:cs typeface="Arial" panose="020B0604020202020204" pitchFamily="34" charset="0"/>
                  </a:rPr>
                  <a:t>Stage</a:t>
                </a:r>
                <a:r>
                  <a:rPr lang="lt-LT" sz="2900" b="1" dirty="0">
                    <a:latin typeface="Arial" panose="020B0604020202020204" pitchFamily="34" charset="0"/>
                    <a:ea typeface="Cambria" panose="02040503050406030204" pitchFamily="18" charset="0"/>
                    <a:cs typeface="Arial" panose="020B0604020202020204" pitchFamily="34" charset="0"/>
                  </a:rPr>
                  <a:t> V standarto) variklio tipą.</a:t>
                </a:r>
              </a:p>
              <a:p>
                <a:pPr marL="0" indent="0" algn="just">
                  <a:buNone/>
                </a:pPr>
                <a:r>
                  <a:rPr lang="lt-LT" sz="2900" dirty="0">
                    <a:latin typeface="Arial" panose="020B0604020202020204" pitchFamily="34" charset="0"/>
                    <a:ea typeface="Cambria" panose="02040503050406030204" pitchFamily="18" charset="0"/>
                    <a:cs typeface="Arial" panose="020B0604020202020204" pitchFamily="34" charset="0"/>
                  </a:rPr>
                  <a:t>9. Nustatyta, kad paramos </a:t>
                </a:r>
                <a:r>
                  <a:rPr lang="lt-LT" sz="2900" b="1" dirty="0">
                    <a:latin typeface="Arial" panose="020B0604020202020204" pitchFamily="34" charset="0"/>
                    <a:ea typeface="Cambria" panose="02040503050406030204" pitchFamily="18" charset="0"/>
                    <a:cs typeface="Arial" panose="020B0604020202020204" pitchFamily="34" charset="0"/>
                  </a:rPr>
                  <a:t>intensyvumas investicijoms</a:t>
                </a:r>
                <a:r>
                  <a:rPr lang="lt-LT" sz="2900" dirty="0">
                    <a:latin typeface="Arial" panose="020B0604020202020204" pitchFamily="34" charset="0"/>
                    <a:ea typeface="Cambria" panose="02040503050406030204" pitchFamily="18" charset="0"/>
                    <a:cs typeface="Arial" panose="020B0604020202020204" pitchFamily="34" charset="0"/>
                  </a:rPr>
                  <a:t>, kurios gali būti naudojamos ir kituose žemės ūkio sektoriuose, ne tik į kurį investuojama, </a:t>
                </a:r>
                <a:r>
                  <a:rPr lang="lt-LT" sz="2900" b="1" dirty="0">
                    <a:latin typeface="Arial" panose="020B0604020202020204" pitchFamily="34" charset="0"/>
                    <a:ea typeface="Cambria" panose="02040503050406030204" pitchFamily="18" charset="0"/>
                    <a:cs typeface="Arial" panose="020B0604020202020204" pitchFamily="34" charset="0"/>
                  </a:rPr>
                  <a:t>mažinamas per pusę </a:t>
                </a:r>
                <a:r>
                  <a:rPr lang="lt-LT" sz="2900" b="1" dirty="0">
                    <a:solidFill>
                      <a:srgbClr val="FF0000"/>
                    </a:solidFill>
                    <a:latin typeface="Arial" panose="020B0604020202020204" pitchFamily="34" charset="0"/>
                    <a:ea typeface="Cambria" panose="02040503050406030204" pitchFamily="18" charset="0"/>
                    <a:cs typeface="Arial" panose="020B0604020202020204" pitchFamily="34" charset="0"/>
                  </a:rPr>
                  <a:t>(taikoma pagal SP priemonę</a:t>
                </a:r>
                <a:r>
                  <a:rPr lang="lt-LT" sz="2900" dirty="0">
                    <a:solidFill>
                      <a:srgbClr val="FF0000"/>
                    </a:solidFill>
                    <a:latin typeface="Arial" panose="020B0604020202020204" pitchFamily="34" charset="0"/>
                    <a:ea typeface="Cambria" panose="02040503050406030204" pitchFamily="18" charset="0"/>
                    <a:cs typeface="Arial" panose="020B0604020202020204" pitchFamily="34" charset="0"/>
                  </a:rPr>
                  <a:t>).</a:t>
                </a:r>
              </a:p>
              <a:p>
                <a:pPr marL="0" indent="0" algn="just">
                  <a:buNone/>
                </a:pPr>
                <a:r>
                  <a:rPr lang="lt-LT" sz="2900" dirty="0">
                    <a:latin typeface="Arial" panose="020B0604020202020204" pitchFamily="34" charset="0"/>
                    <a:ea typeface="Cambria" panose="02040503050406030204" pitchFamily="18" charset="0"/>
                    <a:cs typeface="Arial" panose="020B0604020202020204" pitchFamily="34" charset="0"/>
                  </a:rPr>
                  <a:t>10. Kai perkama </a:t>
                </a:r>
                <a:r>
                  <a:rPr lang="lt-LT" sz="2900" b="1" dirty="0">
                    <a:latin typeface="Arial" panose="020B0604020202020204" pitchFamily="34" charset="0"/>
                    <a:ea typeface="Cambria" panose="02040503050406030204" pitchFamily="18" charset="0"/>
                    <a:cs typeface="Arial" panose="020B0604020202020204" pitchFamily="34" charset="0"/>
                  </a:rPr>
                  <a:t>didesnio pajėgumo </a:t>
                </a:r>
                <a:r>
                  <a:rPr lang="lt-LT" sz="2900" dirty="0">
                    <a:latin typeface="Arial" panose="020B0604020202020204" pitchFamily="34" charset="0"/>
                    <a:ea typeface="Cambria" panose="02040503050406030204" pitchFamily="18" charset="0"/>
                    <a:cs typeface="Arial" panose="020B0604020202020204" pitchFamily="34" charset="0"/>
                  </a:rPr>
                  <a:t>/ </a:t>
                </a:r>
                <a:r>
                  <a:rPr lang="lt-LT" sz="2900" b="1" dirty="0">
                    <a:latin typeface="Arial" panose="020B0604020202020204" pitchFamily="34" charset="0"/>
                    <a:ea typeface="Cambria" panose="02040503050406030204" pitchFamily="18" charset="0"/>
                    <a:cs typeface="Arial" panose="020B0604020202020204" pitchFamily="34" charset="0"/>
                  </a:rPr>
                  <a:t>parametrų technika ir (arba) įranga </a:t>
                </a:r>
                <a:r>
                  <a:rPr lang="lt-LT" sz="2900" dirty="0">
                    <a:latin typeface="Arial" panose="020B0604020202020204" pitchFamily="34" charset="0"/>
                    <a:ea typeface="Cambria" panose="02040503050406030204" pitchFamily="18" charset="0"/>
                    <a:cs typeface="Arial" panose="020B0604020202020204" pitchFamily="34" charset="0"/>
                  </a:rPr>
                  <a:t>, parama skiriama tik atitinkančiai ūkio gamybinį potencialą daliai, likusią investicijos vertę pareiškėjas apmoka nuosavomis lėšomis. </a:t>
                </a:r>
              </a:p>
              <a:p>
                <a:pPr marL="0" indent="0" algn="just">
                  <a:buNone/>
                </a:pPr>
                <a:r>
                  <a:rPr lang="lt-LT" sz="2900" dirty="0">
                    <a:latin typeface="Arial" panose="020B0604020202020204" pitchFamily="34" charset="0"/>
                    <a:ea typeface="Cambria" panose="02040503050406030204" pitchFamily="18" charset="0"/>
                    <a:cs typeface="Arial" panose="020B0604020202020204" pitchFamily="34" charset="0"/>
                  </a:rPr>
                  <a:t>11. Vykdant projektų pirmumo atranką  </a:t>
                </a:r>
                <a:r>
                  <a:rPr lang="lt-LT" sz="2900" b="1" dirty="0">
                    <a:latin typeface="Arial" panose="020B0604020202020204" pitchFamily="34" charset="0"/>
                    <a:ea typeface="Cambria" panose="02040503050406030204" pitchFamily="18" charset="0"/>
                    <a:cs typeface="Arial" panose="020B0604020202020204" pitchFamily="34" charset="0"/>
                  </a:rPr>
                  <a:t>minimali privaloma atrankos balų suma yra 25 balai </a:t>
                </a:r>
                <a:r>
                  <a:rPr lang="lt-LT" sz="2900" dirty="0">
                    <a:latin typeface="Arial" panose="020B0604020202020204" pitchFamily="34" charset="0"/>
                    <a:ea typeface="Cambria" panose="02040503050406030204" pitchFamily="18" charset="0"/>
                    <a:cs typeface="Arial" panose="020B0604020202020204" pitchFamily="34" charset="0"/>
                  </a:rPr>
                  <a:t>(KPP buvo 35 balai).</a:t>
                </a:r>
              </a:p>
              <a:p>
                <a:pPr marL="0" indent="0" algn="just">
                  <a:buNone/>
                </a:pPr>
                <a:r>
                  <a:rPr lang="lt-LT" sz="2900" b="1" dirty="0">
                    <a:latin typeface="Arial" panose="020B0604020202020204" pitchFamily="34" charset="0"/>
                    <a:ea typeface="Cambria" panose="02040503050406030204" pitchFamily="18" charset="0"/>
                    <a:cs typeface="Arial" panose="020B0604020202020204" pitchFamily="34" charset="0"/>
                  </a:rPr>
                  <a:t>12. Atsisakyta reikalavimo teikti </a:t>
                </a:r>
                <a:r>
                  <a:rPr lang="lt-LT" sz="2900" dirty="0">
                    <a:latin typeface="Arial" panose="020B0604020202020204" pitchFamily="34" charset="0"/>
                    <a:ea typeface="Cambria" panose="02040503050406030204" pitchFamily="18" charset="0"/>
                    <a:cs typeface="Arial" panose="020B0604020202020204" pitchFamily="34" charset="0"/>
                  </a:rPr>
                  <a:t>su pareiškėju susijusių asmenų (sutuoktinio, tėvų, brolių, seserų, vaikų) </a:t>
                </a:r>
                <a:r>
                  <a:rPr lang="lt-LT" sz="2900" b="1" dirty="0">
                    <a:latin typeface="Arial" panose="020B0604020202020204" pitchFamily="34" charset="0"/>
                    <a:ea typeface="Cambria" panose="02040503050406030204" pitchFamily="18" charset="0"/>
                    <a:cs typeface="Arial" panose="020B0604020202020204" pitchFamily="34" charset="0"/>
                  </a:rPr>
                  <a:t>sutikimą dėl asmens duomenų tvarkymo.</a:t>
                </a:r>
              </a:p>
              <a:p>
                <a:pPr marL="0" indent="0" algn="just">
                  <a:buNone/>
                </a:pPr>
                <a:r>
                  <a:rPr lang="lt-LT" sz="2900" b="1" dirty="0">
                    <a:latin typeface="Arial" panose="020B0604020202020204" pitchFamily="34" charset="0"/>
                    <a:ea typeface="Cambria" panose="02040503050406030204" pitchFamily="18" charset="0"/>
                    <a:cs typeface="Arial" panose="020B0604020202020204" pitchFamily="34" charset="0"/>
                  </a:rPr>
                  <a:t>13. </a:t>
                </a:r>
                <a:r>
                  <a:rPr lang="lt-LT" sz="2900" dirty="0">
                    <a:latin typeface="Arial" panose="020B0604020202020204" pitchFamily="34" charset="0"/>
                    <a:ea typeface="Cambria" panose="02040503050406030204" pitchFamily="18" charset="0"/>
                    <a:cs typeface="Arial" panose="020B0604020202020204" pitchFamily="34" charset="0"/>
                  </a:rPr>
                  <a:t>Parengta</a:t>
                </a:r>
                <a:r>
                  <a:rPr lang="lt-LT" sz="2900" b="1" dirty="0">
                    <a:latin typeface="Arial" panose="020B0604020202020204" pitchFamily="34" charset="0"/>
                    <a:ea typeface="Cambria" panose="02040503050406030204" pitchFamily="18" charset="0"/>
                    <a:cs typeface="Arial" panose="020B0604020202020204" pitchFamily="34" charset="0"/>
                  </a:rPr>
                  <a:t> </a:t>
                </a:r>
                <a:r>
                  <a:rPr lang="lt-LT" sz="2900" b="1" dirty="0">
                    <a:solidFill>
                      <a:srgbClr val="FF0000"/>
                    </a:solidFill>
                    <a:latin typeface="Arial" panose="020B0604020202020204" pitchFamily="34" charset="0"/>
                    <a:ea typeface="Cambria" panose="02040503050406030204" pitchFamily="18" charset="0"/>
                    <a:cs typeface="Arial" panose="020B0604020202020204" pitchFamily="34" charset="0"/>
                  </a:rPr>
                  <a:t>paramos paraiška supaprastintai paramai </a:t>
                </a:r>
                <a:r>
                  <a:rPr lang="lt-LT" sz="2900" dirty="0">
                    <a:latin typeface="Arial" panose="020B0604020202020204" pitchFamily="34" charset="0"/>
                    <a:ea typeface="Cambria" panose="02040503050406030204" pitchFamily="18" charset="0"/>
                    <a:cs typeface="Arial" panose="020B0604020202020204" pitchFamily="34" charset="0"/>
                  </a:rPr>
                  <a:t>gauti</a:t>
                </a:r>
                <a:r>
                  <a:rPr lang="lt-LT" sz="2900" b="1" dirty="0">
                    <a:latin typeface="Arial" panose="020B0604020202020204" pitchFamily="34" charset="0"/>
                    <a:ea typeface="Cambria" panose="02040503050406030204" pitchFamily="18" charset="0"/>
                    <a:cs typeface="Arial" panose="020B0604020202020204" pitchFamily="34" charset="0"/>
                  </a:rPr>
                  <a:t> </a:t>
                </a:r>
                <a:r>
                  <a:rPr lang="lt-LT" sz="2900" b="1" dirty="0">
                    <a:solidFill>
                      <a:srgbClr val="FF0000"/>
                    </a:solidFill>
                    <a:latin typeface="Arial" panose="020B0604020202020204" pitchFamily="34" charset="0"/>
                    <a:ea typeface="Cambria" panose="02040503050406030204" pitchFamily="18" charset="0"/>
                    <a:cs typeface="Arial" panose="020B0604020202020204" pitchFamily="34" charset="0"/>
                  </a:rPr>
                  <a:t>(pagal KPP taisykles, 6 priedas, pagal SP parengs Agentūra).</a:t>
                </a:r>
              </a:p>
              <a:p>
                <a:pPr algn="just">
                  <a:buAutoNum type="arabicPeriod"/>
                </a:pPr>
                <a:endParaRPr lang="lt-LT" sz="2900" b="1" dirty="0">
                  <a:solidFill>
                    <a:srgbClr val="FF0000"/>
                  </a:solidFill>
                  <a:latin typeface="Arial" panose="020B0604020202020204" pitchFamily="34" charset="0"/>
                  <a:ea typeface="Cambria" panose="02040503050406030204" pitchFamily="18" charset="0"/>
                  <a:cs typeface="Arial" panose="020B0604020202020204" pitchFamily="34" charset="0"/>
                </a:endParaRPr>
              </a:p>
              <a:p>
                <a:pPr marL="0" indent="0">
                  <a:buNone/>
                </a:pPr>
                <a:endParaRPr lang="lt-LT" sz="2900" b="1" dirty="0">
                  <a:solidFill>
                    <a:srgbClr val="FF0000"/>
                  </a:solidFill>
                  <a:latin typeface="Arial" panose="020B0604020202020204" pitchFamily="34" charset="0"/>
                  <a:ea typeface="Cambria" panose="02040503050406030204" pitchFamily="18" charset="0"/>
                  <a:cs typeface="Arial" panose="020B0604020202020204" pitchFamily="34" charset="0"/>
                </a:endParaRPr>
              </a:p>
              <a:p>
                <a:pPr marL="285750" indent="-285750">
                  <a:buFont typeface="Wingdings" panose="05000000000000000000" pitchFamily="2" charset="2"/>
                  <a:buChar char="ü"/>
                </a:pPr>
                <a:endParaRPr lang="lt-LT" sz="1200" dirty="0">
                  <a:latin typeface="Arial" panose="020B0604020202020204" pitchFamily="34" charset="0"/>
                  <a:ea typeface="Cambria" panose="02040503050406030204" pitchFamily="18" charset="0"/>
                  <a:cs typeface="Arial" panose="020B0604020202020204" pitchFamily="34" charset="0"/>
                </a:endParaRPr>
              </a:p>
              <a:p>
                <a:pPr marL="0" indent="0" algn="just">
                  <a:buNone/>
                </a:pPr>
                <a:endParaRPr lang="lt-LT" sz="1800" dirty="0">
                  <a:latin typeface="Arial" panose="020B0604020202020204" pitchFamily="34" charset="0"/>
                  <a:ea typeface="Cambria" panose="02040503050406030204" pitchFamily="18" charset="0"/>
                  <a:cs typeface="Arial" panose="020B0604020202020204" pitchFamily="34" charset="0"/>
                </a:endParaRPr>
              </a:p>
              <a:p>
                <a:pPr marL="0" indent="0" algn="just">
                  <a:buNone/>
                </a:pPr>
                <a:endParaRPr lang="lt-LT" sz="18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mc:Choice>
        <mc:Fallback>
          <p:sp>
            <p:nvSpPr>
              <p:cNvPr id="3" name="Turinio vietos rezervavimo ženklas 2">
                <a:extLst>
                  <a:ext uri="{FF2B5EF4-FFF2-40B4-BE49-F238E27FC236}">
                    <a16:creationId xmlns:a16="http://schemas.microsoft.com/office/drawing/2014/main" id="{3BD33FC0-0635-85A7-5D37-8A4B8DA35E2E}"/>
                  </a:ext>
                </a:extLst>
              </p:cNvPr>
              <p:cNvSpPr>
                <a:spLocks noGrp="1" noRot="1" noChangeAspect="1" noMove="1" noResize="1" noEditPoints="1" noAdjustHandles="1" noChangeArrowheads="1" noChangeShapeType="1" noTextEdit="1"/>
              </p:cNvSpPr>
              <p:nvPr>
                <p:ph idx="1"/>
              </p:nvPr>
            </p:nvSpPr>
            <p:spPr>
              <a:xfrm>
                <a:off x="457200" y="946105"/>
                <a:ext cx="8229600" cy="3834289"/>
              </a:xfrm>
              <a:blipFill>
                <a:blip r:embed="rId2"/>
                <a:stretch>
                  <a:fillRect l="-296" t="-1431" b="-795"/>
                </a:stretch>
              </a:blipFill>
            </p:spPr>
            <p:txBody>
              <a:bodyPr/>
              <a:lstStyle/>
              <a:p>
                <a:r>
                  <a:rPr lang="lt-LT">
                    <a:noFill/>
                  </a:rPr>
                  <a:t> </a:t>
                </a:r>
              </a:p>
            </p:txBody>
          </p:sp>
        </mc:Fallback>
      </mc:AlternateContent>
      <p:pic>
        <p:nvPicPr>
          <p:cNvPr id="5" name="Paveikslėlis 4">
            <a:extLst>
              <a:ext uri="{FF2B5EF4-FFF2-40B4-BE49-F238E27FC236}">
                <a16:creationId xmlns:a16="http://schemas.microsoft.com/office/drawing/2014/main" id="{2C8E2A6D-3F3D-C519-8420-57B507908BF0}"/>
              </a:ext>
            </a:extLst>
          </p:cNvPr>
          <p:cNvPicPr>
            <a:picLocks noChangeAspect="1"/>
          </p:cNvPicPr>
          <p:nvPr/>
        </p:nvPicPr>
        <p:blipFill>
          <a:blip r:embed="rId3"/>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441777F2-FC7F-EB3F-FC53-D8D325E31D93}"/>
              </a:ext>
            </a:extLst>
          </p:cNvPr>
          <p:cNvSpPr>
            <a:spLocks noGrp="1"/>
          </p:cNvSpPr>
          <p:nvPr>
            <p:ph type="sldNum" sz="quarter" idx="12"/>
          </p:nvPr>
        </p:nvSpPr>
        <p:spPr/>
        <p:txBody>
          <a:bodyPr/>
          <a:lstStyle/>
          <a:p>
            <a:fld id="{DA9B7F88-8E2D-499B-BAD8-FA2927D3DC0E}" type="slidenum">
              <a:rPr lang="en-GB" smtClean="0"/>
              <a:pPr/>
              <a:t>5</a:t>
            </a:fld>
            <a:endParaRPr lang="en-GB" dirty="0"/>
          </a:p>
        </p:txBody>
      </p:sp>
    </p:spTree>
    <p:extLst>
      <p:ext uri="{BB962C8B-B14F-4D97-AF65-F5344CB8AC3E}">
        <p14:creationId xmlns:p14="http://schemas.microsoft.com/office/powerpoint/2010/main" val="116319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460443"/>
            <a:ext cx="8229600" cy="635540"/>
          </a:xfrm>
        </p:spPr>
        <p:txBody>
          <a:bodyPr>
            <a:normAutofit fontScale="90000"/>
          </a:bodyPr>
          <a:lstStyle/>
          <a:p>
            <a:r>
              <a:rPr lang="lt-LT" sz="2000" b="1" dirty="0">
                <a:solidFill>
                  <a:srgbClr val="009900"/>
                </a:solidFill>
                <a:latin typeface="Cambria" panose="02040503050406030204" pitchFamily="18" charset="0"/>
                <a:ea typeface="Cambria" panose="02040503050406030204" pitchFamily="18" charset="0"/>
              </a:rPr>
              <a:t>Remiama veikla ir žemės ūkio sektoriai, paramos formos pagal KPP ir SP priemones</a:t>
            </a:r>
            <a:endParaRPr lang="lt-LT" sz="2000" b="1" dirty="0">
              <a:solidFill>
                <a:srgbClr val="009900"/>
              </a:solidFill>
              <a:latin typeface="Arial" pitchFamily="34" charset="0"/>
              <a:ea typeface="+mn-ea"/>
              <a:cs typeface="Arial" pitchFamily="34" charset="0"/>
            </a:endParaRP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598395" y="869950"/>
            <a:ext cx="8088405" cy="4408021"/>
          </a:xfrm>
        </p:spPr>
        <p:txBody>
          <a:bodyPr>
            <a:normAutofit fontScale="25000" lnSpcReduction="20000"/>
          </a:bodyPr>
          <a:lstStyle/>
          <a:p>
            <a:pPr marL="457200" indent="-457200" algn="just">
              <a:buFont typeface="+mj-lt"/>
              <a:buAutoNum type="arabicPeriod"/>
            </a:pPr>
            <a:endParaRPr lang="lt-LT" sz="1400" b="1" kern="0" dirty="0">
              <a:solidFill>
                <a:schemeClr val="accent1">
                  <a:lumMod val="75000"/>
                </a:schemeClr>
              </a:solidFill>
              <a:latin typeface="Arial" panose="020B0604020202020204" pitchFamily="34" charset="0"/>
              <a:cs typeface="Arial" panose="020B0604020202020204" pitchFamily="34" charset="0"/>
            </a:endParaRPr>
          </a:p>
          <a:p>
            <a:pPr marL="0" indent="0" algn="just">
              <a:buNone/>
            </a:pPr>
            <a:r>
              <a:rPr lang="lt-LT" sz="3000" b="1" kern="0" dirty="0">
                <a:solidFill>
                  <a:schemeClr val="accent1">
                    <a:lumMod val="75000"/>
                  </a:schemeClr>
                </a:solidFill>
                <a:latin typeface="Arial" panose="020B0604020202020204" pitchFamily="34" charset="0"/>
                <a:cs typeface="Arial" panose="020B0604020202020204" pitchFamily="34" charset="0"/>
              </a:rPr>
              <a:t>	</a:t>
            </a:r>
          </a:p>
          <a:p>
            <a:pPr marL="0" indent="0" algn="just">
              <a:buNone/>
            </a:pPr>
            <a:r>
              <a:rPr lang="lt-LT" sz="5600" b="1" kern="0" dirty="0">
                <a:solidFill>
                  <a:srgbClr val="009900"/>
                </a:solidFill>
                <a:latin typeface="Arial" panose="020B0604020202020204" pitchFamily="34" charset="0"/>
                <a:cs typeface="Arial" panose="020B0604020202020204" pitchFamily="34" charset="0"/>
              </a:rPr>
              <a:t>Remiama veikla:</a:t>
            </a:r>
          </a:p>
          <a:p>
            <a:pPr marL="457200" indent="-457200" algn="just">
              <a:buFont typeface="+mj-lt"/>
              <a:buAutoNum type="arabicPeriod"/>
            </a:pPr>
            <a:r>
              <a:rPr lang="lt-LT" sz="4800" b="1" kern="0" dirty="0">
                <a:solidFill>
                  <a:srgbClr val="009900"/>
                </a:solidFill>
                <a:latin typeface="Arial" panose="020B0604020202020204" pitchFamily="34" charset="0"/>
                <a:cs typeface="Arial" panose="020B0604020202020204" pitchFamily="34" charset="0"/>
              </a:rPr>
              <a:t>Žemės ūkio produktų gamyba</a:t>
            </a:r>
            <a:r>
              <a:rPr lang="lt-LT" sz="4800" b="1" kern="0" dirty="0">
                <a:solidFill>
                  <a:schemeClr val="accent1">
                    <a:lumMod val="75000"/>
                  </a:schemeClr>
                </a:solidFill>
                <a:latin typeface="Arial" panose="020B0604020202020204" pitchFamily="34" charset="0"/>
                <a:cs typeface="Arial" panose="020B0604020202020204" pitchFamily="34" charset="0"/>
              </a:rPr>
              <a:t>, </a:t>
            </a:r>
            <a:r>
              <a:rPr lang="lt-LT" sz="4800" b="1" kern="0" dirty="0">
                <a:latin typeface="Arial" panose="020B0604020202020204" pitchFamily="34" charset="0"/>
                <a:cs typeface="Arial" panose="020B0604020202020204" pitchFamily="34" charset="0"/>
              </a:rPr>
              <a:t>įskaitant žemės ūkio produktų gamybą pripažinto žemės ūkio kooperatyvo savo narių valdose;</a:t>
            </a:r>
          </a:p>
          <a:p>
            <a:pPr marL="457200" indent="-457200" algn="just">
              <a:lnSpc>
                <a:spcPct val="120000"/>
              </a:lnSpc>
              <a:buFont typeface="+mj-lt"/>
              <a:buAutoNum type="arabicPeriod"/>
            </a:pPr>
            <a:r>
              <a:rPr lang="lt-LT" sz="4800" b="1" kern="0" dirty="0">
                <a:solidFill>
                  <a:srgbClr val="009900"/>
                </a:solidFill>
                <a:latin typeface="Arial" panose="020B0604020202020204" pitchFamily="34" charset="0"/>
                <a:cs typeface="Arial" panose="020B0604020202020204" pitchFamily="34" charset="0"/>
              </a:rPr>
              <a:t>Prekinių žemės ūkio valdoje </a:t>
            </a:r>
            <a:r>
              <a:rPr lang="lt-LT" sz="4800" kern="0" dirty="0">
                <a:solidFill>
                  <a:prstClr val="black"/>
                </a:solidFill>
                <a:latin typeface="Arial" panose="020B0604020202020204" pitchFamily="34" charset="0"/>
                <a:cs typeface="Arial" panose="020B0604020202020204" pitchFamily="34" charset="0"/>
              </a:rPr>
              <a:t>pagamintų ir (ar) išaugintų žemės ūkio produktų </a:t>
            </a:r>
            <a:r>
              <a:rPr lang="lt-LT" sz="4800" b="1" kern="0" dirty="0">
                <a:solidFill>
                  <a:srgbClr val="009900"/>
                </a:solidFill>
                <a:latin typeface="Arial" panose="020B0604020202020204" pitchFamily="34" charset="0"/>
                <a:cs typeface="Arial" panose="020B0604020202020204" pitchFamily="34" charset="0"/>
              </a:rPr>
              <a:t>perdirbimas</a:t>
            </a:r>
            <a:r>
              <a:rPr lang="lt-LT" sz="4800" kern="0" dirty="0">
                <a:solidFill>
                  <a:prstClr val="black"/>
                </a:solidFill>
                <a:latin typeface="Arial" panose="020B0604020202020204" pitchFamily="34" charset="0"/>
                <a:cs typeface="Arial" panose="020B0604020202020204" pitchFamily="34" charset="0"/>
              </a:rPr>
              <a:t>, įskaitant pirminį perdirbimą,</a:t>
            </a:r>
            <a:r>
              <a:rPr lang="lt-LT" sz="4800" kern="0" dirty="0">
                <a:solidFill>
                  <a:schemeClr val="accent1">
                    <a:lumMod val="75000"/>
                  </a:schemeClr>
                </a:solidFill>
                <a:latin typeface="Arial" panose="020B0604020202020204" pitchFamily="34" charset="0"/>
                <a:cs typeface="Arial" panose="020B0604020202020204" pitchFamily="34" charset="0"/>
              </a:rPr>
              <a:t> </a:t>
            </a:r>
            <a:r>
              <a:rPr lang="lt-LT" sz="4800" kern="0" dirty="0">
                <a:solidFill>
                  <a:prstClr val="black"/>
                </a:solidFill>
                <a:latin typeface="Arial" panose="020B0604020202020204" pitchFamily="34" charset="0"/>
                <a:cs typeface="Arial" panose="020B0604020202020204" pitchFamily="34" charset="0"/>
              </a:rPr>
              <a:t>ir </a:t>
            </a:r>
            <a:r>
              <a:rPr lang="lt-LT" sz="4800" b="1" kern="0" dirty="0">
                <a:solidFill>
                  <a:srgbClr val="009900"/>
                </a:solidFill>
                <a:latin typeface="Arial" panose="020B0604020202020204" pitchFamily="34" charset="0"/>
                <a:cs typeface="Arial" panose="020B0604020202020204" pitchFamily="34" charset="0"/>
              </a:rPr>
              <a:t>tiekimas</a:t>
            </a:r>
            <a:r>
              <a:rPr lang="lt-LT" sz="4800" b="1" kern="0" dirty="0">
                <a:solidFill>
                  <a:prstClr val="black"/>
                </a:solidFill>
                <a:latin typeface="Arial" panose="020B0604020202020204" pitchFamily="34" charset="0"/>
                <a:cs typeface="Arial" panose="020B0604020202020204" pitchFamily="34" charset="0"/>
              </a:rPr>
              <a:t> </a:t>
            </a:r>
            <a:r>
              <a:rPr lang="lt-LT" sz="4800" kern="0" dirty="0">
                <a:solidFill>
                  <a:prstClr val="black"/>
                </a:solidFill>
                <a:latin typeface="Arial" panose="020B0604020202020204" pitchFamily="34" charset="0"/>
                <a:cs typeface="Arial" panose="020B0604020202020204" pitchFamily="34" charset="0"/>
              </a:rPr>
              <a:t>rinkai arba pripažinto žemės ūkio kooperatyvo tik iš savo narių jų valdose pagamintų ar išaugintų žemės ūkio produktų supirkimas ir realizavimas, supirktų iš savo narių jų valdose pagamintų ar išaugintų žemės ūkio produktų perdirbimas ir iš jų pagamintų maisto ir ne maisto produktų realizavimas.</a:t>
            </a:r>
          </a:p>
          <a:p>
            <a:pPr marL="0" indent="0" algn="just">
              <a:buNone/>
            </a:pPr>
            <a:r>
              <a:rPr lang="lt-LT" sz="4800" b="1" kern="0" dirty="0">
                <a:solidFill>
                  <a:prstClr val="black"/>
                </a:solidFill>
                <a:latin typeface="Arial" panose="020B0604020202020204" pitchFamily="34" charset="0"/>
                <a:cs typeface="Arial" panose="020B0604020202020204" pitchFamily="34" charset="0"/>
              </a:rPr>
              <a:t>	</a:t>
            </a:r>
            <a:r>
              <a:rPr lang="lt-LT" sz="5600" b="1" kern="0" dirty="0">
                <a:solidFill>
                  <a:srgbClr val="009900"/>
                </a:solidFill>
                <a:latin typeface="Arial" panose="020B0604020202020204" pitchFamily="34" charset="0"/>
                <a:cs typeface="Arial" panose="020B0604020202020204" pitchFamily="34" charset="0"/>
              </a:rPr>
              <a:t>Remiami žemės ūkio sektoriai:</a:t>
            </a:r>
          </a:p>
          <a:p>
            <a:pPr marL="285750" indent="-285750" algn="just">
              <a:lnSpc>
                <a:spcPct val="120000"/>
              </a:lnSpc>
              <a:spcAft>
                <a:spcPts val="0"/>
              </a:spcAft>
              <a:buFont typeface="Wingdings" panose="05000000000000000000" pitchFamily="2" charset="2"/>
              <a:buChar char="ü"/>
            </a:pPr>
            <a:r>
              <a:rPr lang="lt-LT" sz="4800" dirty="0">
                <a:latin typeface="Arial" panose="020B0604020202020204" pitchFamily="34" charset="0"/>
                <a:ea typeface="Times New Roman" panose="02020603050405020304" pitchFamily="18" charset="0"/>
                <a:cs typeface="Arial" panose="020B0604020202020204" pitchFamily="34" charset="0"/>
              </a:rPr>
              <a:t>Pieninė galvijininkystė</a:t>
            </a:r>
          </a:p>
          <a:p>
            <a:pPr marL="285750" indent="-285750" algn="just">
              <a:lnSpc>
                <a:spcPct val="120000"/>
              </a:lnSpc>
              <a:spcAft>
                <a:spcPts val="0"/>
              </a:spcAft>
              <a:buFont typeface="Wingdings" panose="05000000000000000000" pitchFamily="2" charset="2"/>
              <a:buChar char="ü"/>
            </a:pPr>
            <a:r>
              <a:rPr lang="lt-LT" sz="4800" dirty="0">
                <a:latin typeface="Arial" panose="020B0604020202020204" pitchFamily="34" charset="0"/>
                <a:ea typeface="Times New Roman" panose="02020603050405020304" pitchFamily="18" charset="0"/>
                <a:cs typeface="Arial" panose="020B0604020202020204" pitchFamily="34" charset="0"/>
              </a:rPr>
              <a:t>Mėsinė gyvulininkystė</a:t>
            </a:r>
          </a:p>
          <a:p>
            <a:pPr algn="just">
              <a:lnSpc>
                <a:spcPct val="120000"/>
              </a:lnSpc>
              <a:buFont typeface="Wingdings" panose="05000000000000000000" pitchFamily="2" charset="2"/>
              <a:buChar char="ü"/>
            </a:pPr>
            <a:r>
              <a:rPr lang="lt-LT" sz="4800" dirty="0">
                <a:latin typeface="Arial" panose="020B0604020202020204" pitchFamily="34" charset="0"/>
                <a:ea typeface="Times New Roman" panose="02020603050405020304" pitchFamily="18" charset="0"/>
                <a:cs typeface="Arial" panose="020B0604020202020204" pitchFamily="34" charset="0"/>
              </a:rPr>
              <a:t>Sodininkystė </a:t>
            </a:r>
          </a:p>
          <a:p>
            <a:pPr marL="285750" indent="-285750" algn="just">
              <a:lnSpc>
                <a:spcPct val="120000"/>
              </a:lnSpc>
              <a:spcAft>
                <a:spcPts val="0"/>
              </a:spcAft>
              <a:buFont typeface="Wingdings" panose="05000000000000000000" pitchFamily="2" charset="2"/>
              <a:buChar char="ü"/>
            </a:pPr>
            <a:r>
              <a:rPr lang="lt-LT" sz="4800" dirty="0">
                <a:latin typeface="Arial" panose="020B0604020202020204" pitchFamily="34" charset="0"/>
                <a:ea typeface="Times New Roman" panose="02020603050405020304" pitchFamily="18" charset="0"/>
                <a:cs typeface="Arial" panose="020B0604020202020204" pitchFamily="34" charset="0"/>
              </a:rPr>
              <a:t>Daržininkystė</a:t>
            </a:r>
          </a:p>
          <a:p>
            <a:pPr marL="285750" indent="-285750" algn="just">
              <a:lnSpc>
                <a:spcPct val="120000"/>
              </a:lnSpc>
              <a:spcAft>
                <a:spcPts val="0"/>
              </a:spcAft>
              <a:buFont typeface="Wingdings" panose="05000000000000000000" pitchFamily="2" charset="2"/>
              <a:buChar char="ü"/>
            </a:pPr>
            <a:r>
              <a:rPr lang="lt-LT" sz="4800" dirty="0" err="1">
                <a:latin typeface="Arial" panose="020B0604020202020204" pitchFamily="34" charset="0"/>
                <a:ea typeface="Times New Roman" panose="02020603050405020304" pitchFamily="18" charset="0"/>
                <a:cs typeface="Arial" panose="020B0604020202020204" pitchFamily="34" charset="0"/>
              </a:rPr>
              <a:t>Uogininkystė</a:t>
            </a:r>
            <a:endParaRPr lang="lt-LT" sz="48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20000"/>
              </a:lnSpc>
              <a:spcAft>
                <a:spcPts val="0"/>
              </a:spcAft>
              <a:buFont typeface="Wingdings" panose="05000000000000000000" pitchFamily="2" charset="2"/>
              <a:buChar char="ü"/>
            </a:pPr>
            <a:r>
              <a:rPr lang="lt-LT" sz="4800" dirty="0">
                <a:latin typeface="Arial" panose="020B0604020202020204" pitchFamily="34" charset="0"/>
                <a:ea typeface="Times New Roman" panose="02020603050405020304" pitchFamily="18" charset="0"/>
                <a:cs typeface="Arial" panose="020B0604020202020204" pitchFamily="34" charset="0"/>
              </a:rPr>
              <a:t>Kiti augalininkystės sektoriai.</a:t>
            </a:r>
          </a:p>
          <a:p>
            <a:pPr marL="0" indent="0" algn="just">
              <a:lnSpc>
                <a:spcPct val="120000"/>
              </a:lnSpc>
              <a:spcAft>
                <a:spcPts val="0"/>
              </a:spcAft>
              <a:buNone/>
            </a:pPr>
            <a:r>
              <a:rPr lang="lt-LT" sz="4800" b="1" dirty="0">
                <a:solidFill>
                  <a:srgbClr val="126A3A"/>
                </a:solidFill>
                <a:effectLst/>
                <a:latin typeface="Arial" panose="020B0604020202020204" pitchFamily="34" charset="0"/>
                <a:ea typeface="Times New Roman" panose="02020603050405020304" pitchFamily="18" charset="0"/>
                <a:cs typeface="Arial" panose="020B0604020202020204" pitchFamily="34" charset="0"/>
              </a:rPr>
              <a:t>	</a:t>
            </a:r>
            <a:r>
              <a:rPr lang="lt-LT" sz="5600" b="1" dirty="0">
                <a:solidFill>
                  <a:srgbClr val="009900"/>
                </a:solidFill>
                <a:effectLst/>
                <a:latin typeface="Arial" panose="020B0604020202020204" pitchFamily="34" charset="0"/>
                <a:ea typeface="Times New Roman" panose="02020603050405020304" pitchFamily="18" charset="0"/>
                <a:cs typeface="Arial" panose="020B0604020202020204" pitchFamily="34" charset="0"/>
              </a:rPr>
              <a:t>Paramos formos:</a:t>
            </a:r>
          </a:p>
          <a:p>
            <a:pPr marL="0" indent="0" algn="just">
              <a:lnSpc>
                <a:spcPct val="120000"/>
              </a:lnSpc>
              <a:buNone/>
            </a:pPr>
            <a:r>
              <a:rPr lang="lt-LT" sz="4800" dirty="0">
                <a:effectLst/>
                <a:latin typeface="Arial" panose="020B0604020202020204" pitchFamily="34" charset="0"/>
                <a:ea typeface="Times New Roman" panose="02020603050405020304" pitchFamily="18" charset="0"/>
                <a:cs typeface="Arial" panose="020B0604020202020204" pitchFamily="34" charset="0"/>
              </a:rPr>
              <a:t>1. </a:t>
            </a:r>
            <a:r>
              <a:rPr lang="lt-LT" sz="4800" b="1" dirty="0">
                <a:solidFill>
                  <a:srgbClr val="009900"/>
                </a:solidFill>
                <a:effectLst/>
                <a:latin typeface="Arial" panose="020B0604020202020204" pitchFamily="34" charset="0"/>
                <a:ea typeface="Times New Roman" panose="02020603050405020304" pitchFamily="18" charset="0"/>
                <a:cs typeface="Arial" panose="020B0604020202020204" pitchFamily="34" charset="0"/>
              </a:rPr>
              <a:t>Investicinė parama </a:t>
            </a:r>
            <a:r>
              <a:rPr lang="lt-LT" sz="4800" dirty="0">
                <a:effectLst/>
                <a:latin typeface="Arial" panose="020B0604020202020204" pitchFamily="34" charset="0"/>
                <a:ea typeface="Times New Roman" panose="02020603050405020304" pitchFamily="18" charset="0"/>
                <a:cs typeface="Arial" panose="020B0604020202020204" pitchFamily="34" charset="0"/>
              </a:rPr>
              <a:t>(negrąžintina dotacija);</a:t>
            </a:r>
          </a:p>
          <a:p>
            <a:pPr marL="0" indent="0" algn="just">
              <a:lnSpc>
                <a:spcPct val="120000"/>
              </a:lnSpc>
              <a:buNone/>
            </a:pPr>
            <a:r>
              <a:rPr lang="lt-LT" sz="4800" dirty="0">
                <a:effectLst/>
                <a:latin typeface="Arial" panose="020B0604020202020204" pitchFamily="34" charset="0"/>
                <a:ea typeface="Times New Roman" panose="02020603050405020304" pitchFamily="18" charset="0"/>
                <a:cs typeface="Arial" panose="020B0604020202020204" pitchFamily="34" charset="0"/>
              </a:rPr>
              <a:t>2. </a:t>
            </a:r>
            <a:r>
              <a:rPr lang="lt-LT" sz="4800" b="1" dirty="0">
                <a:solidFill>
                  <a:srgbClr val="009900"/>
                </a:solidFill>
                <a:effectLst/>
                <a:latin typeface="Arial" panose="020B0604020202020204" pitchFamily="34" charset="0"/>
                <a:ea typeface="Times New Roman" panose="02020603050405020304" pitchFamily="18" charset="0"/>
                <a:cs typeface="Arial" panose="020B0604020202020204" pitchFamily="34" charset="0"/>
              </a:rPr>
              <a:t>Investicinė parama </a:t>
            </a:r>
            <a:r>
              <a:rPr lang="lt-LT" sz="4800" dirty="0">
                <a:effectLst/>
                <a:latin typeface="Arial" panose="020B0604020202020204" pitchFamily="34" charset="0"/>
                <a:ea typeface="Times New Roman" panose="02020603050405020304" pitchFamily="18" charset="0"/>
                <a:cs typeface="Arial" panose="020B0604020202020204" pitchFamily="34" charset="0"/>
              </a:rPr>
              <a:t>(negrąžintina dotacija)</a:t>
            </a:r>
            <a:r>
              <a:rPr lang="lt-LT" sz="4800" dirty="0">
                <a:latin typeface="Arial" panose="020B0604020202020204" pitchFamily="34" charset="0"/>
                <a:ea typeface="Times New Roman" panose="02020603050405020304" pitchFamily="18" charset="0"/>
                <a:cs typeface="Arial" panose="020B0604020202020204" pitchFamily="34" charset="0"/>
              </a:rPr>
              <a:t> ir </a:t>
            </a:r>
            <a:r>
              <a:rPr lang="lt-LT" sz="4800" b="1" dirty="0">
                <a:solidFill>
                  <a:srgbClr val="009900"/>
                </a:solidFill>
                <a:latin typeface="Arial" panose="020B0604020202020204" pitchFamily="34" charset="0"/>
                <a:ea typeface="Times New Roman" panose="02020603050405020304" pitchFamily="18" charset="0"/>
                <a:cs typeface="Arial" panose="020B0604020202020204" pitchFamily="34" charset="0"/>
              </a:rPr>
              <a:t>lengvatinė paskola investicijoms ir (arba) apyvartiniam kapitalui</a:t>
            </a:r>
            <a:r>
              <a:rPr lang="lt-LT" sz="4800" dirty="0">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20000"/>
              </a:lnSpc>
              <a:buNone/>
            </a:pPr>
            <a:r>
              <a:rPr lang="lt-LT" sz="4800" dirty="0">
                <a:effectLst/>
                <a:latin typeface="Arial" panose="020B0604020202020204" pitchFamily="34" charset="0"/>
                <a:ea typeface="Times New Roman" panose="02020603050405020304" pitchFamily="18" charset="0"/>
                <a:cs typeface="Arial" panose="020B0604020202020204" pitchFamily="34" charset="0"/>
              </a:rPr>
              <a:t>3. </a:t>
            </a:r>
            <a:r>
              <a:rPr lang="lt-LT" sz="4800" b="1" dirty="0">
                <a:solidFill>
                  <a:srgbClr val="009900"/>
                </a:solidFill>
                <a:effectLst/>
                <a:latin typeface="Arial" panose="020B0604020202020204" pitchFamily="34" charset="0"/>
                <a:ea typeface="Times New Roman" panose="02020603050405020304" pitchFamily="18" charset="0"/>
                <a:cs typeface="Arial" panose="020B0604020202020204" pitchFamily="34" charset="0"/>
              </a:rPr>
              <a:t>Tik lengvatinė paskola </a:t>
            </a:r>
            <a:r>
              <a:rPr lang="lt-LT" sz="4800" dirty="0">
                <a:effectLst/>
                <a:latin typeface="Arial" panose="020B0604020202020204" pitchFamily="34" charset="0"/>
                <a:ea typeface="Times New Roman" panose="02020603050405020304" pitchFamily="18" charset="0"/>
                <a:cs typeface="Arial" panose="020B0604020202020204" pitchFamily="34" charset="0"/>
              </a:rPr>
              <a:t>investicijoms ir (arba) apyvartiniam kapitalui.</a:t>
            </a:r>
          </a:p>
          <a:p>
            <a:pPr marL="0" indent="0" algn="just">
              <a:lnSpc>
                <a:spcPct val="120000"/>
              </a:lnSpc>
              <a:buNone/>
            </a:pPr>
            <a:endParaRPr lang="lt-LT" sz="4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buNone/>
            </a:pPr>
            <a:endParaRPr lang="lt-LT" sz="4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buAutoNum type="arabicPeriod"/>
            </a:pPr>
            <a:endParaRPr lang="lt-LT" sz="4800" b="1" dirty="0">
              <a:solidFill>
                <a:srgbClr val="126A3A"/>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Aft>
                <a:spcPts val="0"/>
              </a:spcAft>
              <a:buFont typeface="Wingdings" panose="05000000000000000000" pitchFamily="2" charset="2"/>
              <a:buChar char="ü"/>
            </a:pPr>
            <a:endParaRPr lang="lt-LT"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Aft>
                <a:spcPts val="0"/>
              </a:spcAft>
              <a:buFont typeface="Wingdings" panose="05000000000000000000" pitchFamily="2" charset="2"/>
              <a:buChar char="ü"/>
            </a:pPr>
            <a:endParaRPr lang="lt-LT" sz="14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lt-LT" sz="1400" kern="0" dirty="0">
              <a:solidFill>
                <a:prstClr val="black"/>
              </a:solidFill>
              <a:latin typeface="Arial" panose="020B0604020202020204" pitchFamily="34" charset="0"/>
              <a:cs typeface="Arial" panose="020B0604020202020204" pitchFamily="34" charset="0"/>
            </a:endParaRPr>
          </a:p>
          <a:p>
            <a:pPr marL="0" indent="0" algn="just">
              <a:buNone/>
            </a:pPr>
            <a:br>
              <a:rPr lang="lt-LT" sz="1400" b="0" i="0" dirty="0">
                <a:solidFill>
                  <a:srgbClr val="333333"/>
                </a:solidFill>
                <a:effectLst/>
                <a:latin typeface="Arial" panose="020B0604020202020204" pitchFamily="34" charset="0"/>
                <a:cs typeface="Arial" panose="020B0604020202020204" pitchFamily="34" charset="0"/>
              </a:rPr>
            </a:br>
            <a:endParaRPr lang="lt-LT" sz="1400" b="0" i="0" dirty="0">
              <a:solidFill>
                <a:srgbClr val="333333"/>
              </a:solidFill>
              <a:effectLst/>
              <a:latin typeface="Arial" panose="020B0604020202020204" pitchFamily="34" charset="0"/>
              <a:cs typeface="Arial" panose="020B0604020202020204" pitchFamily="34" charset="0"/>
            </a:endParaRPr>
          </a:p>
          <a:p>
            <a:pPr marL="0" indent="0" algn="just">
              <a:buNone/>
            </a:pPr>
            <a:endParaRPr lang="lt-LT" sz="4000" b="0"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6</a:t>
            </a:fld>
            <a:endParaRPr lang="en-GB"/>
          </a:p>
        </p:txBody>
      </p:sp>
    </p:spTree>
    <p:extLst>
      <p:ext uri="{BB962C8B-B14F-4D97-AF65-F5344CB8AC3E}">
        <p14:creationId xmlns:p14="http://schemas.microsoft.com/office/powerpoint/2010/main" val="238073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363106"/>
            <a:ext cx="8229600" cy="582999"/>
          </a:xfrm>
        </p:spPr>
        <p:txBody>
          <a:bodyPr>
            <a:normAutofit/>
          </a:bodyPr>
          <a:lstStyle/>
          <a:p>
            <a:r>
              <a:rPr lang="lt-LT" sz="2000" b="1" dirty="0">
                <a:solidFill>
                  <a:srgbClr val="009900"/>
                </a:solidFill>
                <a:latin typeface="Arial" pitchFamily="34" charset="0"/>
                <a:ea typeface="+mn-ea"/>
                <a:cs typeface="Arial" pitchFamily="34" charset="0"/>
              </a:rPr>
              <a:t>Galimi pareiškėjai</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149723"/>
            <a:ext cx="8229600" cy="3792071"/>
          </a:xfrm>
        </p:spPr>
        <p:txBody>
          <a:bodyPr>
            <a:normAutofit fontScale="25000" lnSpcReduction="20000"/>
          </a:bodyPr>
          <a:lstStyle/>
          <a:p>
            <a:pPr marL="342900" indent="-342900" algn="just">
              <a:lnSpc>
                <a:spcPct val="120000"/>
              </a:lnSpc>
              <a:buFont typeface="Arial" panose="020B0604020202020204" pitchFamily="34" charset="0"/>
              <a:buChar char="•"/>
            </a:pPr>
            <a:r>
              <a:rPr lang="lt-LT" sz="4800" b="1" dirty="0">
                <a:solidFill>
                  <a:srgbClr val="009900"/>
                </a:solidFill>
                <a:latin typeface="Arial" panose="020B0604020202020204" pitchFamily="34" charset="0"/>
                <a:ea typeface="Cambria" panose="02040503050406030204" pitchFamily="18" charset="0"/>
                <a:cs typeface="Arial" panose="020B0604020202020204" pitchFamily="34" charset="0"/>
              </a:rPr>
              <a:t>ūkininkai, fiziniai asmenys</a:t>
            </a:r>
            <a:r>
              <a:rPr lang="lt-LT" sz="4800" dirty="0">
                <a:latin typeface="Arial" panose="020B0604020202020204" pitchFamily="34" charset="0"/>
                <a:ea typeface="Cambria" panose="02040503050406030204" pitchFamily="18" charset="0"/>
                <a:cs typeface="Arial" panose="020B0604020202020204" pitchFamily="34" charset="0"/>
              </a:rPr>
              <a:t>, užsiimantys žemės ūkio veikla ir savo vardu įregistravę ūkininko ūkį ir valdą (ne jaunesni nei 18 metų amžiaus);</a:t>
            </a:r>
          </a:p>
          <a:p>
            <a:pPr marL="342900" indent="-342900" algn="just">
              <a:lnSpc>
                <a:spcPct val="120000"/>
              </a:lnSpc>
              <a:buFont typeface="Arial" panose="020B0604020202020204" pitchFamily="34" charset="0"/>
              <a:buChar char="•"/>
            </a:pPr>
            <a:r>
              <a:rPr lang="lt-LT" sz="4800" b="1" dirty="0">
                <a:solidFill>
                  <a:srgbClr val="009900"/>
                </a:solidFill>
                <a:latin typeface="Arial" panose="020B0604020202020204" pitchFamily="34" charset="0"/>
                <a:ea typeface="Cambria" panose="02040503050406030204" pitchFamily="18" charset="0"/>
                <a:cs typeface="Arial" panose="020B0604020202020204" pitchFamily="34" charset="0"/>
              </a:rPr>
              <a:t>juridiniai asmenys </a:t>
            </a:r>
            <a:r>
              <a:rPr lang="lt-LT" sz="48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a:t>
            </a:r>
            <a:r>
              <a:rPr lang="lt-LT" sz="4800" dirty="0">
                <a:latin typeface="Arial" panose="020B0604020202020204" pitchFamily="34" charset="0"/>
                <a:ea typeface="Cambria" panose="02040503050406030204" pitchFamily="18" charset="0"/>
                <a:cs typeface="Arial" panose="020B0604020202020204" pitchFamily="34" charset="0"/>
              </a:rPr>
              <a:t>savo vardu įregistravę valdą),</a:t>
            </a:r>
            <a:r>
              <a:rPr lang="lt-LT" sz="4800" b="1" dirty="0">
                <a:solidFill>
                  <a:schemeClr val="accent1">
                    <a:lumMod val="75000"/>
                  </a:schemeClr>
                </a:solidFill>
                <a:latin typeface="Arial" panose="020B0604020202020204" pitchFamily="34" charset="0"/>
                <a:ea typeface="Cambria" panose="02040503050406030204" pitchFamily="18" charset="0"/>
                <a:cs typeface="Arial" panose="020B0604020202020204" pitchFamily="34" charset="0"/>
              </a:rPr>
              <a:t> </a:t>
            </a:r>
            <a:r>
              <a:rPr lang="lt-LT" sz="4800" dirty="0">
                <a:latin typeface="Arial" panose="020B0604020202020204" pitchFamily="34" charset="0"/>
                <a:ea typeface="Cambria" panose="02040503050406030204" pitchFamily="18" charset="0"/>
                <a:cs typeface="Arial" panose="020B0604020202020204" pitchFamily="34" charset="0"/>
              </a:rPr>
              <a:t>užsiimantys žemės ūkio veikla ir (arba) valdoje pagamintų ir (arba) užaugintų žemės ūkio produktų </a:t>
            </a:r>
            <a:r>
              <a:rPr lang="lt-LT" sz="4800" b="1" dirty="0">
                <a:solidFill>
                  <a:srgbClr val="009900"/>
                </a:solidFill>
                <a:latin typeface="Arial" panose="020B0604020202020204" pitchFamily="34" charset="0"/>
                <a:ea typeface="Cambria" panose="02040503050406030204" pitchFamily="18" charset="0"/>
                <a:cs typeface="Arial" panose="020B0604020202020204" pitchFamily="34" charset="0"/>
              </a:rPr>
              <a:t>perdirbimu, įskaitant pirminį perdirbimą</a:t>
            </a:r>
            <a:r>
              <a:rPr lang="lt-LT" sz="4800" dirty="0">
                <a:latin typeface="Arial" panose="020B0604020202020204" pitchFamily="34" charset="0"/>
                <a:ea typeface="Cambria" panose="02040503050406030204" pitchFamily="18" charset="0"/>
                <a:cs typeface="Arial" panose="020B0604020202020204" pitchFamily="34" charset="0"/>
              </a:rPr>
              <a:t>, ir </a:t>
            </a:r>
            <a:r>
              <a:rPr lang="lt-LT" sz="4800" b="1" dirty="0">
                <a:solidFill>
                  <a:srgbClr val="009900"/>
                </a:solidFill>
                <a:latin typeface="Arial" panose="020B0604020202020204" pitchFamily="34" charset="0"/>
                <a:ea typeface="Cambria" panose="02040503050406030204" pitchFamily="18" charset="0"/>
                <a:cs typeface="Arial" panose="020B0604020202020204" pitchFamily="34" charset="0"/>
              </a:rPr>
              <a:t>pateikimą rinkai       </a:t>
            </a:r>
            <a:r>
              <a:rPr lang="lt-LT" sz="4800" b="1" dirty="0">
                <a:latin typeface="Arial" panose="020B0604020202020204" pitchFamily="34" charset="0"/>
                <a:ea typeface="Cambria" panose="02040503050406030204" pitchFamily="18" charset="0"/>
                <a:cs typeface="Arial" panose="020B0604020202020204" pitchFamily="34" charset="0"/>
              </a:rPr>
              <a:t>(</a:t>
            </a:r>
            <a:r>
              <a:rPr lang="lt-LT" sz="4800" dirty="0">
                <a:latin typeface="Arial" panose="020B0604020202020204" pitchFamily="34" charset="0"/>
                <a:ea typeface="Cambria" panose="02040503050406030204" pitchFamily="18" charset="0"/>
                <a:cs typeface="Arial" panose="020B0604020202020204" pitchFamily="34" charset="0"/>
              </a:rPr>
              <a:t>pripažintiems žemės ūkio kooperatyvams, kurie superka ir realizuoja  tik iš savo narių  jų valdose pagamintus ar užaugintus žemės ūkio produktus arba  supirktus iš savo narių jų valdose pagamintus ar užaugintus žemės ūkio produktus perdirba ir  realizuoja iš jų pagamintus maisto ir ne maisto produktus, reikalavimas turėti savo vardu įregistruotą valdą netaikomas</a:t>
            </a:r>
            <a:r>
              <a:rPr lang="lt-LT" sz="4800" b="0" i="0" dirty="0">
                <a:solidFill>
                  <a:srgbClr val="333333"/>
                </a:solidFill>
                <a:effectLst/>
                <a:latin typeface="Arial" panose="020B0604020202020204" pitchFamily="34" charset="0"/>
                <a:cs typeface="Arial" panose="020B0604020202020204" pitchFamily="34" charset="0"/>
              </a:rPr>
              <a:t>).</a:t>
            </a:r>
          </a:p>
          <a:p>
            <a:pPr marL="0" indent="0" algn="just">
              <a:lnSpc>
                <a:spcPct val="120000"/>
              </a:lnSpc>
              <a:buNone/>
            </a:pPr>
            <a:endParaRPr lang="lt-LT" sz="4800" b="0" i="0" dirty="0">
              <a:solidFill>
                <a:srgbClr val="333333"/>
              </a:solidFill>
              <a:effectLst/>
              <a:latin typeface="Arial" panose="020B0604020202020204" pitchFamily="34" charset="0"/>
              <a:cs typeface="Arial" panose="020B0604020202020204" pitchFamily="34" charset="0"/>
            </a:endParaRPr>
          </a:p>
          <a:p>
            <a:pPr marL="0" indent="0" algn="just">
              <a:buNone/>
            </a:pPr>
            <a:r>
              <a:rPr lang="lt-LT" sz="4800" b="1" dirty="0">
                <a:solidFill>
                  <a:srgbClr val="FF0000"/>
                </a:solidFill>
                <a:latin typeface="Arial" panose="020B0604020202020204" pitchFamily="34" charset="0"/>
                <a:ea typeface="Cambria" panose="02040503050406030204" pitchFamily="18" charset="0"/>
                <a:cs typeface="Arial" panose="020B0604020202020204" pitchFamily="34" charset="0"/>
              </a:rPr>
              <a:t>SVARBU:</a:t>
            </a:r>
          </a:p>
          <a:p>
            <a:pPr marL="0" indent="0" algn="just">
              <a:buNone/>
            </a:pPr>
            <a:r>
              <a:rPr lang="lt-LT" sz="4800" b="1" dirty="0">
                <a:latin typeface="Arial" panose="020B0604020202020204" pitchFamily="34" charset="0"/>
                <a:ea typeface="Cambria" panose="02040503050406030204" pitchFamily="18" charset="0"/>
                <a:cs typeface="Arial" panose="020B0604020202020204" pitchFamily="34" charset="0"/>
              </a:rPr>
              <a:t>1. </a:t>
            </a:r>
            <a:r>
              <a:rPr lang="lt-LT" sz="4800" b="1" dirty="0">
                <a:solidFill>
                  <a:srgbClr val="FF0000"/>
                </a:solidFill>
                <a:latin typeface="Arial" panose="020B0604020202020204" pitchFamily="34" charset="0"/>
                <a:ea typeface="Cambria" panose="02040503050406030204" pitchFamily="18" charset="0"/>
                <a:cs typeface="Arial" panose="020B0604020202020204" pitchFamily="34" charset="0"/>
              </a:rPr>
              <a:t>Pagal SP </a:t>
            </a:r>
            <a:r>
              <a:rPr lang="lt-LT" sz="4800" b="1" dirty="0">
                <a:latin typeface="Arial" panose="020B0604020202020204" pitchFamily="34" charset="0"/>
                <a:ea typeface="Cambria" panose="02040503050406030204" pitchFamily="18" charset="0"/>
                <a:cs typeface="Arial" panose="020B0604020202020204" pitchFamily="34" charset="0"/>
              </a:rPr>
              <a:t>galimas partnerių įtraukimas į projektą </a:t>
            </a:r>
            <a:r>
              <a:rPr lang="lt-LT" sz="4800" dirty="0">
                <a:latin typeface="Arial" panose="020B0604020202020204" pitchFamily="34" charset="0"/>
                <a:ea typeface="Cambria" panose="02040503050406030204" pitchFamily="18" charset="0"/>
                <a:cs typeface="Arial" panose="020B0604020202020204" pitchFamily="34" charset="0"/>
              </a:rPr>
              <a:t>turi būti pagrįstas paraiškoje ir susijęs su vykdoma žemės ūkio veikla. </a:t>
            </a:r>
            <a:r>
              <a:rPr lang="lt-LT" sz="4800" b="1" dirty="0">
                <a:latin typeface="Arial" panose="020B0604020202020204" pitchFamily="34" charset="0"/>
                <a:ea typeface="Cambria" panose="02040503050406030204" pitchFamily="18" charset="0"/>
                <a:cs typeface="Arial" panose="020B0604020202020204" pitchFamily="34" charset="0"/>
              </a:rPr>
              <a:t>Parnerių skaičius nėra ribojamas</a:t>
            </a:r>
            <a:r>
              <a:rPr lang="lt-LT" sz="4800" dirty="0">
                <a:latin typeface="Arial" panose="020B0604020202020204" pitchFamily="34" charset="0"/>
                <a:ea typeface="Cambria" panose="02040503050406030204" pitchFamily="18" charset="0"/>
                <a:cs typeface="Arial" panose="020B0604020202020204" pitchFamily="34" charset="0"/>
              </a:rPr>
              <a:t>. Iki paraiškos pateikimo tarp pareiškėjo ir partnerio (-</a:t>
            </a:r>
            <a:r>
              <a:rPr lang="lt-LT" sz="4800" dirty="0" err="1">
                <a:latin typeface="Arial" panose="020B0604020202020204" pitchFamily="34" charset="0"/>
                <a:ea typeface="Cambria" panose="02040503050406030204" pitchFamily="18" charset="0"/>
                <a:cs typeface="Arial" panose="020B0604020202020204" pitchFamily="34" charset="0"/>
              </a:rPr>
              <a:t>ių</a:t>
            </a:r>
            <a:r>
              <a:rPr lang="lt-LT" sz="4800" dirty="0">
                <a:latin typeface="Arial" panose="020B0604020202020204" pitchFamily="34" charset="0"/>
                <a:ea typeface="Cambria" panose="02040503050406030204" pitchFamily="18" charset="0"/>
                <a:cs typeface="Arial" panose="020B0604020202020204" pitchFamily="34" charset="0"/>
              </a:rPr>
              <a:t>) </a:t>
            </a:r>
            <a:r>
              <a:rPr lang="lt-LT" sz="4800" b="1" dirty="0">
                <a:latin typeface="Arial" panose="020B0604020202020204" pitchFamily="34" charset="0"/>
                <a:ea typeface="Cambria" panose="02040503050406030204" pitchFamily="18" charset="0"/>
                <a:cs typeface="Arial" panose="020B0604020202020204" pitchFamily="34" charset="0"/>
              </a:rPr>
              <a:t>turi būti pasirašyta jungtinė veiklos sutartis. </a:t>
            </a:r>
          </a:p>
          <a:p>
            <a:pPr marL="0" indent="0" algn="just">
              <a:buNone/>
            </a:pPr>
            <a:r>
              <a:rPr lang="lt-LT" sz="4800" b="1" dirty="0">
                <a:latin typeface="Arial" panose="020B0604020202020204" pitchFamily="34" charset="0"/>
                <a:ea typeface="Cambria" panose="02040503050406030204" pitchFamily="18" charset="0"/>
                <a:cs typeface="Arial" panose="020B0604020202020204" pitchFamily="34" charset="0"/>
              </a:rPr>
              <a:t>2. Partnerystė </a:t>
            </a:r>
            <a:r>
              <a:rPr lang="lt-LT" sz="4800" dirty="0">
                <a:latin typeface="Arial" panose="020B0604020202020204" pitchFamily="34" charset="0"/>
                <a:ea typeface="Cambria" panose="02040503050406030204" pitchFamily="18" charset="0"/>
                <a:cs typeface="Arial" panose="020B0604020202020204" pitchFamily="34" charset="0"/>
              </a:rPr>
              <a:t>gali būti </a:t>
            </a:r>
            <a:r>
              <a:rPr lang="lt-LT" sz="4800" b="1" dirty="0">
                <a:latin typeface="Arial" panose="020B0604020202020204" pitchFamily="34" charset="0"/>
                <a:ea typeface="Cambria" panose="02040503050406030204" pitchFamily="18" charset="0"/>
                <a:cs typeface="Arial" panose="020B0604020202020204" pitchFamily="34" charset="0"/>
              </a:rPr>
              <a:t>sudaroma tik tarp to paties žemės ūkio sektoriaus veiklą vykdančių ūkininkų ir (arba ) juridinių asmenų. </a:t>
            </a:r>
            <a:r>
              <a:rPr lang="lt-LT" sz="4800" dirty="0">
                <a:latin typeface="Arial" panose="020B0604020202020204" pitchFamily="34" charset="0"/>
                <a:ea typeface="Cambria" panose="02040503050406030204" pitchFamily="18" charset="0"/>
                <a:cs typeface="Arial" panose="020B0604020202020204" pitchFamily="34" charset="0"/>
              </a:rPr>
              <a:t>Projekto partneriu pagal šią priemonę </a:t>
            </a:r>
            <a:r>
              <a:rPr lang="lt-LT" sz="4800" b="1" dirty="0">
                <a:latin typeface="Arial" panose="020B0604020202020204" pitchFamily="34" charset="0"/>
                <a:ea typeface="Cambria" panose="02040503050406030204" pitchFamily="18" charset="0"/>
                <a:cs typeface="Arial" panose="020B0604020202020204" pitchFamily="34" charset="0"/>
              </a:rPr>
              <a:t>leidžiama būti ne daugiau kaip 2 kartus. </a:t>
            </a:r>
          </a:p>
          <a:p>
            <a:pPr marL="0" indent="0" algn="just">
              <a:buNone/>
            </a:pPr>
            <a:r>
              <a:rPr lang="lt-LT" sz="4800" b="1" dirty="0">
                <a:latin typeface="Arial" panose="020B0604020202020204" pitchFamily="34" charset="0"/>
                <a:ea typeface="Cambria" panose="02040503050406030204" pitchFamily="18" charset="0"/>
                <a:cs typeface="Arial" panose="020B0604020202020204" pitchFamily="34" charset="0"/>
              </a:rPr>
              <a:t>3. </a:t>
            </a:r>
            <a:r>
              <a:rPr lang="lt-LT" sz="4800" dirty="0">
                <a:latin typeface="Arial" panose="020B0604020202020204" pitchFamily="34" charset="0"/>
                <a:ea typeface="Cambria" panose="02040503050406030204" pitchFamily="18" charset="0"/>
                <a:cs typeface="Arial" panose="020B0604020202020204" pitchFamily="34" charset="0"/>
              </a:rPr>
              <a:t>Paramos paraiškos, pateiktos ūkininko ar juridinio asmens kartu </a:t>
            </a:r>
            <a:r>
              <a:rPr lang="lt-LT" sz="4800" b="1" dirty="0">
                <a:solidFill>
                  <a:srgbClr val="FF0000"/>
                </a:solidFill>
                <a:latin typeface="Arial" panose="020B0604020202020204" pitchFamily="34" charset="0"/>
                <a:ea typeface="Cambria" panose="02040503050406030204" pitchFamily="18" charset="0"/>
                <a:cs typeface="Arial" panose="020B0604020202020204" pitchFamily="34" charset="0"/>
              </a:rPr>
              <a:t>su projekto partneriu </a:t>
            </a:r>
            <a:r>
              <a:rPr lang="lt-LT" sz="4800" dirty="0">
                <a:solidFill>
                  <a:srgbClr val="FF0000"/>
                </a:solidFill>
                <a:latin typeface="Arial" panose="020B0604020202020204" pitchFamily="34" charset="0"/>
                <a:ea typeface="Cambria" panose="02040503050406030204" pitchFamily="18" charset="0"/>
                <a:cs typeface="Arial" panose="020B0604020202020204" pitchFamily="34" charset="0"/>
              </a:rPr>
              <a:t>(-</a:t>
            </a:r>
            <a:r>
              <a:rPr lang="lt-LT" sz="4800" dirty="0" err="1">
                <a:solidFill>
                  <a:srgbClr val="FF0000"/>
                </a:solidFill>
                <a:latin typeface="Arial" panose="020B0604020202020204" pitchFamily="34" charset="0"/>
                <a:ea typeface="Cambria" panose="02040503050406030204" pitchFamily="18" charset="0"/>
                <a:cs typeface="Arial" panose="020B0604020202020204" pitchFamily="34" charset="0"/>
              </a:rPr>
              <a:t>iais</a:t>
            </a:r>
            <a:r>
              <a:rPr lang="lt-LT" sz="4800" dirty="0">
                <a:solidFill>
                  <a:srgbClr val="FF0000"/>
                </a:solidFill>
                <a:latin typeface="Arial" panose="020B0604020202020204" pitchFamily="34" charset="0"/>
                <a:ea typeface="Cambria" panose="02040503050406030204" pitchFamily="18" charset="0"/>
                <a:cs typeface="Arial" panose="020B0604020202020204" pitchFamily="34" charset="0"/>
              </a:rPr>
              <a:t>) gali būti </a:t>
            </a:r>
            <a:r>
              <a:rPr lang="lt-LT" sz="4800" b="1" dirty="0">
                <a:solidFill>
                  <a:srgbClr val="FF0000"/>
                </a:solidFill>
                <a:latin typeface="Arial" panose="020B0604020202020204" pitchFamily="34" charset="0"/>
                <a:ea typeface="Cambria" panose="02040503050406030204" pitchFamily="18" charset="0"/>
                <a:cs typeface="Arial" panose="020B0604020202020204" pitchFamily="34" charset="0"/>
              </a:rPr>
              <a:t>teikiamos tik investicinei paramai (negrąžintinai dotacijai) gauti.</a:t>
            </a:r>
          </a:p>
          <a:p>
            <a:pPr marL="0" indent="0" algn="just">
              <a:buNone/>
            </a:pPr>
            <a:r>
              <a:rPr lang="lt-LT" sz="4800" b="1" dirty="0">
                <a:latin typeface="Arial" panose="020B0604020202020204" pitchFamily="34" charset="0"/>
                <a:ea typeface="Cambria" panose="02040503050406030204" pitchFamily="18" charset="0"/>
                <a:cs typeface="Arial" panose="020B0604020202020204" pitchFamily="34" charset="0"/>
              </a:rPr>
              <a:t>4. Paramos lėšas</a:t>
            </a:r>
            <a:r>
              <a:rPr lang="lt-LT" sz="4800" dirty="0">
                <a:latin typeface="Arial" panose="020B0604020202020204" pitchFamily="34" charset="0"/>
                <a:ea typeface="Cambria" panose="02040503050406030204" pitchFamily="18" charset="0"/>
                <a:cs typeface="Arial" panose="020B0604020202020204" pitchFamily="34" charset="0"/>
              </a:rPr>
              <a:t>, skirtas projektui įgyvendinti (kai projekte dalyvauja partneris (-</a:t>
            </a:r>
            <a:r>
              <a:rPr lang="lt-LT" sz="4800" dirty="0" err="1">
                <a:latin typeface="Arial" panose="020B0604020202020204" pitchFamily="34" charset="0"/>
                <a:ea typeface="Cambria" panose="02040503050406030204" pitchFamily="18" charset="0"/>
                <a:cs typeface="Arial" panose="020B0604020202020204" pitchFamily="34" charset="0"/>
              </a:rPr>
              <a:t>iai</a:t>
            </a:r>
            <a:r>
              <a:rPr lang="lt-LT" sz="4800" dirty="0">
                <a:latin typeface="Arial" panose="020B0604020202020204" pitchFamily="34" charset="0"/>
                <a:ea typeface="Cambria" panose="02040503050406030204" pitchFamily="18" charset="0"/>
                <a:cs typeface="Arial" panose="020B0604020202020204" pitchFamily="34" charset="0"/>
              </a:rPr>
              <a:t>) </a:t>
            </a:r>
            <a:r>
              <a:rPr lang="lt-LT" sz="4800" b="1" dirty="0">
                <a:latin typeface="Arial" panose="020B0604020202020204" pitchFamily="34" charset="0"/>
                <a:ea typeface="Cambria" panose="02040503050406030204" pitchFamily="18" charset="0"/>
                <a:cs typeface="Arial" panose="020B0604020202020204" pitchFamily="34" charset="0"/>
              </a:rPr>
              <a:t>tiesiogiai gauna tik paramos gavėjas.</a:t>
            </a:r>
          </a:p>
          <a:p>
            <a:pPr marL="0" indent="0" algn="just">
              <a:buNone/>
            </a:pPr>
            <a:r>
              <a:rPr lang="lt-LT" sz="4800" b="1" dirty="0">
                <a:latin typeface="Arial" panose="020B0604020202020204" pitchFamily="34" charset="0"/>
                <a:ea typeface="Cambria" panose="02040503050406030204" pitchFamily="18" charset="0"/>
                <a:cs typeface="Arial" panose="020B0604020202020204" pitchFamily="34" charset="0"/>
              </a:rPr>
              <a:t>5. </a:t>
            </a:r>
            <a:r>
              <a:rPr lang="lt-LT" sz="4800" b="1" dirty="0">
                <a:solidFill>
                  <a:srgbClr val="FF0000"/>
                </a:solidFill>
                <a:latin typeface="Arial" panose="020B0604020202020204" pitchFamily="34" charset="0"/>
                <a:ea typeface="Cambria" panose="02040503050406030204" pitchFamily="18" charset="0"/>
                <a:cs typeface="Arial" panose="020B0604020202020204" pitchFamily="34" charset="0"/>
              </a:rPr>
              <a:t>Pagal KPP </a:t>
            </a:r>
            <a:r>
              <a:rPr lang="lt-LT" sz="4800" b="1" dirty="0">
                <a:latin typeface="Arial" panose="020B0604020202020204" pitchFamily="34" charset="0"/>
                <a:ea typeface="Cambria" panose="02040503050406030204" pitchFamily="18" charset="0"/>
                <a:cs typeface="Arial" panose="020B0604020202020204" pitchFamily="34" charset="0"/>
              </a:rPr>
              <a:t>paramos paraiškos su </a:t>
            </a:r>
            <a:r>
              <a:rPr lang="lt-LT" sz="4800" b="1" dirty="0">
                <a:solidFill>
                  <a:srgbClr val="FF0000"/>
                </a:solidFill>
                <a:latin typeface="Arial" panose="020B0604020202020204" pitchFamily="34" charset="0"/>
                <a:ea typeface="Cambria" panose="02040503050406030204" pitchFamily="18" charset="0"/>
                <a:cs typeface="Arial" panose="020B0604020202020204" pitchFamily="34" charset="0"/>
              </a:rPr>
              <a:t>projekto partneriu (-</a:t>
            </a:r>
            <a:r>
              <a:rPr lang="lt-LT" sz="4800" b="1" dirty="0" err="1">
                <a:solidFill>
                  <a:srgbClr val="FF0000"/>
                </a:solidFill>
                <a:latin typeface="Arial" panose="020B0604020202020204" pitchFamily="34" charset="0"/>
                <a:ea typeface="Cambria" panose="02040503050406030204" pitchFamily="18" charset="0"/>
                <a:cs typeface="Arial" panose="020B0604020202020204" pitchFamily="34" charset="0"/>
              </a:rPr>
              <a:t>iais</a:t>
            </a:r>
            <a:r>
              <a:rPr lang="lt-LT" sz="4800" b="1" dirty="0">
                <a:solidFill>
                  <a:srgbClr val="FF0000"/>
                </a:solidFill>
                <a:latin typeface="Arial" panose="020B0604020202020204" pitchFamily="34" charset="0"/>
                <a:ea typeface="Cambria" panose="02040503050406030204" pitchFamily="18" charset="0"/>
                <a:cs typeface="Arial" panose="020B0604020202020204" pitchFamily="34" charset="0"/>
              </a:rPr>
              <a:t>) nepriimamos</a:t>
            </a:r>
            <a:r>
              <a:rPr lang="lt-LT" sz="4800" b="1" dirty="0">
                <a:latin typeface="Arial" panose="020B0604020202020204" pitchFamily="34" charset="0"/>
                <a:ea typeface="Cambria" panose="02040503050406030204" pitchFamily="18" charset="0"/>
                <a:cs typeface="Arial" panose="020B0604020202020204" pitchFamily="34" charset="0"/>
              </a:rPr>
              <a:t>.</a:t>
            </a: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7</a:t>
            </a:fld>
            <a:endParaRPr lang="en-GB" dirty="0"/>
          </a:p>
        </p:txBody>
      </p:sp>
    </p:spTree>
    <p:extLst>
      <p:ext uri="{BB962C8B-B14F-4D97-AF65-F5344CB8AC3E}">
        <p14:creationId xmlns:p14="http://schemas.microsoft.com/office/powerpoint/2010/main" val="311780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473413"/>
            <a:ext cx="8229600" cy="472692"/>
          </a:xfrm>
        </p:spPr>
        <p:txBody>
          <a:bodyPr>
            <a:normAutofit/>
          </a:bodyPr>
          <a:lstStyle/>
          <a:p>
            <a:r>
              <a:rPr lang="lt-LT" sz="2000" b="1" dirty="0">
                <a:solidFill>
                  <a:srgbClr val="009900"/>
                </a:solidFill>
                <a:latin typeface="Arial" pitchFamily="34" charset="0"/>
                <a:ea typeface="+mn-ea"/>
                <a:cs typeface="Arial" pitchFamily="34" charset="0"/>
              </a:rPr>
              <a:t>Paramos intensyvumas pagal KPP priemonę</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149723"/>
            <a:ext cx="8229600" cy="3792071"/>
          </a:xfrm>
        </p:spPr>
        <p:txBody>
          <a:bodyPr>
            <a:normAutofit/>
          </a:bodyPr>
          <a:lstStyle/>
          <a:p>
            <a:pPr marL="285750" indent="-285750" algn="just">
              <a:buFont typeface="Arial" panose="020B0604020202020204" pitchFamily="34" charset="0"/>
              <a:buChar char="•"/>
            </a:pPr>
            <a:r>
              <a:rPr lang="lt-LT" sz="1200" dirty="0">
                <a:latin typeface="Cambria" panose="02040503050406030204" pitchFamily="18" charset="0"/>
                <a:ea typeface="Cambria" panose="02040503050406030204" pitchFamily="18" charset="0"/>
              </a:rPr>
              <a:t>Paramos intensyvumas </a:t>
            </a:r>
            <a:r>
              <a:rPr lang="lt-LT" sz="1200" b="1" dirty="0">
                <a:solidFill>
                  <a:schemeClr val="accent1">
                    <a:lumMod val="75000"/>
                  </a:schemeClr>
                </a:solidFill>
                <a:latin typeface="Cambria" panose="02040503050406030204" pitchFamily="18" charset="0"/>
                <a:ea typeface="Cambria" panose="02040503050406030204" pitchFamily="18" charset="0"/>
              </a:rPr>
              <a:t>50 proc. visų tinkamų finansuoti išlaidų</a:t>
            </a:r>
            <a:r>
              <a:rPr lang="lt-LT" sz="1200" dirty="0">
                <a:latin typeface="Cambria" panose="02040503050406030204" pitchFamily="18" charset="0"/>
                <a:ea typeface="Cambria" panose="02040503050406030204" pitchFamily="18" charset="0"/>
              </a:rPr>
              <a:t>, kai </a:t>
            </a:r>
            <a:r>
              <a:rPr lang="lt-LT" sz="1200" b="1" dirty="0">
                <a:latin typeface="Cambria" panose="02040503050406030204" pitchFamily="18" charset="0"/>
                <a:ea typeface="Cambria" panose="02040503050406030204" pitchFamily="18" charset="0"/>
              </a:rPr>
              <a:t>vykdoma žemės ūkio produktų gamyba </a:t>
            </a:r>
            <a:r>
              <a:rPr lang="lt-LT" sz="1200" b="1" i="1" dirty="0">
                <a:solidFill>
                  <a:srgbClr val="FF0000"/>
                </a:solidFill>
                <a:latin typeface="Cambria" panose="02040503050406030204" pitchFamily="18" charset="0"/>
                <a:ea typeface="Cambria" panose="02040503050406030204" pitchFamily="18" charset="0"/>
              </a:rPr>
              <a:t>gyvulininkystės, sodininkystės, daržininkystės ir </a:t>
            </a:r>
            <a:r>
              <a:rPr lang="lt-LT" sz="1200" b="1" i="1" dirty="0" err="1">
                <a:solidFill>
                  <a:srgbClr val="FF0000"/>
                </a:solidFill>
                <a:latin typeface="Cambria" panose="02040503050406030204" pitchFamily="18" charset="0"/>
                <a:ea typeface="Cambria" panose="02040503050406030204" pitchFamily="18" charset="0"/>
              </a:rPr>
              <a:t>uogininkystės</a:t>
            </a:r>
            <a:r>
              <a:rPr lang="lt-LT" sz="1200" b="1" i="1" dirty="0">
                <a:solidFill>
                  <a:srgbClr val="FF0000"/>
                </a:solidFill>
                <a:latin typeface="Cambria" panose="02040503050406030204" pitchFamily="18" charset="0"/>
                <a:ea typeface="Cambria" panose="02040503050406030204" pitchFamily="18" charset="0"/>
              </a:rPr>
              <a:t> sektoriuose.</a:t>
            </a:r>
          </a:p>
          <a:p>
            <a:pPr marL="285750" indent="-285750" algn="just">
              <a:buFont typeface="Arial" panose="020B0604020202020204" pitchFamily="34" charset="0"/>
              <a:buChar char="•"/>
            </a:pPr>
            <a:r>
              <a:rPr lang="lt-LT" sz="1200" dirty="0">
                <a:latin typeface="Cambria" panose="02040503050406030204" pitchFamily="18" charset="0"/>
                <a:ea typeface="Cambria" panose="02040503050406030204" pitchFamily="18" charset="0"/>
              </a:rPr>
              <a:t>Paramos intensyvumas </a:t>
            </a:r>
            <a:r>
              <a:rPr lang="lt-LT" sz="1200" b="1" dirty="0">
                <a:solidFill>
                  <a:schemeClr val="accent1">
                    <a:lumMod val="75000"/>
                  </a:schemeClr>
                </a:solidFill>
                <a:latin typeface="Cambria" panose="02040503050406030204" pitchFamily="18" charset="0"/>
                <a:ea typeface="Cambria" panose="02040503050406030204" pitchFamily="18" charset="0"/>
              </a:rPr>
              <a:t>gali būti padidintas 20 proc. punktų</a:t>
            </a:r>
            <a:r>
              <a:rPr lang="lt-LT" sz="1200" dirty="0">
                <a:solidFill>
                  <a:schemeClr val="accent1">
                    <a:lumMod val="75000"/>
                  </a:schemeClr>
                </a:solidFill>
                <a:latin typeface="Cambria" panose="02040503050406030204" pitchFamily="18" charset="0"/>
                <a:ea typeface="Cambria" panose="02040503050406030204" pitchFamily="18" charset="0"/>
              </a:rPr>
              <a:t>:</a:t>
            </a:r>
          </a:p>
          <a:p>
            <a:pPr marL="285750" indent="-285750" algn="just">
              <a:buFont typeface="Wingdings" panose="05000000000000000000" pitchFamily="2" charset="2"/>
              <a:buChar char="ü"/>
            </a:pPr>
            <a:r>
              <a:rPr lang="lt-LT" sz="1200" b="1" u="sng" dirty="0">
                <a:latin typeface="Cambria" panose="02040503050406030204" pitchFamily="18" charset="0"/>
                <a:ea typeface="Cambria" panose="02040503050406030204" pitchFamily="18" charset="0"/>
              </a:rPr>
              <a:t>jaunajam ūkininkui</a:t>
            </a:r>
            <a:r>
              <a:rPr lang="lt-LT" sz="1200" dirty="0">
                <a:latin typeface="Cambria" panose="02040503050406030204" pitchFamily="18" charset="0"/>
                <a:ea typeface="Cambria" panose="02040503050406030204" pitchFamily="18" charset="0"/>
              </a:rPr>
              <a:t>, fiziniam asmeniui (kuriam dar nėra suėję 41 metai ir paraišką pateikė 5 m. laikotarpiu nuo įsisteigimo dienos);</a:t>
            </a:r>
          </a:p>
          <a:p>
            <a:pPr marL="285750" indent="-285750" algn="just">
              <a:buFont typeface="Wingdings" panose="05000000000000000000" pitchFamily="2" charset="2"/>
              <a:buChar char="ü"/>
            </a:pPr>
            <a:r>
              <a:rPr lang="lt-LT" sz="1200" b="1" u="sng" dirty="0">
                <a:latin typeface="Cambria" panose="02040503050406030204" pitchFamily="18" charset="0"/>
                <a:ea typeface="Cambria" panose="02040503050406030204" pitchFamily="18" charset="0"/>
              </a:rPr>
              <a:t>pripažintam žemės ūkio kooperatyvui</a:t>
            </a:r>
            <a:r>
              <a:rPr lang="lt-LT" sz="1200" dirty="0">
                <a:latin typeface="Cambria" panose="02040503050406030204" pitchFamily="18" charset="0"/>
                <a:ea typeface="Cambria" panose="02040503050406030204" pitchFamily="18" charset="0"/>
              </a:rPr>
              <a:t>, įgyvendinančiam kolektyvines investicijas</a:t>
            </a:r>
          </a:p>
          <a:p>
            <a:pPr marL="285750" indent="-285750" algn="just">
              <a:buFont typeface="Wingdings" panose="05000000000000000000" pitchFamily="2" charset="2"/>
              <a:buChar char="ü"/>
            </a:pPr>
            <a:r>
              <a:rPr lang="lt-LT" sz="1300" dirty="0">
                <a:latin typeface="Cambria" panose="02040503050406030204" pitchFamily="18" charset="0"/>
                <a:ea typeface="Cambria" panose="02040503050406030204" pitchFamily="18" charset="0"/>
              </a:rPr>
              <a:t>ūkininkaujantiems </a:t>
            </a:r>
            <a:r>
              <a:rPr lang="lt-LT" sz="1300" b="1" dirty="0">
                <a:latin typeface="Cambria" panose="02040503050406030204" pitchFamily="18" charset="0"/>
                <a:ea typeface="Cambria" panose="02040503050406030204" pitchFamily="18" charset="0"/>
              </a:rPr>
              <a:t>vietovėse, </a:t>
            </a:r>
            <a:r>
              <a:rPr lang="lt-LT" sz="1300" dirty="0">
                <a:latin typeface="Cambria" panose="02040503050406030204" pitchFamily="18" charset="0"/>
                <a:ea typeface="Cambria" panose="02040503050406030204" pitchFamily="18" charset="0"/>
              </a:rPr>
              <a:t>kuriose esama </a:t>
            </a:r>
            <a:r>
              <a:rPr lang="lt-LT" sz="1300" b="1" dirty="0">
                <a:latin typeface="Cambria" panose="02040503050406030204" pitchFamily="18" charset="0"/>
                <a:ea typeface="Cambria" panose="02040503050406030204" pitchFamily="18" charset="0"/>
              </a:rPr>
              <a:t>gamtinių ar kitų specifinių kliūčių</a:t>
            </a:r>
          </a:p>
          <a:p>
            <a:pPr marL="285750" indent="-285750" algn="just">
              <a:buFont typeface="Wingdings" panose="05000000000000000000" pitchFamily="2" charset="2"/>
              <a:buChar char="ü"/>
            </a:pPr>
            <a:r>
              <a:rPr lang="lt-LT" sz="1200" dirty="0">
                <a:latin typeface="Arial" panose="020B0604020202020204" pitchFamily="34" charset="0"/>
                <a:ea typeface="Cambria" panose="02040503050406030204" pitchFamily="18" charset="0"/>
                <a:cs typeface="Arial" panose="020B0604020202020204" pitchFamily="34" charset="0"/>
              </a:rPr>
              <a:t>Didžiausias paramos </a:t>
            </a:r>
            <a:r>
              <a:rPr lang="lt-LT" sz="1200" b="1" dirty="0">
                <a:solidFill>
                  <a:srgbClr val="009900"/>
                </a:solidFill>
                <a:latin typeface="Arial" panose="020B0604020202020204" pitchFamily="34" charset="0"/>
                <a:ea typeface="Cambria" panose="02040503050406030204" pitchFamily="18" charset="0"/>
                <a:cs typeface="Arial" panose="020B0604020202020204" pitchFamily="34" charset="0"/>
              </a:rPr>
              <a:t>intensyvumas negali viršyti 70 proc</a:t>
            </a:r>
            <a:r>
              <a:rPr lang="lt-LT" sz="1200" dirty="0">
                <a:solidFill>
                  <a:srgbClr val="009900"/>
                </a:solidFill>
                <a:latin typeface="Arial" panose="020B0604020202020204" pitchFamily="34" charset="0"/>
                <a:ea typeface="Cambria" panose="02040503050406030204" pitchFamily="18" charset="0"/>
                <a:cs typeface="Arial" panose="020B0604020202020204" pitchFamily="34" charset="0"/>
              </a:rPr>
              <a:t>. </a:t>
            </a:r>
            <a:r>
              <a:rPr lang="lt-LT" sz="1200" dirty="0">
                <a:latin typeface="Arial" panose="020B0604020202020204" pitchFamily="34" charset="0"/>
                <a:ea typeface="Cambria" panose="02040503050406030204" pitchFamily="18" charset="0"/>
                <a:cs typeface="Arial" panose="020B0604020202020204" pitchFamily="34" charset="0"/>
              </a:rPr>
              <a:t>tinkamų išlaidų</a:t>
            </a:r>
            <a:endParaRPr lang="lt-LT" sz="1200" dirty="0">
              <a:latin typeface="Cambria" panose="02040503050406030204" pitchFamily="18" charset="0"/>
              <a:ea typeface="Cambria" panose="02040503050406030204" pitchFamily="18" charset="0"/>
            </a:endParaRPr>
          </a:p>
          <a:p>
            <a:pPr algn="just"/>
            <a:r>
              <a:rPr lang="lt-LT" sz="1300" dirty="0">
                <a:latin typeface="Cambria" panose="02040503050406030204" pitchFamily="18" charset="0"/>
                <a:ea typeface="Cambria" panose="02040503050406030204" pitchFamily="18" charset="0"/>
              </a:rPr>
              <a:t>Paramos intensyvumas </a:t>
            </a:r>
            <a:r>
              <a:rPr lang="lt-LT" sz="1300" b="1" dirty="0">
                <a:solidFill>
                  <a:schemeClr val="accent1"/>
                </a:solidFill>
                <a:latin typeface="Cambria" panose="02040503050406030204" pitchFamily="18" charset="0"/>
                <a:ea typeface="Cambria" panose="02040503050406030204" pitchFamily="18" charset="0"/>
              </a:rPr>
              <a:t>40</a:t>
            </a:r>
            <a:r>
              <a:rPr lang="lt-LT" sz="1300" b="1" dirty="0">
                <a:solidFill>
                  <a:schemeClr val="accent1">
                    <a:lumMod val="75000"/>
                  </a:schemeClr>
                </a:solidFill>
                <a:latin typeface="Cambria" panose="02040503050406030204" pitchFamily="18" charset="0"/>
                <a:ea typeface="Cambria" panose="02040503050406030204" pitchFamily="18" charset="0"/>
              </a:rPr>
              <a:t> proc. visų tinkamų finansuoti išlaidų</a:t>
            </a:r>
            <a:r>
              <a:rPr lang="lt-LT" sz="1300" dirty="0">
                <a:latin typeface="Cambria" panose="02040503050406030204" pitchFamily="18" charset="0"/>
                <a:ea typeface="Cambria" panose="02040503050406030204" pitchFamily="18" charset="0"/>
              </a:rPr>
              <a:t>, kai </a:t>
            </a:r>
            <a:r>
              <a:rPr lang="lt-LT" sz="1300" b="1" dirty="0">
                <a:latin typeface="Cambria" panose="02040503050406030204" pitchFamily="18" charset="0"/>
                <a:ea typeface="Cambria" panose="02040503050406030204" pitchFamily="18" charset="0"/>
              </a:rPr>
              <a:t>vykdoma žemės ūkio produktų gamyba </a:t>
            </a:r>
            <a:r>
              <a:rPr lang="lt-LT" sz="1300" b="1" dirty="0">
                <a:solidFill>
                  <a:srgbClr val="FF0000"/>
                </a:solidFill>
                <a:latin typeface="Cambria" panose="02040503050406030204" pitchFamily="18" charset="0"/>
                <a:ea typeface="Cambria" panose="02040503050406030204" pitchFamily="18" charset="0"/>
              </a:rPr>
              <a:t>kituose augalininkystės </a:t>
            </a:r>
            <a:r>
              <a:rPr lang="lt-LT" sz="1300" b="1" i="1" dirty="0">
                <a:solidFill>
                  <a:srgbClr val="FF0000"/>
                </a:solidFill>
                <a:latin typeface="Cambria" panose="02040503050406030204" pitchFamily="18" charset="0"/>
                <a:ea typeface="Cambria" panose="02040503050406030204" pitchFamily="18" charset="0"/>
              </a:rPr>
              <a:t>sektoriuose</a:t>
            </a:r>
            <a:r>
              <a:rPr lang="lt-LT" sz="1300" i="1" dirty="0">
                <a:solidFill>
                  <a:srgbClr val="FF0000"/>
                </a:solidFill>
                <a:latin typeface="Cambria" panose="02040503050406030204" pitchFamily="18" charset="0"/>
                <a:ea typeface="Cambria" panose="02040503050406030204" pitchFamily="18" charset="0"/>
              </a:rPr>
              <a:t>.</a:t>
            </a:r>
          </a:p>
          <a:p>
            <a:pPr algn="just"/>
            <a:r>
              <a:rPr lang="lt-LT" sz="1200" dirty="0">
                <a:latin typeface="Cambria" panose="02040503050406030204" pitchFamily="18" charset="0"/>
                <a:ea typeface="Cambria" panose="02040503050406030204" pitchFamily="18" charset="0"/>
              </a:rPr>
              <a:t>Paramos intensyvumas </a:t>
            </a:r>
            <a:r>
              <a:rPr lang="lt-LT" sz="1200" b="1" dirty="0">
                <a:solidFill>
                  <a:schemeClr val="accent1">
                    <a:lumMod val="75000"/>
                  </a:schemeClr>
                </a:solidFill>
                <a:latin typeface="Cambria" panose="02040503050406030204" pitchFamily="18" charset="0"/>
                <a:ea typeface="Cambria" panose="02040503050406030204" pitchFamily="18" charset="0"/>
              </a:rPr>
              <a:t>gali būti padidintas 20 proc. punktų</a:t>
            </a:r>
            <a:r>
              <a:rPr lang="lt-LT" sz="1200" dirty="0">
                <a:solidFill>
                  <a:schemeClr val="accent1">
                    <a:lumMod val="75000"/>
                  </a:schemeClr>
                </a:solidFill>
                <a:latin typeface="Cambria" panose="02040503050406030204" pitchFamily="18" charset="0"/>
                <a:ea typeface="Cambria" panose="02040503050406030204" pitchFamily="18" charset="0"/>
              </a:rPr>
              <a:t>:</a:t>
            </a:r>
          </a:p>
          <a:p>
            <a:pPr marL="285750" indent="-285750" algn="just">
              <a:buFont typeface="Wingdings" panose="05000000000000000000" pitchFamily="2" charset="2"/>
              <a:buChar char="ü"/>
            </a:pPr>
            <a:r>
              <a:rPr lang="lt-LT" sz="1200" b="1" u="sng" dirty="0">
                <a:latin typeface="Cambria" panose="02040503050406030204" pitchFamily="18" charset="0"/>
                <a:ea typeface="Cambria" panose="02040503050406030204" pitchFamily="18" charset="0"/>
              </a:rPr>
              <a:t>jaunajam ūkininkui</a:t>
            </a:r>
            <a:r>
              <a:rPr lang="lt-LT" sz="1200" dirty="0">
                <a:latin typeface="Cambria" panose="02040503050406030204" pitchFamily="18" charset="0"/>
                <a:ea typeface="Cambria" panose="02040503050406030204" pitchFamily="18" charset="0"/>
              </a:rPr>
              <a:t>, fiziniam asmeniui (kuriam dar nėra suėję 41 metai ir paraišką pateikė 5 m. laikotarpiu nuo įsisteigimo dienos);</a:t>
            </a:r>
          </a:p>
          <a:p>
            <a:pPr marL="285750" indent="-285750" algn="just">
              <a:buFont typeface="Wingdings" panose="05000000000000000000" pitchFamily="2" charset="2"/>
              <a:buChar char="ü"/>
            </a:pPr>
            <a:r>
              <a:rPr lang="lt-LT" sz="1200" dirty="0">
                <a:latin typeface="Cambria" panose="02040503050406030204" pitchFamily="18" charset="0"/>
                <a:ea typeface="Cambria" panose="02040503050406030204" pitchFamily="18" charset="0"/>
              </a:rPr>
              <a:t>ūkininkaujantiems </a:t>
            </a:r>
            <a:r>
              <a:rPr lang="lt-LT" sz="1200" b="1" dirty="0">
                <a:latin typeface="Cambria" panose="02040503050406030204" pitchFamily="18" charset="0"/>
                <a:ea typeface="Cambria" panose="02040503050406030204" pitchFamily="18" charset="0"/>
              </a:rPr>
              <a:t>vietovėse, </a:t>
            </a:r>
            <a:r>
              <a:rPr lang="lt-LT" sz="1200" dirty="0">
                <a:latin typeface="Cambria" panose="02040503050406030204" pitchFamily="18" charset="0"/>
                <a:ea typeface="Cambria" panose="02040503050406030204" pitchFamily="18" charset="0"/>
              </a:rPr>
              <a:t>kuriose esama </a:t>
            </a:r>
            <a:r>
              <a:rPr lang="lt-LT" sz="1200" b="1" dirty="0">
                <a:latin typeface="Cambria" panose="02040503050406030204" pitchFamily="18" charset="0"/>
                <a:ea typeface="Cambria" panose="02040503050406030204" pitchFamily="18" charset="0"/>
              </a:rPr>
              <a:t>gamtinių ar kitų specifinių kliūčių</a:t>
            </a:r>
          </a:p>
          <a:p>
            <a:pPr marL="285750" indent="-285750" algn="just">
              <a:buFont typeface="Wingdings" panose="05000000000000000000" pitchFamily="2" charset="2"/>
              <a:buChar char="ü"/>
            </a:pPr>
            <a:r>
              <a:rPr lang="lt-LT" sz="1100" dirty="0">
                <a:latin typeface="Arial" panose="020B0604020202020204" pitchFamily="34" charset="0"/>
                <a:ea typeface="Cambria" panose="02040503050406030204" pitchFamily="18" charset="0"/>
                <a:cs typeface="Arial" panose="020B0604020202020204" pitchFamily="34" charset="0"/>
              </a:rPr>
              <a:t>Didžiausias paramos </a:t>
            </a:r>
            <a:r>
              <a:rPr lang="lt-LT" sz="1100" b="1" dirty="0">
                <a:solidFill>
                  <a:srgbClr val="009900"/>
                </a:solidFill>
                <a:latin typeface="Arial" panose="020B0604020202020204" pitchFamily="34" charset="0"/>
                <a:ea typeface="Cambria" panose="02040503050406030204" pitchFamily="18" charset="0"/>
                <a:cs typeface="Arial" panose="020B0604020202020204" pitchFamily="34" charset="0"/>
              </a:rPr>
              <a:t>intensyvumas negali viršyti 60 proc</a:t>
            </a:r>
            <a:r>
              <a:rPr lang="lt-LT" sz="1100" dirty="0">
                <a:solidFill>
                  <a:srgbClr val="009900"/>
                </a:solidFill>
                <a:latin typeface="Arial" panose="020B0604020202020204" pitchFamily="34" charset="0"/>
                <a:ea typeface="Cambria" panose="02040503050406030204" pitchFamily="18" charset="0"/>
                <a:cs typeface="Arial" panose="020B0604020202020204" pitchFamily="34" charset="0"/>
              </a:rPr>
              <a:t>. </a:t>
            </a:r>
            <a:r>
              <a:rPr lang="lt-LT" sz="1100" dirty="0">
                <a:latin typeface="Arial" panose="020B0604020202020204" pitchFamily="34" charset="0"/>
                <a:ea typeface="Cambria" panose="02040503050406030204" pitchFamily="18" charset="0"/>
                <a:cs typeface="Arial" panose="020B0604020202020204" pitchFamily="34" charset="0"/>
              </a:rPr>
              <a:t>tinkamų išlaidų</a:t>
            </a:r>
            <a:endParaRPr lang="lt-LT" sz="1100"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ü"/>
            </a:pPr>
            <a:endParaRPr lang="lt-LT" sz="1200" i="1" dirty="0">
              <a:solidFill>
                <a:srgbClr val="FF0000"/>
              </a:solidFill>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ü"/>
            </a:pPr>
            <a:endParaRPr lang="lt-LT" sz="1200" i="1" dirty="0">
              <a:solidFill>
                <a:srgbClr val="FF0000"/>
              </a:solidFill>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ü"/>
            </a:pPr>
            <a:endParaRPr lang="lt-LT" sz="1200" dirty="0">
              <a:latin typeface="Cambria" panose="02040503050406030204" pitchFamily="18" charset="0"/>
              <a:ea typeface="Cambria" panose="02040503050406030204" pitchFamily="18" charset="0"/>
            </a:endParaRPr>
          </a:p>
          <a:p>
            <a:pPr marL="0" indent="0" algn="just">
              <a:buNone/>
            </a:pPr>
            <a:endParaRPr lang="lt-LT" sz="3400" b="1"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8</a:t>
            </a:fld>
            <a:endParaRPr lang="en-GB"/>
          </a:p>
        </p:txBody>
      </p:sp>
    </p:spTree>
    <p:extLst>
      <p:ext uri="{BB962C8B-B14F-4D97-AF65-F5344CB8AC3E}">
        <p14:creationId xmlns:p14="http://schemas.microsoft.com/office/powerpoint/2010/main" val="237980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B308C68-8325-EF66-D160-0EA04F8699DD}"/>
              </a:ext>
            </a:extLst>
          </p:cNvPr>
          <p:cNvSpPr>
            <a:spLocks noGrp="1"/>
          </p:cNvSpPr>
          <p:nvPr>
            <p:ph type="title"/>
          </p:nvPr>
        </p:nvSpPr>
        <p:spPr>
          <a:xfrm>
            <a:off x="376518" y="505838"/>
            <a:ext cx="8229600" cy="440267"/>
          </a:xfrm>
        </p:spPr>
        <p:txBody>
          <a:bodyPr>
            <a:normAutofit/>
          </a:bodyPr>
          <a:lstStyle/>
          <a:p>
            <a:r>
              <a:rPr lang="lt-LT" sz="2000" b="1" dirty="0">
                <a:solidFill>
                  <a:srgbClr val="009900"/>
                </a:solidFill>
                <a:latin typeface="Arial" pitchFamily="34" charset="0"/>
                <a:ea typeface="+mn-ea"/>
                <a:cs typeface="Arial" pitchFamily="34" charset="0"/>
              </a:rPr>
              <a:t>Paramos intensyvumas pagal SP priemonę</a:t>
            </a:r>
          </a:p>
        </p:txBody>
      </p:sp>
      <p:sp>
        <p:nvSpPr>
          <p:cNvPr id="3" name="Turinio vietos rezervavimo ženklas 2">
            <a:extLst>
              <a:ext uri="{FF2B5EF4-FFF2-40B4-BE49-F238E27FC236}">
                <a16:creationId xmlns:a16="http://schemas.microsoft.com/office/drawing/2014/main" id="{EF00A28B-591B-A7C9-0F62-7DDD5A8713D7}"/>
              </a:ext>
            </a:extLst>
          </p:cNvPr>
          <p:cNvSpPr>
            <a:spLocks noGrp="1"/>
          </p:cNvSpPr>
          <p:nvPr>
            <p:ph idx="1"/>
          </p:nvPr>
        </p:nvSpPr>
        <p:spPr>
          <a:xfrm>
            <a:off x="457200" y="1149723"/>
            <a:ext cx="8229600" cy="3792071"/>
          </a:xfrm>
        </p:spPr>
        <p:txBody>
          <a:bodyPr>
            <a:normAutofit/>
          </a:bodyPr>
          <a:lstStyle/>
          <a:p>
            <a:pPr marL="285750" indent="-285750" algn="just">
              <a:buFont typeface="Arial" panose="020B0604020202020204" pitchFamily="34" charset="0"/>
              <a:buChar char="•"/>
            </a:pPr>
            <a:r>
              <a:rPr lang="lt-LT" sz="2000" dirty="0">
                <a:latin typeface="Cambria" panose="02040503050406030204" pitchFamily="18" charset="0"/>
                <a:ea typeface="Cambria" panose="02040503050406030204" pitchFamily="18" charset="0"/>
              </a:rPr>
              <a:t>Paramos intensyvumas </a:t>
            </a:r>
            <a:r>
              <a:rPr lang="lt-LT" sz="2000" b="1" dirty="0">
                <a:solidFill>
                  <a:srgbClr val="009900"/>
                </a:solidFill>
                <a:latin typeface="Cambria" panose="02040503050406030204" pitchFamily="18" charset="0"/>
                <a:ea typeface="Cambria" panose="02040503050406030204" pitchFamily="18" charset="0"/>
              </a:rPr>
              <a:t>visuose remiamuose žemės ūkio sektoriuose </a:t>
            </a:r>
            <a:r>
              <a:rPr lang="lt-LT" sz="2000" dirty="0">
                <a:solidFill>
                  <a:srgbClr val="009900"/>
                </a:solidFill>
                <a:latin typeface="Cambria" panose="02040503050406030204" pitchFamily="18" charset="0"/>
                <a:ea typeface="Cambria" panose="02040503050406030204" pitchFamily="18" charset="0"/>
              </a:rPr>
              <a:t>–</a:t>
            </a:r>
            <a:r>
              <a:rPr lang="lt-LT" sz="2000" b="1" dirty="0">
                <a:solidFill>
                  <a:srgbClr val="009900"/>
                </a:solidFill>
                <a:latin typeface="Cambria" panose="02040503050406030204" pitchFamily="18" charset="0"/>
                <a:ea typeface="Cambria" panose="02040503050406030204" pitchFamily="18" charset="0"/>
              </a:rPr>
              <a:t>40 proc. visų tinkamų finansuoti išlaidų</a:t>
            </a:r>
            <a:r>
              <a:rPr lang="lt-LT" sz="2000" dirty="0">
                <a:solidFill>
                  <a:srgbClr val="009900"/>
                </a:solidFill>
                <a:latin typeface="Cambria" panose="02040503050406030204" pitchFamily="18" charset="0"/>
                <a:ea typeface="Cambria" panose="02040503050406030204" pitchFamily="18" charset="0"/>
              </a:rPr>
              <a:t>, </a:t>
            </a:r>
            <a:r>
              <a:rPr lang="lt-LT" sz="2000" dirty="0">
                <a:latin typeface="Cambria" panose="02040503050406030204" pitchFamily="18" charset="0"/>
                <a:ea typeface="Cambria" panose="02040503050406030204" pitchFamily="18" charset="0"/>
              </a:rPr>
              <a:t>išskyrus atvejus, kai prašoma ar sutinkama su mažesniu intensyvumu, kuris negali būti mažesnis kaip 20 proc. tinkamų išlaidų. </a:t>
            </a:r>
          </a:p>
          <a:p>
            <a:pPr marL="285750" indent="-285750" algn="just">
              <a:buFont typeface="Arial" panose="020B0604020202020204" pitchFamily="34" charset="0"/>
              <a:buChar char="•"/>
            </a:pPr>
            <a:r>
              <a:rPr lang="lt-LT" sz="2000" dirty="0">
                <a:latin typeface="Cambria" panose="02040503050406030204" pitchFamily="18" charset="0"/>
                <a:ea typeface="Cambria" panose="02040503050406030204" pitchFamily="18" charset="0"/>
              </a:rPr>
              <a:t>Paramos </a:t>
            </a:r>
            <a:r>
              <a:rPr lang="lt-LT" sz="2000" b="1" dirty="0">
                <a:solidFill>
                  <a:srgbClr val="009900"/>
                </a:solidFill>
                <a:latin typeface="Cambria" panose="02040503050406030204" pitchFamily="18" charset="0"/>
                <a:ea typeface="Cambria" panose="02040503050406030204" pitchFamily="18" charset="0"/>
              </a:rPr>
              <a:t>intensyvumas</a:t>
            </a:r>
            <a:r>
              <a:rPr lang="lt-LT" sz="2000" dirty="0">
                <a:solidFill>
                  <a:srgbClr val="009900"/>
                </a:solidFill>
                <a:latin typeface="Cambria" panose="02040503050406030204" pitchFamily="18" charset="0"/>
                <a:ea typeface="Cambria" panose="02040503050406030204" pitchFamily="18" charset="0"/>
              </a:rPr>
              <a:t> </a:t>
            </a:r>
            <a:r>
              <a:rPr lang="lt-LT" sz="2000" b="1" dirty="0">
                <a:solidFill>
                  <a:srgbClr val="009900"/>
                </a:solidFill>
                <a:latin typeface="Cambria" panose="02040503050406030204" pitchFamily="18" charset="0"/>
                <a:ea typeface="Cambria" panose="02040503050406030204" pitchFamily="18" charset="0"/>
              </a:rPr>
              <a:t>gali būti padidintas 20 proc. punktų</a:t>
            </a:r>
            <a:r>
              <a:rPr lang="lt-LT" sz="2000" dirty="0">
                <a:solidFill>
                  <a:srgbClr val="009900"/>
                </a:solidFill>
                <a:latin typeface="Cambria" panose="02040503050406030204" pitchFamily="18" charset="0"/>
                <a:ea typeface="Cambria" panose="02040503050406030204" pitchFamily="18" charset="0"/>
              </a:rPr>
              <a:t>:</a:t>
            </a:r>
          </a:p>
          <a:p>
            <a:pPr marL="285750" indent="-285750" algn="just">
              <a:buFont typeface="Wingdings" panose="05000000000000000000" pitchFamily="2" charset="2"/>
              <a:buChar char="ü"/>
            </a:pPr>
            <a:r>
              <a:rPr lang="lt-LT" sz="2000" b="1" u="sng" dirty="0">
                <a:solidFill>
                  <a:srgbClr val="009900"/>
                </a:solidFill>
                <a:latin typeface="Cambria" panose="02040503050406030204" pitchFamily="18" charset="0"/>
                <a:ea typeface="Cambria" panose="02040503050406030204" pitchFamily="18" charset="0"/>
              </a:rPr>
              <a:t>jaunajam ūkininkui </a:t>
            </a:r>
            <a:r>
              <a:rPr lang="lt-LT" sz="2000" dirty="0">
                <a:latin typeface="Cambria" panose="02040503050406030204" pitchFamily="18" charset="0"/>
                <a:ea typeface="Cambria" panose="02040503050406030204" pitchFamily="18" charset="0"/>
              </a:rPr>
              <a:t>(pareiškėjas ir partneris (-</a:t>
            </a:r>
            <a:r>
              <a:rPr lang="lt-LT" sz="2000" dirty="0" err="1">
                <a:latin typeface="Cambria" panose="02040503050406030204" pitchFamily="18" charset="0"/>
                <a:ea typeface="Cambria" panose="02040503050406030204" pitchFamily="18" charset="0"/>
              </a:rPr>
              <a:t>iai</a:t>
            </a:r>
            <a:r>
              <a:rPr lang="lt-LT" sz="2000" dirty="0">
                <a:latin typeface="Cambria" panose="02040503050406030204" pitchFamily="18" charset="0"/>
                <a:ea typeface="Cambria" panose="02040503050406030204" pitchFamily="18" charset="0"/>
              </a:rPr>
              <a:t>) turi atitikti Administravimo taisyklių 5 punkto reikalavimus), </a:t>
            </a:r>
            <a:r>
              <a:rPr lang="lt-LT" sz="2000" b="1" dirty="0">
                <a:solidFill>
                  <a:srgbClr val="009900"/>
                </a:solidFill>
                <a:latin typeface="Cambria" panose="02040503050406030204" pitchFamily="18" charset="0"/>
                <a:ea typeface="Cambria" panose="02040503050406030204" pitchFamily="18" charset="0"/>
              </a:rPr>
              <a:t>kuris pagal šią priemonę </a:t>
            </a:r>
            <a:r>
              <a:rPr lang="lt-LT" sz="2000" b="1" dirty="0">
                <a:solidFill>
                  <a:srgbClr val="FF0000"/>
                </a:solidFill>
                <a:latin typeface="Cambria" panose="02040503050406030204" pitchFamily="18" charset="0"/>
                <a:ea typeface="Cambria" panose="02040503050406030204" pitchFamily="18" charset="0"/>
              </a:rPr>
              <a:t>paramos kreipiasi 5 metų laikotarpiu po įsikūrimo pirmą kartą.</a:t>
            </a:r>
            <a:r>
              <a:rPr lang="lt-LT" sz="2000" dirty="0">
                <a:solidFill>
                  <a:srgbClr val="FF0000"/>
                </a:solidFill>
                <a:latin typeface="Cambria" panose="02040503050406030204" pitchFamily="18" charset="0"/>
                <a:ea typeface="Cambria" panose="02040503050406030204" pitchFamily="18" charset="0"/>
              </a:rPr>
              <a:t> </a:t>
            </a:r>
            <a:r>
              <a:rPr lang="lt-LT" sz="2000" dirty="0">
                <a:latin typeface="Arial" panose="020B0604020202020204" pitchFamily="34" charset="0"/>
                <a:ea typeface="Cambria" panose="02040503050406030204" pitchFamily="18" charset="0"/>
                <a:cs typeface="Arial" panose="020B0604020202020204" pitchFamily="34" charset="0"/>
              </a:rPr>
              <a:t>Didžiausias paramos </a:t>
            </a:r>
            <a:r>
              <a:rPr lang="lt-LT" sz="2000" b="1" dirty="0">
                <a:solidFill>
                  <a:srgbClr val="009900"/>
                </a:solidFill>
                <a:latin typeface="Arial" panose="020B0604020202020204" pitchFamily="34" charset="0"/>
                <a:ea typeface="Cambria" panose="02040503050406030204" pitchFamily="18" charset="0"/>
                <a:cs typeface="Arial" panose="020B0604020202020204" pitchFamily="34" charset="0"/>
              </a:rPr>
              <a:t>intensyvumas negali viršyti 60 proc</a:t>
            </a:r>
            <a:r>
              <a:rPr lang="lt-LT" sz="2000" dirty="0">
                <a:solidFill>
                  <a:srgbClr val="009900"/>
                </a:solidFill>
                <a:latin typeface="Arial" panose="020B0604020202020204" pitchFamily="34" charset="0"/>
                <a:ea typeface="Cambria" panose="02040503050406030204" pitchFamily="18" charset="0"/>
                <a:cs typeface="Arial" panose="020B0604020202020204" pitchFamily="34" charset="0"/>
              </a:rPr>
              <a:t>. </a:t>
            </a:r>
            <a:r>
              <a:rPr lang="lt-LT" sz="2000" dirty="0">
                <a:latin typeface="Arial" panose="020B0604020202020204" pitchFamily="34" charset="0"/>
                <a:ea typeface="Cambria" panose="02040503050406030204" pitchFamily="18" charset="0"/>
                <a:cs typeface="Arial" panose="020B0604020202020204" pitchFamily="34" charset="0"/>
              </a:rPr>
              <a:t>tinkamų išlaidų (išskyrus atvejus, kai prašo ar sutinka su mažesniu paramos intensyvumu).</a:t>
            </a:r>
            <a:r>
              <a:rPr lang="lt-LT" sz="2000" dirty="0">
                <a:latin typeface="Arial" panose="020B0604020202020204" pitchFamily="34" charset="0"/>
                <a:cs typeface="Arial" panose="020B0604020202020204" pitchFamily="34" charset="0"/>
              </a:rPr>
              <a:t> </a:t>
            </a:r>
          </a:p>
          <a:p>
            <a:pPr marL="0" indent="0" algn="just">
              <a:buNone/>
            </a:pPr>
            <a:endParaRPr lang="lt-LT" sz="3400" b="1" i="0" dirty="0">
              <a:solidFill>
                <a:srgbClr val="333333"/>
              </a:solidFill>
              <a:effectLst/>
              <a:latin typeface="Arial" panose="020B0604020202020204" pitchFamily="34" charset="0"/>
              <a:cs typeface="Arial" panose="020B0604020202020204" pitchFamily="34" charset="0"/>
            </a:endParaRPr>
          </a:p>
          <a:p>
            <a:endParaRPr lang="lt-LT" dirty="0">
              <a:latin typeface="Arial" panose="020B0604020202020204" pitchFamily="34" charset="0"/>
              <a:cs typeface="Arial" panose="020B0604020202020204" pitchFamily="34" charset="0"/>
            </a:endParaRPr>
          </a:p>
        </p:txBody>
      </p:sp>
      <p:pic>
        <p:nvPicPr>
          <p:cNvPr id="5" name="Paveikslėlis 4">
            <a:extLst>
              <a:ext uri="{FF2B5EF4-FFF2-40B4-BE49-F238E27FC236}">
                <a16:creationId xmlns:a16="http://schemas.microsoft.com/office/drawing/2014/main" id="{4B9BDC86-4580-9D97-2FC2-77BF50481EC2}"/>
              </a:ext>
            </a:extLst>
          </p:cNvPr>
          <p:cNvPicPr>
            <a:picLocks noChangeAspect="1"/>
          </p:cNvPicPr>
          <p:nvPr/>
        </p:nvPicPr>
        <p:blipFill>
          <a:blip r:embed="rId2"/>
          <a:stretch>
            <a:fillRect/>
          </a:stretch>
        </p:blipFill>
        <p:spPr>
          <a:xfrm>
            <a:off x="0" y="7951"/>
            <a:ext cx="2555776" cy="582999"/>
          </a:xfrm>
          <a:prstGeom prst="rect">
            <a:avLst/>
          </a:prstGeom>
        </p:spPr>
      </p:pic>
      <p:sp>
        <p:nvSpPr>
          <p:cNvPr id="6" name="Skaidrės numerio vietos rezervavimo ženklas 5">
            <a:extLst>
              <a:ext uri="{FF2B5EF4-FFF2-40B4-BE49-F238E27FC236}">
                <a16:creationId xmlns:a16="http://schemas.microsoft.com/office/drawing/2014/main" id="{B48DDC09-30E7-FF87-FDBA-AD11E448FDD4}"/>
              </a:ext>
            </a:extLst>
          </p:cNvPr>
          <p:cNvSpPr>
            <a:spLocks noGrp="1"/>
          </p:cNvSpPr>
          <p:nvPr>
            <p:ph type="sldNum" sz="quarter" idx="12"/>
          </p:nvPr>
        </p:nvSpPr>
        <p:spPr/>
        <p:txBody>
          <a:bodyPr/>
          <a:lstStyle/>
          <a:p>
            <a:fld id="{DA9B7F88-8E2D-499B-BAD8-FA2927D3DC0E}" type="slidenum">
              <a:rPr lang="en-GB" smtClean="0"/>
              <a:pPr/>
              <a:t>9</a:t>
            </a:fld>
            <a:endParaRPr lang="en-GB"/>
          </a:p>
        </p:txBody>
      </p:sp>
    </p:spTree>
    <p:extLst>
      <p:ext uri="{BB962C8B-B14F-4D97-AF65-F5344CB8AC3E}">
        <p14:creationId xmlns:p14="http://schemas.microsoft.com/office/powerpoint/2010/main" val="1066427360"/>
      </p:ext>
    </p:extLst>
  </p:cSld>
  <p:clrMapOvr>
    <a:masterClrMapping/>
  </p:clrMapOvr>
</p:sld>
</file>

<file path=ppt/theme/theme1.xml><?xml version="1.0" encoding="utf-8"?>
<a:theme xmlns:a="http://schemas.openxmlformats.org/drawingml/2006/main" name="ZUM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ZUM PPT template (002).pptx  -  Tik skaityti" id="{7F436046-F3F6-4520-8AB3-D81269D02C44}" vid="{332B72F7-2300-4B3F-863E-43245681ED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1b245a-8bd1-41e1-9595-40619f7595a3">
      <Terms xmlns="http://schemas.microsoft.com/office/infopath/2007/PartnerControls"/>
    </lcf76f155ced4ddcb4097134ff3c332f>
    <TaxCatchAll xmlns="fdc97ba1-b2d6-4c77-b6bd-d90c17480ba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86699702E7454B82D1BD3301A9F1B2" ma:contentTypeVersion="12" ma:contentTypeDescription="Create a new document." ma:contentTypeScope="" ma:versionID="9245d5ced346541abe6cc19e4feaea0b">
  <xsd:schema xmlns:xsd="http://www.w3.org/2001/XMLSchema" xmlns:xs="http://www.w3.org/2001/XMLSchema" xmlns:p="http://schemas.microsoft.com/office/2006/metadata/properties" xmlns:ns2="9a1b245a-8bd1-41e1-9595-40619f7595a3" xmlns:ns3="fdc97ba1-b2d6-4c77-b6bd-d90c17480bab" targetNamespace="http://schemas.microsoft.com/office/2006/metadata/properties" ma:root="true" ma:fieldsID="9f27526cc111b59061749a464fc3e3fd" ns2:_="" ns3:_="">
    <xsd:import namespace="9a1b245a-8bd1-41e1-9595-40619f7595a3"/>
    <xsd:import namespace="fdc97ba1-b2d6-4c77-b6bd-d90c17480b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b245a-8bd1-41e1-9595-40619f759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83e4a36-fc0f-4cb5-85cd-a2cb4880730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97ba1-b2d6-4c77-b6bd-d90c17480ba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57c93db-1c96-4e49-a48b-55d932163e3a}" ma:internalName="TaxCatchAll" ma:showField="CatchAllData" ma:web="fdc97ba1-b2d6-4c77-b6bd-d90c17480b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5D5C0-B7E3-4221-AA84-F2D0F2BE00A2}">
  <ds:schemaRefs>
    <ds:schemaRef ds:uri="http://www.w3.org/XML/1998/namespace"/>
    <ds:schemaRef ds:uri="http://purl.org/dc/terms/"/>
    <ds:schemaRef ds:uri="fdc97ba1-b2d6-4c77-b6bd-d90c17480bab"/>
    <ds:schemaRef ds:uri="http://schemas.microsoft.com/office/2006/documentManagement/types"/>
    <ds:schemaRef ds:uri="http://purl.org/dc/elements/1.1/"/>
    <ds:schemaRef ds:uri="http://schemas.microsoft.com/office/infopath/2007/PartnerControls"/>
    <ds:schemaRef ds:uri="9a1b245a-8bd1-41e1-9595-40619f7595a3"/>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E6D3F93-B951-49D1-B3BB-7D0998989C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1b245a-8bd1-41e1-9595-40619f7595a3"/>
    <ds:schemaRef ds:uri="fdc97ba1-b2d6-4c77-b6bd-d90c17480b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2B8D86-E53E-41A2-9186-4A690BD6B4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ZUM PPT template</Template>
  <TotalTime>3763</TotalTime>
  <Words>1844</Words>
  <Application>Microsoft Office PowerPoint</Application>
  <PresentationFormat>Demonstracija ekrane (16:9)</PresentationFormat>
  <Paragraphs>170</Paragraphs>
  <Slides>13</Slides>
  <Notes>0</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13</vt:i4>
      </vt:variant>
    </vt:vector>
  </HeadingPairs>
  <TitlesOfParts>
    <vt:vector size="20" baseType="lpstr">
      <vt:lpstr>Arial</vt:lpstr>
      <vt:lpstr>Calibri</vt:lpstr>
      <vt:lpstr>Cambria</vt:lpstr>
      <vt:lpstr>Cambria Math</vt:lpstr>
      <vt:lpstr>Times New Roman</vt:lpstr>
      <vt:lpstr>Wingdings</vt:lpstr>
      <vt:lpstr>ZUM PPT template</vt:lpstr>
      <vt:lpstr>„PowerPoint“ pateiktis</vt:lpstr>
      <vt:lpstr>Supaprastinta tvarka teikiamos paramos  įgyvendinimo startas – 2024 metai spalio 7 d. </vt:lpstr>
      <vt:lpstr>Paraiškų supaprastinta tvarka kvietimo biudžetas pagal KPP  priemonę</vt:lpstr>
      <vt:lpstr>Paraiškų supaprastinta tvarka kvietimo biudžetas pagal SP priemonę</vt:lpstr>
      <vt:lpstr>Įgyvendinimo taisyklių pakeitimai, susiję su supaprastinta parama</vt:lpstr>
      <vt:lpstr>Remiama veikla ir žemės ūkio sektoriai, paramos formos pagal KPP ir SP priemones</vt:lpstr>
      <vt:lpstr>Galimi pareiškėjai</vt:lpstr>
      <vt:lpstr>Paramos intensyvumas pagal KPP priemonę</vt:lpstr>
      <vt:lpstr>Paramos intensyvumas pagal SP priemonę</vt:lpstr>
      <vt:lpstr>Supaprastintos paramos dydis pagal KPP priemonę (1)</vt:lpstr>
      <vt:lpstr>Supaprastintos paramos dydis pagal SP priemonę (2)</vt:lpstr>
      <vt:lpstr>Lengvatinės paskolos dydis (pagal KPP ir SP) (3)</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Kristina Indriošienė</dc:creator>
  <cp:lastModifiedBy>Milda Jusienė</cp:lastModifiedBy>
  <cp:revision>226</cp:revision>
  <cp:lastPrinted>2024-09-11T10:18:29Z</cp:lastPrinted>
  <dcterms:created xsi:type="dcterms:W3CDTF">2022-09-05T07:04:46Z</dcterms:created>
  <dcterms:modified xsi:type="dcterms:W3CDTF">2024-09-11T10:27:58Z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0x010100B886699702E7454B82D1BD3301A9F1B2</vt:lpwstr>
  </property>
</Properties>
</file>