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6"/>
  </p:notesMasterIdLst>
  <p:handoutMasterIdLst>
    <p:handoutMasterId r:id="rId47"/>
  </p:handoutMasterIdLst>
  <p:sldIdLst>
    <p:sldId id="907" r:id="rId2"/>
    <p:sldId id="1084" r:id="rId3"/>
    <p:sldId id="1085" r:id="rId4"/>
    <p:sldId id="1086" r:id="rId5"/>
    <p:sldId id="1087" r:id="rId6"/>
    <p:sldId id="1088" r:id="rId7"/>
    <p:sldId id="1089" r:id="rId8"/>
    <p:sldId id="1090" r:id="rId9"/>
    <p:sldId id="1091" r:id="rId10"/>
    <p:sldId id="1092" r:id="rId11"/>
    <p:sldId id="1093" r:id="rId12"/>
    <p:sldId id="1094" r:id="rId13"/>
    <p:sldId id="1095" r:id="rId14"/>
    <p:sldId id="1096" r:id="rId15"/>
    <p:sldId id="1097" r:id="rId16"/>
    <p:sldId id="1098" r:id="rId17"/>
    <p:sldId id="1099" r:id="rId18"/>
    <p:sldId id="1100" r:id="rId19"/>
    <p:sldId id="1101" r:id="rId20"/>
    <p:sldId id="1102" r:id="rId21"/>
    <p:sldId id="1103" r:id="rId22"/>
    <p:sldId id="1104" r:id="rId23"/>
    <p:sldId id="1105" r:id="rId24"/>
    <p:sldId id="1106" r:id="rId25"/>
    <p:sldId id="1107" r:id="rId26"/>
    <p:sldId id="1108" r:id="rId27"/>
    <p:sldId id="1109" r:id="rId28"/>
    <p:sldId id="1110" r:id="rId29"/>
    <p:sldId id="1111" r:id="rId30"/>
    <p:sldId id="1112" r:id="rId31"/>
    <p:sldId id="1113" r:id="rId32"/>
    <p:sldId id="1114" r:id="rId33"/>
    <p:sldId id="1115" r:id="rId34"/>
    <p:sldId id="1116" r:id="rId35"/>
    <p:sldId id="1117" r:id="rId36"/>
    <p:sldId id="1118" r:id="rId37"/>
    <p:sldId id="1119" r:id="rId38"/>
    <p:sldId id="1120" r:id="rId39"/>
    <p:sldId id="1121" r:id="rId40"/>
    <p:sldId id="1122" r:id="rId41"/>
    <p:sldId id="1123" r:id="rId42"/>
    <p:sldId id="1124" r:id="rId43"/>
    <p:sldId id="1125" r:id="rId44"/>
    <p:sldId id="1083" r:id="rId45"/>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ūta Smilgaitytė" initials="R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DD7F"/>
    <a:srgbClr val="005426"/>
    <a:srgbClr val="B4D6BF"/>
    <a:srgbClr val="007635"/>
    <a:srgbClr val="00863D"/>
    <a:srgbClr val="FF6600"/>
    <a:srgbClr val="66FFFF"/>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Vidutinis stili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Vidutinis stilius 2 – paryškinima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Be stiliaus, be tinklelio">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eminis stilius 1 – paryškinima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eminis stilius 1 – paryškinima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2" autoAdjust="0"/>
    <p:restoredTop sz="78700" autoAdjust="0"/>
  </p:normalViewPr>
  <p:slideViewPr>
    <p:cSldViewPr>
      <p:cViewPr varScale="1">
        <p:scale>
          <a:sx n="112" d="100"/>
          <a:sy n="112" d="100"/>
        </p:scale>
        <p:origin x="1650" y="96"/>
      </p:cViewPr>
      <p:guideLst>
        <p:guide orient="horz" pos="2160"/>
        <p:guide pos="2880"/>
      </p:guideLst>
    </p:cSldViewPr>
  </p:slideViewPr>
  <p:outlineViewPr>
    <p:cViewPr>
      <p:scale>
        <a:sx n="33" d="100"/>
        <a:sy n="33" d="100"/>
      </p:scale>
      <p:origin x="0" y="1620"/>
    </p:cViewPr>
  </p:outlineViewPr>
  <p:notesTextViewPr>
    <p:cViewPr>
      <p:scale>
        <a:sx n="100" d="100"/>
        <a:sy n="100" d="100"/>
      </p:scale>
      <p:origin x="0" y="0"/>
    </p:cViewPr>
  </p:notesTextViewPr>
  <p:sorterViewPr>
    <p:cViewPr>
      <p:scale>
        <a:sx n="125" d="100"/>
        <a:sy n="125" d="100"/>
      </p:scale>
      <p:origin x="0" y="12228"/>
    </p:cViewPr>
  </p:sorterViewPr>
  <p:notesViewPr>
    <p:cSldViewPr>
      <p:cViewPr varScale="1">
        <p:scale>
          <a:sx n="80" d="100"/>
          <a:sy n="80" d="100"/>
        </p:scale>
        <p:origin x="310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15T09:18:57.539"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5C3C54-14A2-92FA-A900-D54051BF88EF}"/>
              </a:ext>
            </a:extLst>
          </p:cNvPr>
          <p:cNvSpPr>
            <a:spLocks noGrp="1"/>
          </p:cNvSpPr>
          <p:nvPr>
            <p:ph type="hdr" sz="quarter"/>
          </p:nvPr>
        </p:nvSpPr>
        <p:spPr>
          <a:xfrm>
            <a:off x="0" y="0"/>
            <a:ext cx="2946400" cy="496888"/>
          </a:xfrm>
          <a:prstGeom prst="rect">
            <a:avLst/>
          </a:prstGeom>
        </p:spPr>
        <p:txBody>
          <a:bodyPr vert="horz" wrap="square" lIns="91390" tIns="45695" rIns="91390" bIns="45695" numCol="1" anchor="t" anchorCtr="0" compatLnSpc="1">
            <a:prstTxWarp prst="textNoShape">
              <a:avLst/>
            </a:prstTxWarp>
          </a:bodyPr>
          <a:lstStyle>
            <a:lvl1pPr eaLnBrk="1" hangingPunct="1">
              <a:defRPr sz="1200">
                <a:latin typeface="Arial" charset="0"/>
              </a:defRPr>
            </a:lvl1pPr>
          </a:lstStyle>
          <a:p>
            <a:pPr>
              <a:defRPr/>
            </a:pPr>
            <a:endParaRPr lang="lt-LT"/>
          </a:p>
        </p:txBody>
      </p:sp>
      <p:sp>
        <p:nvSpPr>
          <p:cNvPr id="3" name="Date Placeholder 2">
            <a:extLst>
              <a:ext uri="{FF2B5EF4-FFF2-40B4-BE49-F238E27FC236}">
                <a16:creationId xmlns:a16="http://schemas.microsoft.com/office/drawing/2014/main" id="{DF2501CF-0FFD-9E4F-62F7-CA395639831B}"/>
              </a:ext>
            </a:extLst>
          </p:cNvPr>
          <p:cNvSpPr>
            <a:spLocks noGrp="1"/>
          </p:cNvSpPr>
          <p:nvPr>
            <p:ph type="dt" sz="quarter" idx="1"/>
          </p:nvPr>
        </p:nvSpPr>
        <p:spPr>
          <a:xfrm>
            <a:off x="3849688" y="0"/>
            <a:ext cx="2946400" cy="496888"/>
          </a:xfrm>
          <a:prstGeom prst="rect">
            <a:avLst/>
          </a:prstGeom>
        </p:spPr>
        <p:txBody>
          <a:bodyPr vert="horz" wrap="square" lIns="91390" tIns="45695" rIns="91390" bIns="45695" numCol="1" anchor="t" anchorCtr="0" compatLnSpc="1">
            <a:prstTxWarp prst="textNoShape">
              <a:avLst/>
            </a:prstTxWarp>
          </a:bodyPr>
          <a:lstStyle>
            <a:lvl1pPr algn="r" eaLnBrk="1" hangingPunct="1">
              <a:defRPr sz="1200">
                <a:latin typeface="Arial" charset="0"/>
              </a:defRPr>
            </a:lvl1pPr>
          </a:lstStyle>
          <a:p>
            <a:pPr>
              <a:defRPr/>
            </a:pPr>
            <a:fld id="{B9952F35-A4D0-42A6-BFBC-8602EB804EE6}" type="datetimeFigureOut">
              <a:rPr lang="en-US"/>
              <a:pPr>
                <a:defRPr/>
              </a:pPr>
              <a:t>9/30/2024</a:t>
            </a:fld>
            <a:endParaRPr lang="lt-LT"/>
          </a:p>
        </p:txBody>
      </p:sp>
      <p:sp>
        <p:nvSpPr>
          <p:cNvPr id="4" name="Footer Placeholder 3">
            <a:extLst>
              <a:ext uri="{FF2B5EF4-FFF2-40B4-BE49-F238E27FC236}">
                <a16:creationId xmlns:a16="http://schemas.microsoft.com/office/drawing/2014/main" id="{5A1EA587-BCF6-AC08-66D7-C2FF0970B52B}"/>
              </a:ext>
            </a:extLst>
          </p:cNvPr>
          <p:cNvSpPr>
            <a:spLocks noGrp="1"/>
          </p:cNvSpPr>
          <p:nvPr>
            <p:ph type="ftr" sz="quarter" idx="2"/>
          </p:nvPr>
        </p:nvSpPr>
        <p:spPr>
          <a:xfrm>
            <a:off x="0" y="9429750"/>
            <a:ext cx="2946400" cy="496888"/>
          </a:xfrm>
          <a:prstGeom prst="rect">
            <a:avLst/>
          </a:prstGeom>
        </p:spPr>
        <p:txBody>
          <a:bodyPr vert="horz" wrap="square" lIns="91390" tIns="45695" rIns="91390" bIns="45695" numCol="1" anchor="b" anchorCtr="0" compatLnSpc="1">
            <a:prstTxWarp prst="textNoShape">
              <a:avLst/>
            </a:prstTxWarp>
          </a:bodyPr>
          <a:lstStyle>
            <a:lvl1pPr eaLnBrk="1" hangingPunct="1">
              <a:defRPr sz="1200">
                <a:latin typeface="Arial" charset="0"/>
              </a:defRPr>
            </a:lvl1pPr>
          </a:lstStyle>
          <a:p>
            <a:pPr>
              <a:defRPr/>
            </a:pPr>
            <a:endParaRPr lang="lt-LT"/>
          </a:p>
        </p:txBody>
      </p:sp>
      <p:sp>
        <p:nvSpPr>
          <p:cNvPr id="5" name="Slide Number Placeholder 4">
            <a:extLst>
              <a:ext uri="{FF2B5EF4-FFF2-40B4-BE49-F238E27FC236}">
                <a16:creationId xmlns:a16="http://schemas.microsoft.com/office/drawing/2014/main" id="{69655A09-7121-BFF7-2772-71C76306B3C2}"/>
              </a:ext>
            </a:extLst>
          </p:cNvPr>
          <p:cNvSpPr>
            <a:spLocks noGrp="1"/>
          </p:cNvSpPr>
          <p:nvPr>
            <p:ph type="sldNum" sz="quarter" idx="3"/>
          </p:nvPr>
        </p:nvSpPr>
        <p:spPr>
          <a:xfrm>
            <a:off x="3849688" y="9429750"/>
            <a:ext cx="2946400" cy="496888"/>
          </a:xfrm>
          <a:prstGeom prst="rect">
            <a:avLst/>
          </a:prstGeom>
        </p:spPr>
        <p:txBody>
          <a:bodyPr vert="horz" wrap="square" lIns="91390" tIns="45695" rIns="91390" bIns="45695" numCol="1" anchor="b" anchorCtr="0" compatLnSpc="1">
            <a:prstTxWarp prst="textNoShape">
              <a:avLst/>
            </a:prstTxWarp>
          </a:bodyPr>
          <a:lstStyle>
            <a:lvl1pPr algn="r" eaLnBrk="1" hangingPunct="1">
              <a:defRPr sz="1200"/>
            </a:lvl1pPr>
          </a:lstStyle>
          <a:p>
            <a:pPr>
              <a:defRPr/>
            </a:pPr>
            <a:fld id="{7CE23249-0294-492E-BAB7-9C601A5E74A9}" type="slidenum">
              <a:rPr lang="lt-LT" altLang="lt-LT"/>
              <a:pPr>
                <a:defRPr/>
              </a:pPr>
              <a:t>‹#›</a:t>
            </a:fld>
            <a:endParaRPr lang="lt-LT" altLang="lt-L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B485820-F590-9679-163B-D1EFB2C49953}"/>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390" tIns="45695" rIns="91390" bIns="45695" numCol="1" anchor="t" anchorCtr="0" compatLnSpc="1">
            <a:prstTxWarp prst="textNoShape">
              <a:avLst/>
            </a:prstTxWarp>
          </a:bodyPr>
          <a:lstStyle>
            <a:lvl1pPr eaLnBrk="0" hangingPunct="0">
              <a:defRPr sz="1200">
                <a:latin typeface="Arial" charset="0"/>
              </a:defRPr>
            </a:lvl1pPr>
          </a:lstStyle>
          <a:p>
            <a:pPr>
              <a:defRPr/>
            </a:pPr>
            <a:endParaRPr lang="lt-LT"/>
          </a:p>
        </p:txBody>
      </p:sp>
      <p:sp>
        <p:nvSpPr>
          <p:cNvPr id="17411" name="Rectangle 3">
            <a:extLst>
              <a:ext uri="{FF2B5EF4-FFF2-40B4-BE49-F238E27FC236}">
                <a16:creationId xmlns:a16="http://schemas.microsoft.com/office/drawing/2014/main" id="{AB7BCBF1-EB55-7213-83CF-D83FA75ED266}"/>
              </a:ext>
            </a:extLst>
          </p:cNvPr>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390" tIns="45695" rIns="91390" bIns="45695" numCol="1" anchor="t" anchorCtr="0" compatLnSpc="1">
            <a:prstTxWarp prst="textNoShape">
              <a:avLst/>
            </a:prstTxWarp>
          </a:bodyPr>
          <a:lstStyle>
            <a:lvl1pPr algn="r" eaLnBrk="0" hangingPunct="0">
              <a:defRPr sz="1200">
                <a:latin typeface="Arial" charset="0"/>
              </a:defRPr>
            </a:lvl1pPr>
          </a:lstStyle>
          <a:p>
            <a:pPr>
              <a:defRPr/>
            </a:pPr>
            <a:fld id="{B60EB4D3-A25E-456D-A362-914B8168CD1A}" type="datetimeFigureOut">
              <a:rPr lang="en-US"/>
              <a:pPr>
                <a:defRPr/>
              </a:pPr>
              <a:t>9/30/2024</a:t>
            </a:fld>
            <a:endParaRPr lang="en-US"/>
          </a:p>
        </p:txBody>
      </p:sp>
      <p:sp>
        <p:nvSpPr>
          <p:cNvPr id="2052" name="Rectangle 4">
            <a:extLst>
              <a:ext uri="{FF2B5EF4-FFF2-40B4-BE49-F238E27FC236}">
                <a16:creationId xmlns:a16="http://schemas.microsoft.com/office/drawing/2014/main" id="{EC9A7206-802F-7EFE-0D08-4C0DD741BA37}"/>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a:extLst>
              <a:ext uri="{FF2B5EF4-FFF2-40B4-BE49-F238E27FC236}">
                <a16:creationId xmlns:a16="http://schemas.microsoft.com/office/drawing/2014/main" id="{2F7AC097-F848-B119-E140-26C729E2831D}"/>
              </a:ext>
            </a:extLst>
          </p:cNvPr>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390" tIns="45695" rIns="91390" bIns="4569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a:extLst>
              <a:ext uri="{FF2B5EF4-FFF2-40B4-BE49-F238E27FC236}">
                <a16:creationId xmlns:a16="http://schemas.microsoft.com/office/drawing/2014/main" id="{BFA74D75-9474-4599-6F0F-944D3F277C0A}"/>
              </a:ext>
            </a:extLst>
          </p:cNvPr>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390" tIns="45695" rIns="91390" bIns="45695" numCol="1" anchor="b" anchorCtr="0" compatLnSpc="1">
            <a:prstTxWarp prst="textNoShape">
              <a:avLst/>
            </a:prstTxWarp>
          </a:bodyPr>
          <a:lstStyle>
            <a:lvl1pPr eaLnBrk="0" hangingPunct="0">
              <a:defRPr sz="1200">
                <a:latin typeface="Arial" charset="0"/>
              </a:defRPr>
            </a:lvl1pPr>
          </a:lstStyle>
          <a:p>
            <a:pPr>
              <a:defRPr/>
            </a:pPr>
            <a:endParaRPr lang="lt-LT"/>
          </a:p>
        </p:txBody>
      </p:sp>
      <p:sp>
        <p:nvSpPr>
          <p:cNvPr id="17415" name="Rectangle 7">
            <a:extLst>
              <a:ext uri="{FF2B5EF4-FFF2-40B4-BE49-F238E27FC236}">
                <a16:creationId xmlns:a16="http://schemas.microsoft.com/office/drawing/2014/main" id="{559C305C-757D-D6ED-FCA5-44FEF8A029F2}"/>
              </a:ext>
            </a:extLst>
          </p:cNvPr>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390" tIns="45695" rIns="91390" bIns="45695" numCol="1" anchor="b" anchorCtr="0" compatLnSpc="1">
            <a:prstTxWarp prst="textNoShape">
              <a:avLst/>
            </a:prstTxWarp>
          </a:bodyPr>
          <a:lstStyle>
            <a:lvl1pPr algn="r">
              <a:defRPr sz="1200"/>
            </a:lvl1pPr>
          </a:lstStyle>
          <a:p>
            <a:pPr>
              <a:defRPr/>
            </a:pPr>
            <a:fld id="{031745E8-1DA4-423D-81DA-0BDB95E4955C}" type="slidenum">
              <a:rPr lang="en-US" altLang="lt-LT"/>
              <a:pPr>
                <a:defRPr/>
              </a:pPr>
              <a:t>‹#›</a:t>
            </a:fld>
            <a:endParaRPr lang="en-US" altLang="lt-LT"/>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lt-LT"/>
          </a:p>
        </p:txBody>
      </p:sp>
      <p:sp>
        <p:nvSpPr>
          <p:cNvPr id="4" name="Rectangle 4">
            <a:extLst>
              <a:ext uri="{FF2B5EF4-FFF2-40B4-BE49-F238E27FC236}">
                <a16:creationId xmlns:a16="http://schemas.microsoft.com/office/drawing/2014/main" id="{3BCA83D5-E297-5CC1-C588-3BD7C9E510F0}"/>
              </a:ext>
            </a:extLst>
          </p:cNvPr>
          <p:cNvSpPr>
            <a:spLocks noGrp="1" noChangeArrowheads="1"/>
          </p:cNvSpPr>
          <p:nvPr>
            <p:ph type="dt" sz="half" idx="10"/>
          </p:nvPr>
        </p:nvSpPr>
        <p:spPr>
          <a:ln/>
        </p:spPr>
        <p:txBody>
          <a:bodyPr/>
          <a:lstStyle>
            <a:lvl1pPr>
              <a:defRPr/>
            </a:lvl1pPr>
          </a:lstStyle>
          <a:p>
            <a:pPr>
              <a:defRPr/>
            </a:pPr>
            <a:endParaRPr lang="lt-LT"/>
          </a:p>
        </p:txBody>
      </p:sp>
      <p:sp>
        <p:nvSpPr>
          <p:cNvPr id="5" name="Rectangle 5">
            <a:extLst>
              <a:ext uri="{FF2B5EF4-FFF2-40B4-BE49-F238E27FC236}">
                <a16:creationId xmlns:a16="http://schemas.microsoft.com/office/drawing/2014/main" id="{5E539E65-4197-F9F6-B859-AB23378E333D}"/>
              </a:ext>
            </a:extLst>
          </p:cNvPr>
          <p:cNvSpPr>
            <a:spLocks noGrp="1" noChangeArrowheads="1"/>
          </p:cNvSpPr>
          <p:nvPr>
            <p:ph type="ftr" sz="quarter" idx="11"/>
          </p:nvPr>
        </p:nvSpPr>
        <p:spPr>
          <a:ln/>
        </p:spPr>
        <p:txBody>
          <a:bodyPr/>
          <a:lstStyle>
            <a:lvl1pPr>
              <a:defRPr/>
            </a:lvl1pPr>
          </a:lstStyle>
          <a:p>
            <a:pPr>
              <a:defRPr/>
            </a:pPr>
            <a:endParaRPr lang="lt-LT"/>
          </a:p>
        </p:txBody>
      </p:sp>
      <p:sp>
        <p:nvSpPr>
          <p:cNvPr id="6" name="Rectangle 6">
            <a:extLst>
              <a:ext uri="{FF2B5EF4-FFF2-40B4-BE49-F238E27FC236}">
                <a16:creationId xmlns:a16="http://schemas.microsoft.com/office/drawing/2014/main" id="{A0DD9DFB-464D-C433-F0D7-D8409AAD4C4E}"/>
              </a:ext>
            </a:extLst>
          </p:cNvPr>
          <p:cNvSpPr>
            <a:spLocks noGrp="1" noChangeArrowheads="1"/>
          </p:cNvSpPr>
          <p:nvPr>
            <p:ph type="sldNum" sz="quarter" idx="12"/>
          </p:nvPr>
        </p:nvSpPr>
        <p:spPr>
          <a:ln/>
        </p:spPr>
        <p:txBody>
          <a:bodyPr/>
          <a:lstStyle>
            <a:lvl1pPr>
              <a:defRPr/>
            </a:lvl1pPr>
          </a:lstStyle>
          <a:p>
            <a:pPr>
              <a:defRPr/>
            </a:pPr>
            <a:fld id="{0F89498A-A1FA-4667-8181-C2899DE88E01}" type="slidenum">
              <a:rPr lang="en-US" altLang="lt-LT"/>
              <a:pPr>
                <a:defRPr/>
              </a:pPr>
              <a:t>‹#›</a:t>
            </a:fld>
            <a:endParaRPr lang="en-US" altLang="lt-LT"/>
          </a:p>
        </p:txBody>
      </p:sp>
    </p:spTree>
    <p:extLst>
      <p:ext uri="{BB962C8B-B14F-4D97-AF65-F5344CB8AC3E}">
        <p14:creationId xmlns:p14="http://schemas.microsoft.com/office/powerpoint/2010/main" val="552832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Rectangle 4">
            <a:extLst>
              <a:ext uri="{FF2B5EF4-FFF2-40B4-BE49-F238E27FC236}">
                <a16:creationId xmlns:a16="http://schemas.microsoft.com/office/drawing/2014/main" id="{92A0B3E1-084A-E639-5815-621D1A2E8A87}"/>
              </a:ext>
            </a:extLst>
          </p:cNvPr>
          <p:cNvSpPr>
            <a:spLocks noGrp="1" noChangeArrowheads="1"/>
          </p:cNvSpPr>
          <p:nvPr>
            <p:ph type="dt" sz="half" idx="10"/>
          </p:nvPr>
        </p:nvSpPr>
        <p:spPr>
          <a:ln/>
        </p:spPr>
        <p:txBody>
          <a:bodyPr/>
          <a:lstStyle>
            <a:lvl1pPr>
              <a:defRPr/>
            </a:lvl1pPr>
          </a:lstStyle>
          <a:p>
            <a:pPr>
              <a:defRPr/>
            </a:pPr>
            <a:endParaRPr lang="lt-LT"/>
          </a:p>
        </p:txBody>
      </p:sp>
      <p:sp>
        <p:nvSpPr>
          <p:cNvPr id="5" name="Rectangle 5">
            <a:extLst>
              <a:ext uri="{FF2B5EF4-FFF2-40B4-BE49-F238E27FC236}">
                <a16:creationId xmlns:a16="http://schemas.microsoft.com/office/drawing/2014/main" id="{FE5A7F79-A35E-84F1-B6D9-791A7BC1DB3D}"/>
              </a:ext>
            </a:extLst>
          </p:cNvPr>
          <p:cNvSpPr>
            <a:spLocks noGrp="1" noChangeArrowheads="1"/>
          </p:cNvSpPr>
          <p:nvPr>
            <p:ph type="ftr" sz="quarter" idx="11"/>
          </p:nvPr>
        </p:nvSpPr>
        <p:spPr>
          <a:ln/>
        </p:spPr>
        <p:txBody>
          <a:bodyPr/>
          <a:lstStyle>
            <a:lvl1pPr>
              <a:defRPr/>
            </a:lvl1pPr>
          </a:lstStyle>
          <a:p>
            <a:pPr>
              <a:defRPr/>
            </a:pPr>
            <a:endParaRPr lang="lt-LT"/>
          </a:p>
        </p:txBody>
      </p:sp>
      <p:sp>
        <p:nvSpPr>
          <p:cNvPr id="6" name="Rectangle 6">
            <a:extLst>
              <a:ext uri="{FF2B5EF4-FFF2-40B4-BE49-F238E27FC236}">
                <a16:creationId xmlns:a16="http://schemas.microsoft.com/office/drawing/2014/main" id="{A728A009-B73B-2F5C-C193-C831762D313B}"/>
              </a:ext>
            </a:extLst>
          </p:cNvPr>
          <p:cNvSpPr>
            <a:spLocks noGrp="1" noChangeArrowheads="1"/>
          </p:cNvSpPr>
          <p:nvPr>
            <p:ph type="sldNum" sz="quarter" idx="12"/>
          </p:nvPr>
        </p:nvSpPr>
        <p:spPr>
          <a:ln/>
        </p:spPr>
        <p:txBody>
          <a:bodyPr/>
          <a:lstStyle>
            <a:lvl1pPr>
              <a:defRPr/>
            </a:lvl1pPr>
          </a:lstStyle>
          <a:p>
            <a:pPr>
              <a:defRPr/>
            </a:pPr>
            <a:fld id="{73753736-C680-439C-9486-8CFA2B604ECE}" type="slidenum">
              <a:rPr lang="en-US" altLang="lt-LT"/>
              <a:pPr>
                <a:defRPr/>
              </a:pPr>
              <a:t>‹#›</a:t>
            </a:fld>
            <a:endParaRPr lang="en-US" altLang="lt-LT"/>
          </a:p>
        </p:txBody>
      </p:sp>
    </p:spTree>
    <p:extLst>
      <p:ext uri="{BB962C8B-B14F-4D97-AF65-F5344CB8AC3E}">
        <p14:creationId xmlns:p14="http://schemas.microsoft.com/office/powerpoint/2010/main" val="3750105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Rectangle 4">
            <a:extLst>
              <a:ext uri="{FF2B5EF4-FFF2-40B4-BE49-F238E27FC236}">
                <a16:creationId xmlns:a16="http://schemas.microsoft.com/office/drawing/2014/main" id="{E6D9E8DB-0D0B-2CC6-125C-FA79B0E3D1CE}"/>
              </a:ext>
            </a:extLst>
          </p:cNvPr>
          <p:cNvSpPr>
            <a:spLocks noGrp="1" noChangeArrowheads="1"/>
          </p:cNvSpPr>
          <p:nvPr>
            <p:ph type="dt" sz="half" idx="10"/>
          </p:nvPr>
        </p:nvSpPr>
        <p:spPr>
          <a:ln/>
        </p:spPr>
        <p:txBody>
          <a:bodyPr/>
          <a:lstStyle>
            <a:lvl1pPr>
              <a:defRPr/>
            </a:lvl1pPr>
          </a:lstStyle>
          <a:p>
            <a:pPr>
              <a:defRPr/>
            </a:pPr>
            <a:endParaRPr lang="lt-LT"/>
          </a:p>
        </p:txBody>
      </p:sp>
      <p:sp>
        <p:nvSpPr>
          <p:cNvPr id="5" name="Rectangle 5">
            <a:extLst>
              <a:ext uri="{FF2B5EF4-FFF2-40B4-BE49-F238E27FC236}">
                <a16:creationId xmlns:a16="http://schemas.microsoft.com/office/drawing/2014/main" id="{3D1A5006-CCB1-03FE-910A-DD6E34A98F58}"/>
              </a:ext>
            </a:extLst>
          </p:cNvPr>
          <p:cNvSpPr>
            <a:spLocks noGrp="1" noChangeArrowheads="1"/>
          </p:cNvSpPr>
          <p:nvPr>
            <p:ph type="ftr" sz="quarter" idx="11"/>
          </p:nvPr>
        </p:nvSpPr>
        <p:spPr>
          <a:ln/>
        </p:spPr>
        <p:txBody>
          <a:bodyPr/>
          <a:lstStyle>
            <a:lvl1pPr>
              <a:defRPr/>
            </a:lvl1pPr>
          </a:lstStyle>
          <a:p>
            <a:pPr>
              <a:defRPr/>
            </a:pPr>
            <a:endParaRPr lang="lt-LT"/>
          </a:p>
        </p:txBody>
      </p:sp>
      <p:sp>
        <p:nvSpPr>
          <p:cNvPr id="6" name="Rectangle 6">
            <a:extLst>
              <a:ext uri="{FF2B5EF4-FFF2-40B4-BE49-F238E27FC236}">
                <a16:creationId xmlns:a16="http://schemas.microsoft.com/office/drawing/2014/main" id="{616798ED-BA8F-5AE0-AA66-3A80BFC9E00B}"/>
              </a:ext>
            </a:extLst>
          </p:cNvPr>
          <p:cNvSpPr>
            <a:spLocks noGrp="1" noChangeArrowheads="1"/>
          </p:cNvSpPr>
          <p:nvPr>
            <p:ph type="sldNum" sz="quarter" idx="12"/>
          </p:nvPr>
        </p:nvSpPr>
        <p:spPr>
          <a:ln/>
        </p:spPr>
        <p:txBody>
          <a:bodyPr/>
          <a:lstStyle>
            <a:lvl1pPr>
              <a:defRPr/>
            </a:lvl1pPr>
          </a:lstStyle>
          <a:p>
            <a:pPr>
              <a:defRPr/>
            </a:pPr>
            <a:fld id="{0D4EB772-BADF-4BB0-B22A-906BE655F1F6}" type="slidenum">
              <a:rPr lang="en-US" altLang="lt-LT"/>
              <a:pPr>
                <a:defRPr/>
              </a:pPr>
              <a:t>‹#›</a:t>
            </a:fld>
            <a:endParaRPr lang="en-US" altLang="lt-LT"/>
          </a:p>
        </p:txBody>
      </p:sp>
    </p:spTree>
    <p:extLst>
      <p:ext uri="{BB962C8B-B14F-4D97-AF65-F5344CB8AC3E}">
        <p14:creationId xmlns:p14="http://schemas.microsoft.com/office/powerpoint/2010/main" val="3770019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lt-LT"/>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Rectangle 4">
            <a:extLst>
              <a:ext uri="{FF2B5EF4-FFF2-40B4-BE49-F238E27FC236}">
                <a16:creationId xmlns:a16="http://schemas.microsoft.com/office/drawing/2014/main" id="{6EA220EA-28AD-1B91-4B74-DB7EF17C8DB3}"/>
              </a:ext>
            </a:extLst>
          </p:cNvPr>
          <p:cNvSpPr>
            <a:spLocks noGrp="1" noChangeArrowheads="1"/>
          </p:cNvSpPr>
          <p:nvPr>
            <p:ph type="dt" sz="half" idx="10"/>
          </p:nvPr>
        </p:nvSpPr>
        <p:spPr>
          <a:ln/>
        </p:spPr>
        <p:txBody>
          <a:bodyPr/>
          <a:lstStyle>
            <a:lvl1pPr>
              <a:defRPr/>
            </a:lvl1pPr>
          </a:lstStyle>
          <a:p>
            <a:pPr>
              <a:defRPr/>
            </a:pPr>
            <a:endParaRPr lang="lt-LT"/>
          </a:p>
        </p:txBody>
      </p:sp>
      <p:sp>
        <p:nvSpPr>
          <p:cNvPr id="6" name="Rectangle 5">
            <a:extLst>
              <a:ext uri="{FF2B5EF4-FFF2-40B4-BE49-F238E27FC236}">
                <a16:creationId xmlns:a16="http://schemas.microsoft.com/office/drawing/2014/main" id="{52E6F627-E28C-515E-DB01-D669B5AA729A}"/>
              </a:ext>
            </a:extLst>
          </p:cNvPr>
          <p:cNvSpPr>
            <a:spLocks noGrp="1" noChangeArrowheads="1"/>
          </p:cNvSpPr>
          <p:nvPr>
            <p:ph type="ftr" sz="quarter" idx="11"/>
          </p:nvPr>
        </p:nvSpPr>
        <p:spPr>
          <a:ln/>
        </p:spPr>
        <p:txBody>
          <a:bodyPr/>
          <a:lstStyle>
            <a:lvl1pPr>
              <a:defRPr/>
            </a:lvl1pPr>
          </a:lstStyle>
          <a:p>
            <a:pPr>
              <a:defRPr/>
            </a:pPr>
            <a:endParaRPr lang="lt-LT"/>
          </a:p>
        </p:txBody>
      </p:sp>
      <p:sp>
        <p:nvSpPr>
          <p:cNvPr id="7" name="Rectangle 6">
            <a:extLst>
              <a:ext uri="{FF2B5EF4-FFF2-40B4-BE49-F238E27FC236}">
                <a16:creationId xmlns:a16="http://schemas.microsoft.com/office/drawing/2014/main" id="{3E8B54EF-1084-32E8-5AA9-28134EC05421}"/>
              </a:ext>
            </a:extLst>
          </p:cNvPr>
          <p:cNvSpPr>
            <a:spLocks noGrp="1" noChangeArrowheads="1"/>
          </p:cNvSpPr>
          <p:nvPr>
            <p:ph type="sldNum" sz="quarter" idx="12"/>
          </p:nvPr>
        </p:nvSpPr>
        <p:spPr>
          <a:ln/>
        </p:spPr>
        <p:txBody>
          <a:bodyPr/>
          <a:lstStyle>
            <a:lvl1pPr>
              <a:defRPr/>
            </a:lvl1pPr>
          </a:lstStyle>
          <a:p>
            <a:pPr>
              <a:defRPr/>
            </a:pPr>
            <a:fld id="{96F46613-2C0A-4011-BE33-A01B43C9C2FE}" type="slidenum">
              <a:rPr lang="en-US" altLang="lt-LT"/>
              <a:pPr>
                <a:defRPr/>
              </a:pPr>
              <a:t>‹#›</a:t>
            </a:fld>
            <a:endParaRPr lang="en-US" altLang="lt-LT"/>
          </a:p>
        </p:txBody>
      </p:sp>
    </p:spTree>
    <p:extLst>
      <p:ext uri="{BB962C8B-B14F-4D97-AF65-F5344CB8AC3E}">
        <p14:creationId xmlns:p14="http://schemas.microsoft.com/office/powerpoint/2010/main" val="190318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Rectangle 4">
            <a:extLst>
              <a:ext uri="{FF2B5EF4-FFF2-40B4-BE49-F238E27FC236}">
                <a16:creationId xmlns:a16="http://schemas.microsoft.com/office/drawing/2014/main" id="{4DF6E52B-E83F-A1C2-A723-36DFC313F227}"/>
              </a:ext>
            </a:extLst>
          </p:cNvPr>
          <p:cNvSpPr>
            <a:spLocks noGrp="1" noChangeArrowheads="1"/>
          </p:cNvSpPr>
          <p:nvPr>
            <p:ph type="dt" sz="half" idx="10"/>
          </p:nvPr>
        </p:nvSpPr>
        <p:spPr>
          <a:ln/>
        </p:spPr>
        <p:txBody>
          <a:bodyPr/>
          <a:lstStyle>
            <a:lvl1pPr>
              <a:defRPr/>
            </a:lvl1pPr>
          </a:lstStyle>
          <a:p>
            <a:pPr>
              <a:defRPr/>
            </a:pPr>
            <a:endParaRPr lang="lt-LT"/>
          </a:p>
        </p:txBody>
      </p:sp>
      <p:sp>
        <p:nvSpPr>
          <p:cNvPr id="5" name="Rectangle 5">
            <a:extLst>
              <a:ext uri="{FF2B5EF4-FFF2-40B4-BE49-F238E27FC236}">
                <a16:creationId xmlns:a16="http://schemas.microsoft.com/office/drawing/2014/main" id="{B79A8A22-A24E-2FF9-6A3D-33D6B4DF1850}"/>
              </a:ext>
            </a:extLst>
          </p:cNvPr>
          <p:cNvSpPr>
            <a:spLocks noGrp="1" noChangeArrowheads="1"/>
          </p:cNvSpPr>
          <p:nvPr>
            <p:ph type="ftr" sz="quarter" idx="11"/>
          </p:nvPr>
        </p:nvSpPr>
        <p:spPr>
          <a:ln/>
        </p:spPr>
        <p:txBody>
          <a:bodyPr/>
          <a:lstStyle>
            <a:lvl1pPr>
              <a:defRPr/>
            </a:lvl1pPr>
          </a:lstStyle>
          <a:p>
            <a:pPr>
              <a:defRPr/>
            </a:pPr>
            <a:endParaRPr lang="lt-LT"/>
          </a:p>
        </p:txBody>
      </p:sp>
      <p:sp>
        <p:nvSpPr>
          <p:cNvPr id="6" name="Rectangle 6">
            <a:extLst>
              <a:ext uri="{FF2B5EF4-FFF2-40B4-BE49-F238E27FC236}">
                <a16:creationId xmlns:a16="http://schemas.microsoft.com/office/drawing/2014/main" id="{690DC41F-16B2-A829-9FE3-17A45F400547}"/>
              </a:ext>
            </a:extLst>
          </p:cNvPr>
          <p:cNvSpPr>
            <a:spLocks noGrp="1" noChangeArrowheads="1"/>
          </p:cNvSpPr>
          <p:nvPr>
            <p:ph type="sldNum" sz="quarter" idx="12"/>
          </p:nvPr>
        </p:nvSpPr>
        <p:spPr>
          <a:ln/>
        </p:spPr>
        <p:txBody>
          <a:bodyPr/>
          <a:lstStyle>
            <a:lvl1pPr>
              <a:defRPr/>
            </a:lvl1pPr>
          </a:lstStyle>
          <a:p>
            <a:pPr>
              <a:defRPr/>
            </a:pPr>
            <a:fld id="{53EFA3E6-C5AD-4001-92A1-7D279E8FE50D}" type="slidenum">
              <a:rPr lang="en-US" altLang="lt-LT"/>
              <a:pPr>
                <a:defRPr/>
              </a:pPr>
              <a:t>‹#›</a:t>
            </a:fld>
            <a:endParaRPr lang="en-US" altLang="lt-LT"/>
          </a:p>
        </p:txBody>
      </p:sp>
    </p:spTree>
    <p:extLst>
      <p:ext uri="{BB962C8B-B14F-4D97-AF65-F5344CB8AC3E}">
        <p14:creationId xmlns:p14="http://schemas.microsoft.com/office/powerpoint/2010/main" val="1055342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9743C3C-5AA4-4F43-106E-97BE644460A4}"/>
              </a:ext>
            </a:extLst>
          </p:cNvPr>
          <p:cNvSpPr>
            <a:spLocks noGrp="1" noChangeArrowheads="1"/>
          </p:cNvSpPr>
          <p:nvPr>
            <p:ph type="dt" sz="half" idx="10"/>
          </p:nvPr>
        </p:nvSpPr>
        <p:spPr>
          <a:ln/>
        </p:spPr>
        <p:txBody>
          <a:bodyPr/>
          <a:lstStyle>
            <a:lvl1pPr>
              <a:defRPr/>
            </a:lvl1pPr>
          </a:lstStyle>
          <a:p>
            <a:pPr>
              <a:defRPr/>
            </a:pPr>
            <a:endParaRPr lang="lt-LT"/>
          </a:p>
        </p:txBody>
      </p:sp>
      <p:sp>
        <p:nvSpPr>
          <p:cNvPr id="5" name="Rectangle 5">
            <a:extLst>
              <a:ext uri="{FF2B5EF4-FFF2-40B4-BE49-F238E27FC236}">
                <a16:creationId xmlns:a16="http://schemas.microsoft.com/office/drawing/2014/main" id="{EECBE173-AA22-E6D7-71CD-3699A9B80E5E}"/>
              </a:ext>
            </a:extLst>
          </p:cNvPr>
          <p:cNvSpPr>
            <a:spLocks noGrp="1" noChangeArrowheads="1"/>
          </p:cNvSpPr>
          <p:nvPr>
            <p:ph type="ftr" sz="quarter" idx="11"/>
          </p:nvPr>
        </p:nvSpPr>
        <p:spPr>
          <a:ln/>
        </p:spPr>
        <p:txBody>
          <a:bodyPr/>
          <a:lstStyle>
            <a:lvl1pPr>
              <a:defRPr/>
            </a:lvl1pPr>
          </a:lstStyle>
          <a:p>
            <a:pPr>
              <a:defRPr/>
            </a:pPr>
            <a:endParaRPr lang="lt-LT"/>
          </a:p>
        </p:txBody>
      </p:sp>
      <p:sp>
        <p:nvSpPr>
          <p:cNvPr id="6" name="Rectangle 6">
            <a:extLst>
              <a:ext uri="{FF2B5EF4-FFF2-40B4-BE49-F238E27FC236}">
                <a16:creationId xmlns:a16="http://schemas.microsoft.com/office/drawing/2014/main" id="{A575D75B-6D88-2B5D-AA90-316D1016F79D}"/>
              </a:ext>
            </a:extLst>
          </p:cNvPr>
          <p:cNvSpPr>
            <a:spLocks noGrp="1" noChangeArrowheads="1"/>
          </p:cNvSpPr>
          <p:nvPr>
            <p:ph type="sldNum" sz="quarter" idx="12"/>
          </p:nvPr>
        </p:nvSpPr>
        <p:spPr>
          <a:ln/>
        </p:spPr>
        <p:txBody>
          <a:bodyPr/>
          <a:lstStyle>
            <a:lvl1pPr>
              <a:defRPr/>
            </a:lvl1pPr>
          </a:lstStyle>
          <a:p>
            <a:pPr>
              <a:defRPr/>
            </a:pPr>
            <a:fld id="{06073815-E747-482A-8E5D-06721424B638}" type="slidenum">
              <a:rPr lang="en-US" altLang="lt-LT"/>
              <a:pPr>
                <a:defRPr/>
              </a:pPr>
              <a:t>‹#›</a:t>
            </a:fld>
            <a:endParaRPr lang="en-US" altLang="lt-LT"/>
          </a:p>
        </p:txBody>
      </p:sp>
    </p:spTree>
    <p:extLst>
      <p:ext uri="{BB962C8B-B14F-4D97-AF65-F5344CB8AC3E}">
        <p14:creationId xmlns:p14="http://schemas.microsoft.com/office/powerpoint/2010/main" val="312542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Rectangle 4">
            <a:extLst>
              <a:ext uri="{FF2B5EF4-FFF2-40B4-BE49-F238E27FC236}">
                <a16:creationId xmlns:a16="http://schemas.microsoft.com/office/drawing/2014/main" id="{475478EE-FCBC-7917-0A05-8020A508441C}"/>
              </a:ext>
            </a:extLst>
          </p:cNvPr>
          <p:cNvSpPr>
            <a:spLocks noGrp="1" noChangeArrowheads="1"/>
          </p:cNvSpPr>
          <p:nvPr>
            <p:ph type="dt" sz="half" idx="10"/>
          </p:nvPr>
        </p:nvSpPr>
        <p:spPr>
          <a:ln/>
        </p:spPr>
        <p:txBody>
          <a:bodyPr/>
          <a:lstStyle>
            <a:lvl1pPr>
              <a:defRPr/>
            </a:lvl1pPr>
          </a:lstStyle>
          <a:p>
            <a:pPr>
              <a:defRPr/>
            </a:pPr>
            <a:endParaRPr lang="lt-LT"/>
          </a:p>
        </p:txBody>
      </p:sp>
      <p:sp>
        <p:nvSpPr>
          <p:cNvPr id="6" name="Rectangle 5">
            <a:extLst>
              <a:ext uri="{FF2B5EF4-FFF2-40B4-BE49-F238E27FC236}">
                <a16:creationId xmlns:a16="http://schemas.microsoft.com/office/drawing/2014/main" id="{6F028E94-5894-0E3F-3E1F-702D1403D6C4}"/>
              </a:ext>
            </a:extLst>
          </p:cNvPr>
          <p:cNvSpPr>
            <a:spLocks noGrp="1" noChangeArrowheads="1"/>
          </p:cNvSpPr>
          <p:nvPr>
            <p:ph type="ftr" sz="quarter" idx="11"/>
          </p:nvPr>
        </p:nvSpPr>
        <p:spPr>
          <a:ln/>
        </p:spPr>
        <p:txBody>
          <a:bodyPr/>
          <a:lstStyle>
            <a:lvl1pPr>
              <a:defRPr/>
            </a:lvl1pPr>
          </a:lstStyle>
          <a:p>
            <a:pPr>
              <a:defRPr/>
            </a:pPr>
            <a:endParaRPr lang="lt-LT"/>
          </a:p>
        </p:txBody>
      </p:sp>
      <p:sp>
        <p:nvSpPr>
          <p:cNvPr id="7" name="Rectangle 6">
            <a:extLst>
              <a:ext uri="{FF2B5EF4-FFF2-40B4-BE49-F238E27FC236}">
                <a16:creationId xmlns:a16="http://schemas.microsoft.com/office/drawing/2014/main" id="{5CAB627A-F82D-244E-EF66-A2109DC24390}"/>
              </a:ext>
            </a:extLst>
          </p:cNvPr>
          <p:cNvSpPr>
            <a:spLocks noGrp="1" noChangeArrowheads="1"/>
          </p:cNvSpPr>
          <p:nvPr>
            <p:ph type="sldNum" sz="quarter" idx="12"/>
          </p:nvPr>
        </p:nvSpPr>
        <p:spPr>
          <a:ln/>
        </p:spPr>
        <p:txBody>
          <a:bodyPr/>
          <a:lstStyle>
            <a:lvl1pPr>
              <a:defRPr/>
            </a:lvl1pPr>
          </a:lstStyle>
          <a:p>
            <a:pPr>
              <a:defRPr/>
            </a:pPr>
            <a:fld id="{6483CBAA-4D85-479D-891D-6D9B6B8090DD}" type="slidenum">
              <a:rPr lang="en-US" altLang="lt-LT"/>
              <a:pPr>
                <a:defRPr/>
              </a:pPr>
              <a:t>‹#›</a:t>
            </a:fld>
            <a:endParaRPr lang="en-US" altLang="lt-LT"/>
          </a:p>
        </p:txBody>
      </p:sp>
    </p:spTree>
    <p:extLst>
      <p:ext uri="{BB962C8B-B14F-4D97-AF65-F5344CB8AC3E}">
        <p14:creationId xmlns:p14="http://schemas.microsoft.com/office/powerpoint/2010/main" val="3717393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Rectangle 4">
            <a:extLst>
              <a:ext uri="{FF2B5EF4-FFF2-40B4-BE49-F238E27FC236}">
                <a16:creationId xmlns:a16="http://schemas.microsoft.com/office/drawing/2014/main" id="{7F6D645B-1FA4-7A1A-8E3F-2F3ADC655BB3}"/>
              </a:ext>
            </a:extLst>
          </p:cNvPr>
          <p:cNvSpPr>
            <a:spLocks noGrp="1" noChangeArrowheads="1"/>
          </p:cNvSpPr>
          <p:nvPr>
            <p:ph type="dt" sz="half" idx="10"/>
          </p:nvPr>
        </p:nvSpPr>
        <p:spPr>
          <a:ln/>
        </p:spPr>
        <p:txBody>
          <a:bodyPr/>
          <a:lstStyle>
            <a:lvl1pPr>
              <a:defRPr/>
            </a:lvl1pPr>
          </a:lstStyle>
          <a:p>
            <a:pPr>
              <a:defRPr/>
            </a:pPr>
            <a:endParaRPr lang="lt-LT"/>
          </a:p>
        </p:txBody>
      </p:sp>
      <p:sp>
        <p:nvSpPr>
          <p:cNvPr id="8" name="Rectangle 5">
            <a:extLst>
              <a:ext uri="{FF2B5EF4-FFF2-40B4-BE49-F238E27FC236}">
                <a16:creationId xmlns:a16="http://schemas.microsoft.com/office/drawing/2014/main" id="{FBBA8985-E34F-CC8A-3D0C-CEE3D7EB1B40}"/>
              </a:ext>
            </a:extLst>
          </p:cNvPr>
          <p:cNvSpPr>
            <a:spLocks noGrp="1" noChangeArrowheads="1"/>
          </p:cNvSpPr>
          <p:nvPr>
            <p:ph type="ftr" sz="quarter" idx="11"/>
          </p:nvPr>
        </p:nvSpPr>
        <p:spPr>
          <a:ln/>
        </p:spPr>
        <p:txBody>
          <a:bodyPr/>
          <a:lstStyle>
            <a:lvl1pPr>
              <a:defRPr/>
            </a:lvl1pPr>
          </a:lstStyle>
          <a:p>
            <a:pPr>
              <a:defRPr/>
            </a:pPr>
            <a:endParaRPr lang="lt-LT"/>
          </a:p>
        </p:txBody>
      </p:sp>
      <p:sp>
        <p:nvSpPr>
          <p:cNvPr id="9" name="Rectangle 6">
            <a:extLst>
              <a:ext uri="{FF2B5EF4-FFF2-40B4-BE49-F238E27FC236}">
                <a16:creationId xmlns:a16="http://schemas.microsoft.com/office/drawing/2014/main" id="{2326B72C-7BCF-A196-B02A-25E93687CBB1}"/>
              </a:ext>
            </a:extLst>
          </p:cNvPr>
          <p:cNvSpPr>
            <a:spLocks noGrp="1" noChangeArrowheads="1"/>
          </p:cNvSpPr>
          <p:nvPr>
            <p:ph type="sldNum" sz="quarter" idx="12"/>
          </p:nvPr>
        </p:nvSpPr>
        <p:spPr>
          <a:ln/>
        </p:spPr>
        <p:txBody>
          <a:bodyPr/>
          <a:lstStyle>
            <a:lvl1pPr>
              <a:defRPr/>
            </a:lvl1pPr>
          </a:lstStyle>
          <a:p>
            <a:pPr>
              <a:defRPr/>
            </a:pPr>
            <a:fld id="{3856D570-E18A-4411-8BA3-82B04F0F99E5}" type="slidenum">
              <a:rPr lang="en-US" altLang="lt-LT"/>
              <a:pPr>
                <a:defRPr/>
              </a:pPr>
              <a:t>‹#›</a:t>
            </a:fld>
            <a:endParaRPr lang="en-US" altLang="lt-LT"/>
          </a:p>
        </p:txBody>
      </p:sp>
    </p:spTree>
    <p:extLst>
      <p:ext uri="{BB962C8B-B14F-4D97-AF65-F5344CB8AC3E}">
        <p14:creationId xmlns:p14="http://schemas.microsoft.com/office/powerpoint/2010/main" val="267096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Rectangle 4">
            <a:extLst>
              <a:ext uri="{FF2B5EF4-FFF2-40B4-BE49-F238E27FC236}">
                <a16:creationId xmlns:a16="http://schemas.microsoft.com/office/drawing/2014/main" id="{8C76E48F-AE4A-0B59-211C-599F24C964CC}"/>
              </a:ext>
            </a:extLst>
          </p:cNvPr>
          <p:cNvSpPr>
            <a:spLocks noGrp="1" noChangeArrowheads="1"/>
          </p:cNvSpPr>
          <p:nvPr>
            <p:ph type="dt" sz="half" idx="10"/>
          </p:nvPr>
        </p:nvSpPr>
        <p:spPr>
          <a:ln/>
        </p:spPr>
        <p:txBody>
          <a:bodyPr/>
          <a:lstStyle>
            <a:lvl1pPr>
              <a:defRPr/>
            </a:lvl1pPr>
          </a:lstStyle>
          <a:p>
            <a:pPr>
              <a:defRPr/>
            </a:pPr>
            <a:endParaRPr lang="lt-LT"/>
          </a:p>
        </p:txBody>
      </p:sp>
      <p:sp>
        <p:nvSpPr>
          <p:cNvPr id="4" name="Rectangle 5">
            <a:extLst>
              <a:ext uri="{FF2B5EF4-FFF2-40B4-BE49-F238E27FC236}">
                <a16:creationId xmlns:a16="http://schemas.microsoft.com/office/drawing/2014/main" id="{3D4AF0FA-6DC2-06B7-1B95-607B591EA4B3}"/>
              </a:ext>
            </a:extLst>
          </p:cNvPr>
          <p:cNvSpPr>
            <a:spLocks noGrp="1" noChangeArrowheads="1"/>
          </p:cNvSpPr>
          <p:nvPr>
            <p:ph type="ftr" sz="quarter" idx="11"/>
          </p:nvPr>
        </p:nvSpPr>
        <p:spPr>
          <a:ln/>
        </p:spPr>
        <p:txBody>
          <a:bodyPr/>
          <a:lstStyle>
            <a:lvl1pPr>
              <a:defRPr/>
            </a:lvl1pPr>
          </a:lstStyle>
          <a:p>
            <a:pPr>
              <a:defRPr/>
            </a:pPr>
            <a:endParaRPr lang="lt-LT"/>
          </a:p>
        </p:txBody>
      </p:sp>
      <p:sp>
        <p:nvSpPr>
          <p:cNvPr id="5" name="Rectangle 6">
            <a:extLst>
              <a:ext uri="{FF2B5EF4-FFF2-40B4-BE49-F238E27FC236}">
                <a16:creationId xmlns:a16="http://schemas.microsoft.com/office/drawing/2014/main" id="{8F1DC222-66B8-6B1F-FE4E-FA43DF9EDA83}"/>
              </a:ext>
            </a:extLst>
          </p:cNvPr>
          <p:cNvSpPr>
            <a:spLocks noGrp="1" noChangeArrowheads="1"/>
          </p:cNvSpPr>
          <p:nvPr>
            <p:ph type="sldNum" sz="quarter" idx="12"/>
          </p:nvPr>
        </p:nvSpPr>
        <p:spPr>
          <a:ln/>
        </p:spPr>
        <p:txBody>
          <a:bodyPr/>
          <a:lstStyle>
            <a:lvl1pPr>
              <a:defRPr/>
            </a:lvl1pPr>
          </a:lstStyle>
          <a:p>
            <a:pPr>
              <a:defRPr/>
            </a:pPr>
            <a:fld id="{17425B4D-F364-4420-A3AB-A0A861387F15}" type="slidenum">
              <a:rPr lang="en-US" altLang="lt-LT"/>
              <a:pPr>
                <a:defRPr/>
              </a:pPr>
              <a:t>‹#›</a:t>
            </a:fld>
            <a:endParaRPr lang="en-US" altLang="lt-LT"/>
          </a:p>
        </p:txBody>
      </p:sp>
    </p:spTree>
    <p:extLst>
      <p:ext uri="{BB962C8B-B14F-4D97-AF65-F5344CB8AC3E}">
        <p14:creationId xmlns:p14="http://schemas.microsoft.com/office/powerpoint/2010/main" val="318542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314A377-A29F-700D-1EE2-EDCF24C0EA7F}"/>
              </a:ext>
            </a:extLst>
          </p:cNvPr>
          <p:cNvSpPr>
            <a:spLocks noGrp="1" noChangeArrowheads="1"/>
          </p:cNvSpPr>
          <p:nvPr>
            <p:ph type="dt" sz="half" idx="10"/>
          </p:nvPr>
        </p:nvSpPr>
        <p:spPr>
          <a:ln/>
        </p:spPr>
        <p:txBody>
          <a:bodyPr/>
          <a:lstStyle>
            <a:lvl1pPr>
              <a:defRPr/>
            </a:lvl1pPr>
          </a:lstStyle>
          <a:p>
            <a:pPr>
              <a:defRPr/>
            </a:pPr>
            <a:endParaRPr lang="lt-LT"/>
          </a:p>
        </p:txBody>
      </p:sp>
      <p:sp>
        <p:nvSpPr>
          <p:cNvPr id="3" name="Rectangle 5">
            <a:extLst>
              <a:ext uri="{FF2B5EF4-FFF2-40B4-BE49-F238E27FC236}">
                <a16:creationId xmlns:a16="http://schemas.microsoft.com/office/drawing/2014/main" id="{5B35EC5D-EF71-BC63-D05B-C8380C5A246B}"/>
              </a:ext>
            </a:extLst>
          </p:cNvPr>
          <p:cNvSpPr>
            <a:spLocks noGrp="1" noChangeArrowheads="1"/>
          </p:cNvSpPr>
          <p:nvPr>
            <p:ph type="ftr" sz="quarter" idx="11"/>
          </p:nvPr>
        </p:nvSpPr>
        <p:spPr>
          <a:ln/>
        </p:spPr>
        <p:txBody>
          <a:bodyPr/>
          <a:lstStyle>
            <a:lvl1pPr>
              <a:defRPr/>
            </a:lvl1pPr>
          </a:lstStyle>
          <a:p>
            <a:pPr>
              <a:defRPr/>
            </a:pPr>
            <a:endParaRPr lang="lt-LT"/>
          </a:p>
        </p:txBody>
      </p:sp>
      <p:sp>
        <p:nvSpPr>
          <p:cNvPr id="4" name="Rectangle 6">
            <a:extLst>
              <a:ext uri="{FF2B5EF4-FFF2-40B4-BE49-F238E27FC236}">
                <a16:creationId xmlns:a16="http://schemas.microsoft.com/office/drawing/2014/main" id="{0D457F64-0C57-13BA-CA8E-CF4B2377A94B}"/>
              </a:ext>
            </a:extLst>
          </p:cNvPr>
          <p:cNvSpPr>
            <a:spLocks noGrp="1" noChangeArrowheads="1"/>
          </p:cNvSpPr>
          <p:nvPr>
            <p:ph type="sldNum" sz="quarter" idx="12"/>
          </p:nvPr>
        </p:nvSpPr>
        <p:spPr>
          <a:ln/>
        </p:spPr>
        <p:txBody>
          <a:bodyPr/>
          <a:lstStyle>
            <a:lvl1pPr>
              <a:defRPr/>
            </a:lvl1pPr>
          </a:lstStyle>
          <a:p>
            <a:pPr>
              <a:defRPr/>
            </a:pPr>
            <a:fld id="{92FB8E64-F87F-4E08-BAA3-CF2A023444D7}" type="slidenum">
              <a:rPr lang="en-US" altLang="lt-LT"/>
              <a:pPr>
                <a:defRPr/>
              </a:pPr>
              <a:t>‹#›</a:t>
            </a:fld>
            <a:endParaRPr lang="en-US" altLang="lt-LT"/>
          </a:p>
        </p:txBody>
      </p:sp>
    </p:spTree>
    <p:extLst>
      <p:ext uri="{BB962C8B-B14F-4D97-AF65-F5344CB8AC3E}">
        <p14:creationId xmlns:p14="http://schemas.microsoft.com/office/powerpoint/2010/main" val="542647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0E40840-3D84-D68C-942F-ADD11961A35C}"/>
              </a:ext>
            </a:extLst>
          </p:cNvPr>
          <p:cNvSpPr>
            <a:spLocks noGrp="1" noChangeArrowheads="1"/>
          </p:cNvSpPr>
          <p:nvPr>
            <p:ph type="dt" sz="half" idx="10"/>
          </p:nvPr>
        </p:nvSpPr>
        <p:spPr>
          <a:ln/>
        </p:spPr>
        <p:txBody>
          <a:bodyPr/>
          <a:lstStyle>
            <a:lvl1pPr>
              <a:defRPr/>
            </a:lvl1pPr>
          </a:lstStyle>
          <a:p>
            <a:pPr>
              <a:defRPr/>
            </a:pPr>
            <a:endParaRPr lang="lt-LT"/>
          </a:p>
        </p:txBody>
      </p:sp>
      <p:sp>
        <p:nvSpPr>
          <p:cNvPr id="6" name="Rectangle 5">
            <a:extLst>
              <a:ext uri="{FF2B5EF4-FFF2-40B4-BE49-F238E27FC236}">
                <a16:creationId xmlns:a16="http://schemas.microsoft.com/office/drawing/2014/main" id="{A0BD6AEB-23E3-3F5C-2ED6-D4D534DBCACA}"/>
              </a:ext>
            </a:extLst>
          </p:cNvPr>
          <p:cNvSpPr>
            <a:spLocks noGrp="1" noChangeArrowheads="1"/>
          </p:cNvSpPr>
          <p:nvPr>
            <p:ph type="ftr" sz="quarter" idx="11"/>
          </p:nvPr>
        </p:nvSpPr>
        <p:spPr>
          <a:ln/>
        </p:spPr>
        <p:txBody>
          <a:bodyPr/>
          <a:lstStyle>
            <a:lvl1pPr>
              <a:defRPr/>
            </a:lvl1pPr>
          </a:lstStyle>
          <a:p>
            <a:pPr>
              <a:defRPr/>
            </a:pPr>
            <a:endParaRPr lang="lt-LT"/>
          </a:p>
        </p:txBody>
      </p:sp>
      <p:sp>
        <p:nvSpPr>
          <p:cNvPr id="7" name="Rectangle 6">
            <a:extLst>
              <a:ext uri="{FF2B5EF4-FFF2-40B4-BE49-F238E27FC236}">
                <a16:creationId xmlns:a16="http://schemas.microsoft.com/office/drawing/2014/main" id="{51CAE866-1953-1CDA-3BDF-621F9ADBF86F}"/>
              </a:ext>
            </a:extLst>
          </p:cNvPr>
          <p:cNvSpPr>
            <a:spLocks noGrp="1" noChangeArrowheads="1"/>
          </p:cNvSpPr>
          <p:nvPr>
            <p:ph type="sldNum" sz="quarter" idx="12"/>
          </p:nvPr>
        </p:nvSpPr>
        <p:spPr>
          <a:ln/>
        </p:spPr>
        <p:txBody>
          <a:bodyPr/>
          <a:lstStyle>
            <a:lvl1pPr>
              <a:defRPr/>
            </a:lvl1pPr>
          </a:lstStyle>
          <a:p>
            <a:pPr>
              <a:defRPr/>
            </a:pPr>
            <a:fld id="{58904C6D-4814-4E80-B7EB-272F22841779}" type="slidenum">
              <a:rPr lang="en-US" altLang="lt-LT"/>
              <a:pPr>
                <a:defRPr/>
              </a:pPr>
              <a:t>‹#›</a:t>
            </a:fld>
            <a:endParaRPr lang="en-US" altLang="lt-LT"/>
          </a:p>
        </p:txBody>
      </p:sp>
    </p:spTree>
    <p:extLst>
      <p:ext uri="{BB962C8B-B14F-4D97-AF65-F5344CB8AC3E}">
        <p14:creationId xmlns:p14="http://schemas.microsoft.com/office/powerpoint/2010/main" val="74280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981EE39-797C-E381-1B6E-B641783A8598}"/>
              </a:ext>
            </a:extLst>
          </p:cNvPr>
          <p:cNvSpPr>
            <a:spLocks noGrp="1" noChangeArrowheads="1"/>
          </p:cNvSpPr>
          <p:nvPr>
            <p:ph type="dt" sz="half" idx="10"/>
          </p:nvPr>
        </p:nvSpPr>
        <p:spPr>
          <a:ln/>
        </p:spPr>
        <p:txBody>
          <a:bodyPr/>
          <a:lstStyle>
            <a:lvl1pPr>
              <a:defRPr/>
            </a:lvl1pPr>
          </a:lstStyle>
          <a:p>
            <a:pPr>
              <a:defRPr/>
            </a:pPr>
            <a:endParaRPr lang="lt-LT"/>
          </a:p>
        </p:txBody>
      </p:sp>
      <p:sp>
        <p:nvSpPr>
          <p:cNvPr id="6" name="Rectangle 5">
            <a:extLst>
              <a:ext uri="{FF2B5EF4-FFF2-40B4-BE49-F238E27FC236}">
                <a16:creationId xmlns:a16="http://schemas.microsoft.com/office/drawing/2014/main" id="{2BDD1F03-5117-43E1-3B0D-819BAE1170F4}"/>
              </a:ext>
            </a:extLst>
          </p:cNvPr>
          <p:cNvSpPr>
            <a:spLocks noGrp="1" noChangeArrowheads="1"/>
          </p:cNvSpPr>
          <p:nvPr>
            <p:ph type="ftr" sz="quarter" idx="11"/>
          </p:nvPr>
        </p:nvSpPr>
        <p:spPr>
          <a:ln/>
        </p:spPr>
        <p:txBody>
          <a:bodyPr/>
          <a:lstStyle>
            <a:lvl1pPr>
              <a:defRPr/>
            </a:lvl1pPr>
          </a:lstStyle>
          <a:p>
            <a:pPr>
              <a:defRPr/>
            </a:pPr>
            <a:endParaRPr lang="lt-LT"/>
          </a:p>
        </p:txBody>
      </p:sp>
      <p:sp>
        <p:nvSpPr>
          <p:cNvPr id="7" name="Rectangle 6">
            <a:extLst>
              <a:ext uri="{FF2B5EF4-FFF2-40B4-BE49-F238E27FC236}">
                <a16:creationId xmlns:a16="http://schemas.microsoft.com/office/drawing/2014/main" id="{54440BF5-DCEB-114A-E229-EF89CA796634}"/>
              </a:ext>
            </a:extLst>
          </p:cNvPr>
          <p:cNvSpPr>
            <a:spLocks noGrp="1" noChangeArrowheads="1"/>
          </p:cNvSpPr>
          <p:nvPr>
            <p:ph type="sldNum" sz="quarter" idx="12"/>
          </p:nvPr>
        </p:nvSpPr>
        <p:spPr>
          <a:ln/>
        </p:spPr>
        <p:txBody>
          <a:bodyPr/>
          <a:lstStyle>
            <a:lvl1pPr>
              <a:defRPr/>
            </a:lvl1pPr>
          </a:lstStyle>
          <a:p>
            <a:pPr>
              <a:defRPr/>
            </a:pPr>
            <a:fld id="{59690048-6EEE-4CC8-8646-AFF94D861A88}" type="slidenum">
              <a:rPr lang="en-US" altLang="lt-LT"/>
              <a:pPr>
                <a:defRPr/>
              </a:pPr>
              <a:t>‹#›</a:t>
            </a:fld>
            <a:endParaRPr lang="en-US" altLang="lt-LT"/>
          </a:p>
        </p:txBody>
      </p:sp>
    </p:spTree>
    <p:extLst>
      <p:ext uri="{BB962C8B-B14F-4D97-AF65-F5344CB8AC3E}">
        <p14:creationId xmlns:p14="http://schemas.microsoft.com/office/powerpoint/2010/main" val="101304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C7CAD22-6E63-4B4C-E8C0-16896D4D58F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t-LT"/>
              <a:t>Click to edit Master title style</a:t>
            </a:r>
          </a:p>
        </p:txBody>
      </p:sp>
      <p:sp>
        <p:nvSpPr>
          <p:cNvPr id="1027" name="Rectangle 3">
            <a:extLst>
              <a:ext uri="{FF2B5EF4-FFF2-40B4-BE49-F238E27FC236}">
                <a16:creationId xmlns:a16="http://schemas.microsoft.com/office/drawing/2014/main" id="{ED83BA1B-509C-03B0-09C6-37A91E5CCDF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t-LT"/>
              <a:t>Click to edit Master text styles</a:t>
            </a:r>
          </a:p>
          <a:p>
            <a:pPr lvl="1"/>
            <a:r>
              <a:rPr lang="en-US" altLang="lt-LT"/>
              <a:t>Second level</a:t>
            </a:r>
          </a:p>
          <a:p>
            <a:pPr lvl="2"/>
            <a:r>
              <a:rPr lang="en-US" altLang="lt-LT"/>
              <a:t>Third level</a:t>
            </a:r>
          </a:p>
          <a:p>
            <a:pPr lvl="3"/>
            <a:r>
              <a:rPr lang="en-US" altLang="lt-LT"/>
              <a:t>Fourth level</a:t>
            </a:r>
          </a:p>
          <a:p>
            <a:pPr lvl="4"/>
            <a:r>
              <a:rPr lang="en-US" altLang="lt-LT"/>
              <a:t>Fifth level</a:t>
            </a:r>
          </a:p>
        </p:txBody>
      </p:sp>
      <p:sp>
        <p:nvSpPr>
          <p:cNvPr id="1028" name="Rectangle 4">
            <a:extLst>
              <a:ext uri="{FF2B5EF4-FFF2-40B4-BE49-F238E27FC236}">
                <a16:creationId xmlns:a16="http://schemas.microsoft.com/office/drawing/2014/main" id="{B01E1374-4551-A2D8-5880-3680E36D2174}"/>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lt-LT"/>
          </a:p>
        </p:txBody>
      </p:sp>
      <p:sp>
        <p:nvSpPr>
          <p:cNvPr id="1029" name="Rectangle 5">
            <a:extLst>
              <a:ext uri="{FF2B5EF4-FFF2-40B4-BE49-F238E27FC236}">
                <a16:creationId xmlns:a16="http://schemas.microsoft.com/office/drawing/2014/main" id="{810E5CC7-34AD-9E6D-3DA4-6146221891F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lt-LT"/>
          </a:p>
        </p:txBody>
      </p:sp>
      <p:sp>
        <p:nvSpPr>
          <p:cNvPr id="1030" name="Rectangle 6">
            <a:extLst>
              <a:ext uri="{FF2B5EF4-FFF2-40B4-BE49-F238E27FC236}">
                <a16:creationId xmlns:a16="http://schemas.microsoft.com/office/drawing/2014/main" id="{F7C7DC6C-BB1A-4AA9-FB4A-20721266C21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DED9DDC6-EA7B-4A33-B873-7709B37C2811}" type="slidenum">
              <a:rPr lang="en-US" altLang="lt-LT"/>
              <a:pPr>
                <a:defRPr/>
              </a:pPr>
              <a:t>‹#›</a:t>
            </a:fld>
            <a:endParaRPr lang="en-US" altLang="lt-LT"/>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amvmt.lrv.lt/lt/atviri-duomenys-1/misku-statistikos-leidiniai/misku-ukio-statistik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37FD1D0-149F-CA66-7DD4-B350833D0490}"/>
              </a:ext>
            </a:extLst>
          </p:cNvPr>
          <p:cNvSpPr>
            <a:spLocks noGrp="1"/>
          </p:cNvSpPr>
          <p:nvPr>
            <p:ph type="ctrTitle"/>
          </p:nvPr>
        </p:nvSpPr>
        <p:spPr>
          <a:xfrm>
            <a:off x="539552" y="2348880"/>
            <a:ext cx="7772400" cy="1470025"/>
          </a:xfrm>
        </p:spPr>
        <p:txBody>
          <a:bodyPr/>
          <a:lstStyle/>
          <a:p>
            <a:r>
              <a:rPr lang="en-GB" sz="1800" b="1" dirty="0">
                <a:solidFill>
                  <a:srgbClr val="005426"/>
                </a:solidFill>
                <a:latin typeface="Times New Roman" panose="02020603050405020304" pitchFamily="18" charset="0"/>
                <a:cs typeface="Times New Roman" panose="02020603050405020304" pitchFamily="18" charset="0"/>
              </a:rPr>
              <a:t>LIETUVOS ŽEMĖS ŪKIO IR KAIMO PLĖTROS 2023–2027 M. ​</a:t>
            </a:r>
            <a:br>
              <a:rPr lang="en-GB" sz="1800" b="1" dirty="0">
                <a:solidFill>
                  <a:srgbClr val="005426"/>
                </a:solidFill>
                <a:latin typeface="Times New Roman" panose="02020603050405020304" pitchFamily="18" charset="0"/>
                <a:cs typeface="Times New Roman" panose="02020603050405020304" pitchFamily="18" charset="0"/>
              </a:rPr>
            </a:br>
            <a:r>
              <a:rPr lang="en-GB" sz="1800" b="1" dirty="0">
                <a:solidFill>
                  <a:srgbClr val="005426"/>
                </a:solidFill>
                <a:latin typeface="Times New Roman" panose="02020603050405020304" pitchFamily="18" charset="0"/>
                <a:cs typeface="Times New Roman" panose="02020603050405020304" pitchFamily="18" charset="0"/>
              </a:rPr>
              <a:t>STRATEGINI</a:t>
            </a:r>
            <a:r>
              <a:rPr lang="lt-LT" sz="1800" b="1" dirty="0">
                <a:solidFill>
                  <a:srgbClr val="005426"/>
                </a:solidFill>
                <a:latin typeface="Times New Roman" panose="02020603050405020304" pitchFamily="18" charset="0"/>
                <a:cs typeface="Times New Roman" panose="02020603050405020304" pitchFamily="18" charset="0"/>
              </a:rPr>
              <a:t>O</a:t>
            </a:r>
            <a:r>
              <a:rPr lang="en-GB" sz="1800" b="1" dirty="0">
                <a:solidFill>
                  <a:srgbClr val="005426"/>
                </a:solidFill>
                <a:latin typeface="Times New Roman" panose="02020603050405020304" pitchFamily="18" charset="0"/>
                <a:cs typeface="Times New Roman" panose="02020603050405020304" pitchFamily="18" charset="0"/>
              </a:rPr>
              <a:t> PLAN</a:t>
            </a:r>
            <a:r>
              <a:rPr lang="lt-LT" sz="1800" b="1" dirty="0">
                <a:solidFill>
                  <a:srgbClr val="005426"/>
                </a:solidFill>
                <a:latin typeface="Times New Roman" panose="02020603050405020304" pitchFamily="18" charset="0"/>
                <a:cs typeface="Times New Roman" panose="02020603050405020304" pitchFamily="18" charset="0"/>
              </a:rPr>
              <a:t>O </a:t>
            </a:r>
            <a:br>
              <a:rPr lang="lt-LT" sz="1800" b="1" dirty="0">
                <a:solidFill>
                  <a:srgbClr val="005426"/>
                </a:solidFill>
                <a:latin typeface="Times New Roman" panose="02020603050405020304" pitchFamily="18" charset="0"/>
                <a:cs typeface="Times New Roman" panose="02020603050405020304" pitchFamily="18" charset="0"/>
              </a:rPr>
            </a:br>
            <a:r>
              <a:rPr lang="lt-LT" sz="1800" b="1" dirty="0">
                <a:solidFill>
                  <a:srgbClr val="005426"/>
                </a:solidFill>
                <a:latin typeface="Times New Roman" panose="02020603050405020304" pitchFamily="18" charset="0"/>
                <a:cs typeface="Times New Roman" panose="02020603050405020304" pitchFamily="18" charset="0"/>
              </a:rPr>
              <a:t>INTERVENCINĖ PRIEMONĖ</a:t>
            </a:r>
            <a:br>
              <a:rPr lang="lt-LT" sz="1800" b="1" dirty="0">
                <a:solidFill>
                  <a:srgbClr val="005426"/>
                </a:solidFill>
                <a:latin typeface="Times New Roman" panose="02020603050405020304" pitchFamily="18" charset="0"/>
                <a:cs typeface="Times New Roman" panose="02020603050405020304" pitchFamily="18" charset="0"/>
              </a:rPr>
            </a:br>
            <a:r>
              <a:rPr lang="lt-LT" sz="1800" b="1" dirty="0">
                <a:solidFill>
                  <a:srgbClr val="005426"/>
                </a:solidFill>
                <a:latin typeface="Times New Roman" panose="02020603050405020304" pitchFamily="18" charset="0"/>
                <a:cs typeface="Times New Roman" panose="02020603050405020304" pitchFamily="18" charset="0"/>
              </a:rPr>
              <a:t>„MIŠKO VEISIMAS IR ATKŪRIMAS“</a:t>
            </a:r>
            <a:r>
              <a:rPr lang="en-GB" sz="1800" b="1" dirty="0">
                <a:solidFill>
                  <a:srgbClr val="005426"/>
                </a:solidFill>
                <a:latin typeface="Times New Roman" panose="02020603050405020304" pitchFamily="18" charset="0"/>
                <a:cs typeface="Times New Roman" panose="02020603050405020304" pitchFamily="18" charset="0"/>
              </a:rPr>
              <a:t> </a:t>
            </a:r>
            <a:endParaRPr lang="en-US" sz="1800" b="1" dirty="0">
              <a:solidFill>
                <a:srgbClr val="005426"/>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A58A657-4814-EFB5-9BA7-2E30F2235735}"/>
              </a:ext>
            </a:extLst>
          </p:cNvPr>
          <p:cNvSpPr txBox="1"/>
          <p:nvPr/>
        </p:nvSpPr>
        <p:spPr>
          <a:xfrm>
            <a:off x="7002387" y="5624886"/>
            <a:ext cx="1619672" cy="369332"/>
          </a:xfrm>
          <a:prstGeom prst="rect">
            <a:avLst/>
          </a:prstGeom>
          <a:noFill/>
        </p:spPr>
        <p:txBody>
          <a:bodyPr wrap="square">
            <a:spAutoFit/>
          </a:bodyPr>
          <a:lstStyle/>
          <a:p>
            <a:pPr algn="r"/>
            <a:r>
              <a:rPr lang="lt-LT" dirty="0">
                <a:solidFill>
                  <a:srgbClr val="005426"/>
                </a:solidFill>
                <a:latin typeface="Times New Roman" panose="02020603050405020304" pitchFamily="18" charset="0"/>
                <a:cs typeface="Times New Roman" panose="02020603050405020304" pitchFamily="18" charset="0"/>
              </a:rPr>
              <a:t>Spalis</a:t>
            </a:r>
            <a:r>
              <a:rPr lang="en-GB" dirty="0">
                <a:solidFill>
                  <a:srgbClr val="005426"/>
                </a:solidFill>
                <a:latin typeface="Times New Roman" panose="02020603050405020304" pitchFamily="18" charset="0"/>
                <a:cs typeface="Times New Roman" panose="02020603050405020304" pitchFamily="18" charset="0"/>
              </a:rPr>
              <a:t>, 202</a:t>
            </a:r>
            <a:r>
              <a:rPr lang="lt-LT" dirty="0">
                <a:solidFill>
                  <a:srgbClr val="005426"/>
                </a:solidFill>
                <a:latin typeface="Times New Roman" panose="02020603050405020304" pitchFamily="18" charset="0"/>
                <a:cs typeface="Times New Roman" panose="02020603050405020304" pitchFamily="18" charset="0"/>
              </a:rPr>
              <a:t>4</a:t>
            </a:r>
            <a:endParaRPr lang="en-GB" dirty="0">
              <a:solidFill>
                <a:srgbClr val="005426"/>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95F0A61-65FF-6E76-269A-F7FB670CC686}"/>
              </a:ext>
            </a:extLst>
          </p:cNvPr>
          <p:cNvSpPr txBox="1"/>
          <p:nvPr/>
        </p:nvSpPr>
        <p:spPr>
          <a:xfrm>
            <a:off x="539552" y="5614780"/>
            <a:ext cx="1166327" cy="369332"/>
          </a:xfrm>
          <a:prstGeom prst="rect">
            <a:avLst/>
          </a:prstGeom>
          <a:noFill/>
        </p:spPr>
        <p:txBody>
          <a:bodyPr wrap="square">
            <a:spAutoFit/>
          </a:bodyPr>
          <a:lstStyle/>
          <a:p>
            <a:r>
              <a:rPr lang="en-GB" dirty="0" err="1">
                <a:solidFill>
                  <a:srgbClr val="005426"/>
                </a:solidFill>
                <a:latin typeface="Times New Roman" panose="02020603050405020304" pitchFamily="18" charset="0"/>
                <a:cs typeface="Times New Roman" panose="02020603050405020304" pitchFamily="18" charset="0"/>
              </a:rPr>
              <a:t>zum.lrv.lt</a:t>
            </a:r>
            <a:endParaRPr lang="en-GB" dirty="0">
              <a:solidFill>
                <a:srgbClr val="005426"/>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1823862" y="981345"/>
            <a:ext cx="5496276" cy="369332"/>
          </a:xfrm>
          <a:prstGeom prst="rect">
            <a:avLst/>
          </a:prstGeom>
          <a:noFill/>
        </p:spPr>
        <p:txBody>
          <a:bodyPr wrap="square" rtlCol="0">
            <a:spAutoFit/>
          </a:bodyPr>
          <a:lstStyle/>
          <a:p>
            <a:r>
              <a:rPr lang="lt-LT" b="1" dirty="0">
                <a:solidFill>
                  <a:srgbClr val="8EC543"/>
                </a:solidFill>
                <a:latin typeface="Arial" panose="020B0604020202020204" pitchFamily="34" charset="0"/>
                <a:cs typeface="Arial" panose="020B0604020202020204" pitchFamily="34" charset="0"/>
              </a:rPr>
              <a:t>Tinkamumo gauti paramą sąlygos ir reikalavimai</a:t>
            </a:r>
            <a:endParaRPr lang="en-GB" b="1" dirty="0">
              <a:solidFill>
                <a:srgbClr val="8EC543"/>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5CDF044-2292-51A9-E92C-873301EC2764}"/>
              </a:ext>
            </a:extLst>
          </p:cNvPr>
          <p:cNvSpPr txBox="1"/>
          <p:nvPr/>
        </p:nvSpPr>
        <p:spPr>
          <a:xfrm>
            <a:off x="479378" y="1526783"/>
            <a:ext cx="7909046" cy="4154984"/>
          </a:xfrm>
          <a:prstGeom prst="rect">
            <a:avLst/>
          </a:prstGeom>
          <a:noFill/>
        </p:spPr>
        <p:txBody>
          <a:bodyPr wrap="square">
            <a:spAutoFit/>
          </a:bodyPr>
          <a:lstStyle/>
          <a:p>
            <a:pPr indent="457200" algn="just">
              <a:lnSpc>
                <a:spcPct val="150000"/>
              </a:lnSpc>
            </a:pPr>
            <a:r>
              <a:rPr lang="lt-LT" sz="1600" u="sng" dirty="0">
                <a:effectLst/>
                <a:latin typeface="Times New Roman" panose="02020603050405020304" pitchFamily="18" charset="0"/>
                <a:ea typeface="Times New Roman" panose="02020603050405020304" pitchFamily="18" charset="0"/>
              </a:rPr>
              <a:t>Kai paramos prašoma miško įveisimui:</a:t>
            </a:r>
            <a:endParaRPr lang="en-US" sz="1600" u="sng" dirty="0">
              <a:effectLst/>
              <a:latin typeface="Times New Roman" panose="02020603050405020304" pitchFamily="18" charset="0"/>
              <a:ea typeface="Times New Roman" panose="02020603050405020304" pitchFamily="18" charset="0"/>
            </a:endParaRPr>
          </a:p>
          <a:p>
            <a:pPr marL="285750" indent="-285750" algn="just" fontAlgn="ctr" hangingPunct="0">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parama teikiama veisiant mišką pirmą kartą žemėje, kurioje jis prieš tai neaugo;</a:t>
            </a:r>
            <a:endParaRPr lang="lt-LT" sz="1600" dirty="0">
              <a:latin typeface="Times New Roman" panose="02020603050405020304" pitchFamily="18" charset="0"/>
              <a:ea typeface="Times New Roman" panose="02020603050405020304" pitchFamily="18" charset="0"/>
            </a:endParaRPr>
          </a:p>
          <a:p>
            <a:pPr marL="285750" indent="-285750" algn="just" fontAlgn="ctr" hangingPunct="0">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vientiso veisiamo miško</a:t>
            </a:r>
            <a:r>
              <a:rPr lang="lt-LT" sz="1600" b="1" dirty="0">
                <a:effectLst/>
                <a:latin typeface="Times New Roman" panose="02020603050405020304" pitchFamily="18" charset="0"/>
                <a:ea typeface="Times New Roman" panose="02020603050405020304" pitchFamily="18" charset="0"/>
              </a:rPr>
              <a:t> </a:t>
            </a:r>
            <a:r>
              <a:rPr lang="lt-LT" sz="1600" dirty="0">
                <a:effectLst/>
                <a:latin typeface="Times New Roman" panose="02020603050405020304" pitchFamily="18" charset="0"/>
                <a:ea typeface="Times New Roman" panose="02020603050405020304" pitchFamily="18" charset="0"/>
              </a:rPr>
              <a:t>plotas turi būti ne mažesnis kaip 0,5 ha, išskyrus atvejus, kai veisiamo miško</a:t>
            </a:r>
            <a:r>
              <a:rPr lang="lt-LT" sz="1600" b="1" dirty="0">
                <a:effectLst/>
                <a:latin typeface="Times New Roman" panose="02020603050405020304" pitchFamily="18" charset="0"/>
                <a:ea typeface="Times New Roman" panose="02020603050405020304" pitchFamily="18" charset="0"/>
              </a:rPr>
              <a:t> </a:t>
            </a:r>
            <a:r>
              <a:rPr lang="lt-LT" sz="1600" dirty="0">
                <a:effectLst/>
                <a:latin typeface="Times New Roman" panose="02020603050405020304" pitchFamily="18" charset="0"/>
                <a:ea typeface="Times New Roman" panose="02020603050405020304" pitchFamily="18" charset="0"/>
              </a:rPr>
              <a:t>plotas ribojasi su mišku;</a:t>
            </a:r>
          </a:p>
          <a:p>
            <a:pPr marL="285750" indent="-285750" algn="just" fontAlgn="ctr" hangingPunct="0">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kai miškas veisiamas privačioje ne miško žemėje arba prašoma paramos </a:t>
            </a:r>
            <a:r>
              <a:rPr lang="lt-LT" sz="1600" dirty="0" err="1">
                <a:effectLst/>
                <a:latin typeface="Times New Roman" panose="02020603050405020304" pitchFamily="18" charset="0"/>
                <a:ea typeface="Times New Roman" panose="02020603050405020304" pitchFamily="18" charset="0"/>
              </a:rPr>
              <a:t>savaiminukais</a:t>
            </a:r>
            <a:r>
              <a:rPr lang="lt-LT" sz="1600" dirty="0">
                <a:effectLst/>
                <a:latin typeface="Times New Roman" panose="02020603050405020304" pitchFamily="18" charset="0"/>
                <a:ea typeface="Times New Roman" panose="02020603050405020304" pitchFamily="18" charset="0"/>
              </a:rPr>
              <a:t> apaugančiam ne miško žemės plotui, kuriame reikia papildomai želdinti, kartu su paramos paraiška pateikiamas Nacionalinės žemės tarnybos prie Aplinkos ministerijos teritorinio skyriaus išduotas teigiamas sprendimas dėl miško įveisimo ne miško žemėje arba leidimas įveisti mišką ne miško žemės sklype;</a:t>
            </a:r>
          </a:p>
          <a:p>
            <a:pPr marL="285750" indent="-285750" algn="just" fontAlgn="ctr" hangingPunct="0">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kartu su paramos paraiška reikia pateikti veisiamo miško ploto ribas skaitmeniniu SHAPE formatu, nurodant žemės sklypo kadastrinį numerį, kuriame bus veisiamas miškas.</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9767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1823862" y="1103621"/>
            <a:ext cx="5496276" cy="369332"/>
          </a:xfrm>
          <a:prstGeom prst="rect">
            <a:avLst/>
          </a:prstGeom>
          <a:noFill/>
        </p:spPr>
        <p:txBody>
          <a:bodyPr wrap="square" rtlCol="0">
            <a:spAutoFit/>
          </a:bodyPr>
          <a:lstStyle/>
          <a:p>
            <a:r>
              <a:rPr lang="lt-LT" b="1" dirty="0">
                <a:solidFill>
                  <a:srgbClr val="8EC543"/>
                </a:solidFill>
                <a:latin typeface="Arial" panose="020B0604020202020204" pitchFamily="34" charset="0"/>
                <a:cs typeface="Arial" panose="020B0604020202020204" pitchFamily="34" charset="0"/>
              </a:rPr>
              <a:t>Tinkamumo gauti paramą sąlygos ir reikalavimai</a:t>
            </a:r>
            <a:endParaRPr lang="en-GB" b="1" dirty="0">
              <a:solidFill>
                <a:srgbClr val="8EC543"/>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5CDF044-2292-51A9-E92C-873301EC2764}"/>
              </a:ext>
            </a:extLst>
          </p:cNvPr>
          <p:cNvSpPr txBox="1"/>
          <p:nvPr/>
        </p:nvSpPr>
        <p:spPr>
          <a:xfrm>
            <a:off x="539552" y="1744664"/>
            <a:ext cx="7909046" cy="4044184"/>
          </a:xfrm>
          <a:prstGeom prst="rect">
            <a:avLst/>
          </a:prstGeom>
          <a:noFill/>
        </p:spPr>
        <p:txBody>
          <a:bodyPr wrap="square">
            <a:spAutoFit/>
          </a:bodyPr>
          <a:lstStyle/>
          <a:p>
            <a:pPr indent="457200" algn="just">
              <a:lnSpc>
                <a:spcPct val="150000"/>
              </a:lnSpc>
            </a:pPr>
            <a:r>
              <a:rPr lang="lt-LT" sz="1600" u="sng" dirty="0">
                <a:effectLst/>
                <a:latin typeface="Times New Roman" panose="02020603050405020304" pitchFamily="18" charset="0"/>
                <a:ea typeface="Times New Roman" panose="02020603050405020304" pitchFamily="18" charset="0"/>
              </a:rPr>
              <a:t>Kai paramos prašoma stichinės nelaimės pažeisto miško atkūrimui:</a:t>
            </a:r>
            <a:endParaRPr lang="en-US" sz="1600" u="sng" dirty="0">
              <a:effectLst/>
              <a:latin typeface="Times New Roman" panose="02020603050405020304" pitchFamily="18" charset="0"/>
              <a:ea typeface="Times New Roman" panose="02020603050405020304" pitchFamily="18" charset="0"/>
            </a:endParaRPr>
          </a:p>
          <a:p>
            <a:pPr marL="285750" indent="-285750" algn="just" fontAlgn="ctr">
              <a:lnSpc>
                <a:spcPct val="145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stichinės nelaimės pažeisto miško plotas iki paramos paraiškos pateikimo turi būti užregistruotas </a:t>
            </a:r>
            <a:r>
              <a:rPr lang="lt-LT" sz="1600" dirty="0" err="1">
                <a:effectLst/>
                <a:latin typeface="Times New Roman" panose="02020603050405020304" pitchFamily="18" charset="0"/>
                <a:ea typeface="Times New Roman" panose="02020603050405020304" pitchFamily="18" charset="0"/>
              </a:rPr>
              <a:t>Abiotinių</a:t>
            </a:r>
            <a:r>
              <a:rPr lang="lt-LT" sz="1600" dirty="0">
                <a:effectLst/>
                <a:latin typeface="Times New Roman" panose="02020603050405020304" pitchFamily="18" charset="0"/>
                <a:ea typeface="Times New Roman" panose="02020603050405020304" pitchFamily="18" charset="0"/>
              </a:rPr>
              <a:t> veiksnių, ligų, vabzdžių ir gyvūnų padarytų pažeidimų miškui registracijos žurnale, Valstybinės miškų tarnybos nustatyta tvarka;</a:t>
            </a:r>
            <a:endParaRPr lang="lt-LT" sz="1600" dirty="0">
              <a:latin typeface="Times New Roman" panose="02020603050405020304" pitchFamily="18" charset="0"/>
              <a:ea typeface="Times New Roman" panose="02020603050405020304" pitchFamily="18" charset="0"/>
            </a:endParaRPr>
          </a:p>
          <a:p>
            <a:pPr marL="285750" indent="-285750" algn="just" fontAlgn="ctr">
              <a:lnSpc>
                <a:spcPct val="145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parama pažeistam miškui atkurti skiriama su sąlyga, kad pažeistas ne mažesnis nei 0,5 ha miško plotas ir pažeista daugiau kaip 20 proc. medžių;</a:t>
            </a:r>
            <a:endParaRPr lang="lt-LT" sz="1600" dirty="0">
              <a:latin typeface="Times New Roman" panose="02020603050405020304" pitchFamily="18" charset="0"/>
              <a:ea typeface="Times New Roman" panose="02020603050405020304" pitchFamily="18" charset="0"/>
            </a:endParaRPr>
          </a:p>
          <a:p>
            <a:pPr marL="285750" indent="-285750" algn="just" fontAlgn="ctr">
              <a:lnSpc>
                <a:spcPct val="145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parama pažeistiems miškams atkurti teikiama tik už plotus, kuriuose pažeidimas užregistruotas ne anksčiau kaip prieš 2 metus iki paramos paraiškos pateikimo;</a:t>
            </a:r>
            <a:endParaRPr lang="lt-LT" sz="1600" dirty="0">
              <a:latin typeface="Times New Roman" panose="02020603050405020304" pitchFamily="18" charset="0"/>
              <a:ea typeface="Times New Roman" panose="02020603050405020304" pitchFamily="18" charset="0"/>
            </a:endParaRPr>
          </a:p>
          <a:p>
            <a:pPr marL="285750" indent="-285750" algn="just" fontAlgn="ctr">
              <a:lnSpc>
                <a:spcPct val="145000"/>
              </a:lnSpc>
              <a:buFont typeface="Wingdings" panose="05000000000000000000" pitchFamily="2" charset="2"/>
              <a:buChar char="ü"/>
            </a:pPr>
            <a:r>
              <a:rPr lang="lt-LT" sz="1600" spc="-10" dirty="0">
                <a:effectLst/>
                <a:latin typeface="Times New Roman" panose="02020603050405020304" pitchFamily="18" charset="0"/>
                <a:ea typeface="Times New Roman" panose="02020603050405020304" pitchFamily="18" charset="0"/>
              </a:rPr>
              <a:t>kartu su</a:t>
            </a:r>
            <a:r>
              <a:rPr lang="lt-LT" sz="1600" dirty="0">
                <a:effectLst/>
                <a:latin typeface="Times New Roman" panose="02020603050405020304" pitchFamily="18" charset="0"/>
                <a:ea typeface="Times New Roman" panose="02020603050405020304" pitchFamily="18" charset="0"/>
              </a:rPr>
              <a:t> paramos paraiška pateikiamas Valstybinės miškų tarnybos išduotas leidimas kirsti mišką.</a:t>
            </a:r>
            <a:endParaRPr lang="en-US" sz="1600" dirty="0">
              <a:effectLst/>
              <a:latin typeface="Times New Roman" panose="02020603050405020304" pitchFamily="18" charset="0"/>
              <a:ea typeface="Times New Roman" panose="02020603050405020304" pitchFamily="18" charset="0"/>
            </a:endParaRPr>
          </a:p>
          <a:p>
            <a:pPr marL="285750" indent="-285750" algn="just" fontAlgn="ctr" hangingPunct="0">
              <a:lnSpc>
                <a:spcPct val="150000"/>
              </a:lnSpc>
              <a:buFont typeface="Wingdings" panose="05000000000000000000" pitchFamily="2" charset="2"/>
              <a:buChar char="ü"/>
            </a:pP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60601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3059832" y="1005801"/>
            <a:ext cx="3612234" cy="369332"/>
          </a:xfrm>
          <a:prstGeom prst="rect">
            <a:avLst/>
          </a:prstGeom>
          <a:noFill/>
        </p:spPr>
        <p:txBody>
          <a:bodyPr wrap="square" rtlCol="0">
            <a:spAutoFit/>
          </a:bodyPr>
          <a:lstStyle/>
          <a:p>
            <a:r>
              <a:rPr lang="lt-LT" sz="1800" b="1" dirty="0">
                <a:solidFill>
                  <a:srgbClr val="8EC543"/>
                </a:solidFill>
                <a:latin typeface="Arial" panose="020B0604020202020204" pitchFamily="34" charset="0"/>
                <a:cs typeface="Arial" panose="020B0604020202020204" pitchFamily="34" charset="0"/>
              </a:rPr>
              <a:t>Parama neteikiama:</a:t>
            </a:r>
            <a:endParaRPr lang="en-GB" sz="1800" b="1" dirty="0">
              <a:solidFill>
                <a:srgbClr val="8EC543"/>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5CDF044-2292-51A9-E92C-873301EC2764}"/>
              </a:ext>
            </a:extLst>
          </p:cNvPr>
          <p:cNvSpPr txBox="1"/>
          <p:nvPr/>
        </p:nvSpPr>
        <p:spPr>
          <a:xfrm>
            <a:off x="617477" y="1556792"/>
            <a:ext cx="7909046" cy="4110741"/>
          </a:xfrm>
          <a:prstGeom prst="rect">
            <a:avLst/>
          </a:prstGeom>
          <a:noFill/>
        </p:spPr>
        <p:txBody>
          <a:bodyPr wrap="square">
            <a:spAutoFit/>
          </a:bodyPr>
          <a:lstStyle/>
          <a:p>
            <a:pPr marL="285750" indent="-285750" algn="just" fontAlgn="base" hangingPunct="0">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jeigu vadovaujantis Europos Sąjungos teisės aktais ir  Dirbtinai sukurtų sąlygų gauti paramą nustatymo metodika, patvirtinta Lietuvos Respublikos žemės ūkio ministro 2014 m. lapkričio 27 d. įsakymu Nr. 3D-889 „Dėl Dirbtinai sukurtų sąlygų gauti paramą nustatymo metodikos patvirtinimo“, nustatoma, kad pareiškėjas arba paramos gavėjas dirbtinai sukūrė paramai gauti reikalingas sąlygas; </a:t>
            </a:r>
            <a:endParaRPr lang="lt-LT" sz="1600" dirty="0">
              <a:latin typeface="Times New Roman" panose="02020603050405020304" pitchFamily="18" charset="0"/>
              <a:ea typeface="Times New Roman" panose="02020603050405020304" pitchFamily="18" charset="0"/>
            </a:endParaRPr>
          </a:p>
          <a:p>
            <a:pPr marL="285750" indent="-285750" algn="just" fontAlgn="base" hangingPunct="0">
              <a:lnSpc>
                <a:spcPct val="150000"/>
              </a:lnSpc>
              <a:buFont typeface="Wingdings" panose="05000000000000000000" pitchFamily="2" charset="2"/>
              <a:buChar char="ü"/>
            </a:pPr>
            <a:r>
              <a:rPr lang="lt-LT" sz="1600" dirty="0">
                <a:latin typeface="Times New Roman" panose="02020603050405020304" pitchFamily="18" charset="0"/>
                <a:ea typeface="Times New Roman" panose="02020603050405020304" pitchFamily="18" charset="0"/>
              </a:rPr>
              <a:t>kai</a:t>
            </a:r>
            <a:r>
              <a:rPr lang="lt-LT" sz="1600" dirty="0">
                <a:effectLst/>
                <a:latin typeface="Times New Roman" panose="02020603050405020304" pitchFamily="18" charset="0"/>
                <a:ea typeface="Times New Roman" panose="02020603050405020304" pitchFamily="18" charset="0"/>
              </a:rPr>
              <a:t> pareiškėjas turi finansinių sunkumų, t. y. pareiškėjas bankrutuoja arba yra likviduojamas;</a:t>
            </a:r>
            <a:endParaRPr lang="lt-LT" sz="1600" dirty="0">
              <a:latin typeface="Times New Roman" panose="02020603050405020304" pitchFamily="18" charset="0"/>
              <a:ea typeface="Times New Roman" panose="02020603050405020304" pitchFamily="18" charset="0"/>
            </a:endParaRPr>
          </a:p>
          <a:p>
            <a:pPr marL="285750" indent="-285750" algn="just" fontAlgn="base" hangingPunct="0">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jeigu pareiškėjas ar jo sutuoktinis yra / buvo paramos gavėjas pagal Kaimo plėtros 2004–2006 metų plano priemonę „Ankstyvo pasitraukimo iš prekinės žemės ūkio gamybos rėmimas“ arba pagal Lietuvos kaimo plėtros 2007–2013 metų programos priemonę „Ankstyvas pasitraukimas iš prekinės žemės ūkio gamybos“;</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24301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2987824" y="980728"/>
            <a:ext cx="3612234" cy="369332"/>
          </a:xfrm>
          <a:prstGeom prst="rect">
            <a:avLst/>
          </a:prstGeom>
          <a:noFill/>
        </p:spPr>
        <p:txBody>
          <a:bodyPr wrap="square" rtlCol="0">
            <a:spAutoFit/>
          </a:bodyPr>
          <a:lstStyle/>
          <a:p>
            <a:r>
              <a:rPr lang="lt-LT" sz="1800" b="1" dirty="0">
                <a:solidFill>
                  <a:srgbClr val="8EC543"/>
                </a:solidFill>
                <a:latin typeface="Arial" panose="020B0604020202020204" pitchFamily="34" charset="0"/>
                <a:cs typeface="Arial" panose="020B0604020202020204" pitchFamily="34" charset="0"/>
              </a:rPr>
              <a:t>Parama neteikiama:</a:t>
            </a:r>
            <a:endParaRPr lang="en-GB" sz="1800" b="1" dirty="0">
              <a:solidFill>
                <a:srgbClr val="8EC543"/>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5CDF044-2292-51A9-E92C-873301EC2764}"/>
              </a:ext>
            </a:extLst>
          </p:cNvPr>
          <p:cNvSpPr txBox="1"/>
          <p:nvPr/>
        </p:nvSpPr>
        <p:spPr>
          <a:xfrm>
            <a:off x="539552" y="1484784"/>
            <a:ext cx="7909046" cy="4524315"/>
          </a:xfrm>
          <a:prstGeom prst="rect">
            <a:avLst/>
          </a:prstGeom>
          <a:noFill/>
        </p:spPr>
        <p:txBody>
          <a:bodyPr wrap="square">
            <a:spAutoFit/>
          </a:bodyPr>
          <a:lstStyle/>
          <a:p>
            <a:pPr marL="285750" indent="-285750" algn="just" fontAlgn="ctr" hangingPunct="0">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žemę apsodinant </a:t>
            </a:r>
            <a:r>
              <a:rPr lang="lt-LT" sz="1600" dirty="0" err="1">
                <a:effectLst/>
                <a:latin typeface="Times New Roman" panose="02020603050405020304" pitchFamily="18" charset="0"/>
                <a:ea typeface="Times New Roman" panose="02020603050405020304" pitchFamily="18" charset="0"/>
              </a:rPr>
              <a:t>plantaciniais</a:t>
            </a:r>
            <a:r>
              <a:rPr lang="lt-LT" sz="1600" dirty="0">
                <a:effectLst/>
                <a:latin typeface="Times New Roman" panose="02020603050405020304" pitchFamily="18" charset="0"/>
                <a:ea typeface="Times New Roman" panose="02020603050405020304" pitchFamily="18" charset="0"/>
              </a:rPr>
              <a:t> miško želdiniais, žaliavinėmis medžių ir krūmų plantacijomis ir Kalėdų medeliais;</a:t>
            </a:r>
            <a:endParaRPr lang="lt-LT" sz="1600" dirty="0">
              <a:latin typeface="Times New Roman" panose="02020603050405020304" pitchFamily="18" charset="0"/>
              <a:ea typeface="Times New Roman" panose="02020603050405020304" pitchFamily="18" charset="0"/>
            </a:endParaRPr>
          </a:p>
          <a:p>
            <a:pPr marL="285750" indent="-285750" algn="just" fontAlgn="ctr" hangingPunct="0">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už plotą, kuriam įveisti arba atkurti jau buvo skirta parama (parama neskiriama tai pačiai veiklai antrą kartą, t. y. parama neskiriama antrą kartą veisiant mišką tame pačiame plote arba </a:t>
            </a:r>
            <a:r>
              <a:rPr lang="lt-LT" sz="1600" dirty="0">
                <a:solidFill>
                  <a:srgbClr val="000000"/>
                </a:solidFill>
                <a:effectLst/>
                <a:latin typeface="Times New Roman" panose="02020603050405020304" pitchFamily="18" charset="0"/>
                <a:ea typeface="Times New Roman" panose="02020603050405020304" pitchFamily="18" charset="0"/>
              </a:rPr>
              <a:t>antrą kartą atkuriant stichinės nelaimės pažeistą mišką tame pačiame plote</a:t>
            </a:r>
            <a:r>
              <a:rPr lang="lt-LT" sz="1600" dirty="0">
                <a:effectLst/>
                <a:latin typeface="Times New Roman" panose="02020603050405020304" pitchFamily="18" charset="0"/>
                <a:ea typeface="Times New Roman" panose="02020603050405020304" pitchFamily="18" charset="0"/>
              </a:rPr>
              <a:t>);</a:t>
            </a:r>
            <a:endParaRPr lang="lt-LT" sz="1600" dirty="0">
              <a:latin typeface="Times New Roman" panose="02020603050405020304" pitchFamily="18" charset="0"/>
              <a:ea typeface="Times New Roman" panose="02020603050405020304" pitchFamily="18" charset="0"/>
            </a:endParaRPr>
          </a:p>
          <a:p>
            <a:pPr marL="285750" indent="-285750" algn="just" fontAlgn="ctr" hangingPunct="0">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už stichinės nelaimės pažeisto miško atkūrimą plotuose, kuriuose miškas įveistas pagal Lietuvos kaimo plėtros 2014–2020 metų programos priemonės „Investicijos į miško plotų plėtrą ir miškų gyvybingumo gerinimą“ veiklos sritį „Miško veisimas“, Lietuvos kaimo plėtros 2007–2013 metų programos priemones „</a:t>
            </a:r>
            <a:r>
              <a:rPr lang="lt-LT" sz="1600" spc="-10" dirty="0">
                <a:effectLst/>
                <a:latin typeface="Times New Roman" panose="02020603050405020304" pitchFamily="18" charset="0"/>
                <a:ea typeface="Times New Roman" panose="02020603050405020304" pitchFamily="18" charset="0"/>
              </a:rPr>
              <a:t>Pirmas žemės ūkio paskirties žemės apželdinimas mišku“, „</a:t>
            </a: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Pirmas ne žemės ūkio paskirties ir apleistos žemės ūkio paskirties žemės apželdinimas mišku“, </a:t>
            </a:r>
            <a:r>
              <a:rPr lang="lt-LT" sz="1600" dirty="0">
                <a:latin typeface="Times New Roman" panose="02020603050405020304" pitchFamily="18" charset="0"/>
                <a:cs typeface="Times New Roman" panose="02020603050405020304" pitchFamily="18" charset="0"/>
              </a:rPr>
              <a:t>Kaimo plėtros 2004–2006 metų plano priemonę „Žemės ūkio paskirties žemės apželdinimas mišku“</a:t>
            </a: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 ir įsipareigojimų laikotarpis nėra pasibaigęs;</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18770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3275856" y="980728"/>
            <a:ext cx="3612234" cy="369332"/>
          </a:xfrm>
          <a:prstGeom prst="rect">
            <a:avLst/>
          </a:prstGeom>
          <a:noFill/>
        </p:spPr>
        <p:txBody>
          <a:bodyPr wrap="square" rtlCol="0">
            <a:spAutoFit/>
          </a:bodyPr>
          <a:lstStyle/>
          <a:p>
            <a:r>
              <a:rPr lang="lt-LT" sz="1800" b="1" dirty="0">
                <a:solidFill>
                  <a:srgbClr val="8EC543"/>
                </a:solidFill>
                <a:latin typeface="Arial" panose="020B0604020202020204" pitchFamily="34" charset="0"/>
                <a:cs typeface="Arial" panose="020B0604020202020204" pitchFamily="34" charset="0"/>
              </a:rPr>
              <a:t>Parama neteikiama:</a:t>
            </a:r>
            <a:endParaRPr lang="en-GB" sz="1800" b="1" dirty="0">
              <a:solidFill>
                <a:srgbClr val="8EC543"/>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5CDF044-2292-51A9-E92C-873301EC2764}"/>
              </a:ext>
            </a:extLst>
          </p:cNvPr>
          <p:cNvSpPr txBox="1"/>
          <p:nvPr/>
        </p:nvSpPr>
        <p:spPr>
          <a:xfrm>
            <a:off x="457200" y="1422068"/>
            <a:ext cx="7909046" cy="4376583"/>
          </a:xfrm>
          <a:prstGeom prst="rect">
            <a:avLst/>
          </a:prstGeom>
          <a:noFill/>
        </p:spPr>
        <p:txBody>
          <a:bodyPr wrap="square">
            <a:spAutoFit/>
          </a:bodyPr>
          <a:lstStyle/>
          <a:p>
            <a:pPr marL="285750" indent="-285750" algn="just" fontAlgn="ctr">
              <a:lnSpc>
                <a:spcPct val="145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jeigu miškas jau buvo pradėtas želdinti ar apželdintas iki paramos paraiškos pateikimo dienos</a:t>
            </a:r>
            <a:r>
              <a:rPr lang="lt-LT" sz="1600" dirty="0">
                <a:latin typeface="Times New Roman" panose="02020603050405020304" pitchFamily="18" charset="0"/>
                <a:ea typeface="Times New Roman" panose="02020603050405020304" pitchFamily="18" charset="0"/>
              </a:rPr>
              <a:t>;</a:t>
            </a:r>
          </a:p>
          <a:p>
            <a:pPr marL="285750" indent="-285750" algn="just" fontAlgn="ctr">
              <a:lnSpc>
                <a:spcPct val="145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jeigu miškas veisiamas plote, kuriame plynai iškirsti savaime mišku apaugantys ar apaugę plotai yra įrašyti į Lietuvos Respublikos miškų valstybės kadastrą arba Valstybinės </a:t>
            </a:r>
            <a:r>
              <a:rPr lang="lt-LT" sz="1600">
                <a:effectLst/>
                <a:latin typeface="Times New Roman" panose="02020603050405020304" pitchFamily="18" charset="0"/>
                <a:ea typeface="Times New Roman" panose="02020603050405020304" pitchFamily="18" charset="0"/>
              </a:rPr>
              <a:t>miškų tarnybos </a:t>
            </a:r>
            <a:r>
              <a:rPr lang="lt-LT" sz="1600" dirty="0">
                <a:effectLst/>
                <a:latin typeface="Times New Roman" panose="02020603050405020304" pitchFamily="18" charset="0"/>
                <a:ea typeface="Times New Roman" panose="02020603050405020304" pitchFamily="18" charset="0"/>
              </a:rPr>
              <a:t>duomenų bazę kaip miškas arba žemė apauganti mišku (netaikoma plotui, kuriame atkuriamas stichinės nelaimės pažeistas miškas);</a:t>
            </a:r>
            <a:endParaRPr lang="lt-LT" sz="1600" dirty="0">
              <a:latin typeface="Times New Roman" panose="02020603050405020304" pitchFamily="18" charset="0"/>
              <a:ea typeface="Times New Roman" panose="02020603050405020304" pitchFamily="18" charset="0"/>
            </a:endParaRPr>
          </a:p>
          <a:p>
            <a:pPr marL="285750" indent="-285750" algn="just" fontAlgn="ctr">
              <a:lnSpc>
                <a:spcPct val="145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jeigu veisiant mišką projekte suprojektuotas želdinimo ir (jei yra) žėlimo plotas sudaro mažiau nei 70 procentų viso veisiamo ploto;</a:t>
            </a:r>
            <a:endParaRPr lang="lt-LT" sz="1600" dirty="0">
              <a:latin typeface="Times New Roman" panose="02020603050405020304" pitchFamily="18" charset="0"/>
              <a:ea typeface="Times New Roman" panose="02020603050405020304" pitchFamily="18" charset="0"/>
            </a:endParaRPr>
          </a:p>
          <a:p>
            <a:pPr marL="285750" indent="-285750" algn="just" fontAlgn="ctr">
              <a:lnSpc>
                <a:spcPct val="145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jeigu miškas veisiamas kaip kompensacija už verčiamą kitomis naudmenomis miško žemės plotą pagal Miškų įstatymo 11 straipsnį;</a:t>
            </a:r>
            <a:endParaRPr lang="lt-LT" sz="1600" dirty="0">
              <a:latin typeface="Times New Roman" panose="02020603050405020304" pitchFamily="18" charset="0"/>
              <a:ea typeface="Times New Roman" panose="02020603050405020304" pitchFamily="18" charset="0"/>
            </a:endParaRPr>
          </a:p>
          <a:p>
            <a:pPr marL="285750" indent="-285750" algn="just" fontAlgn="ctr">
              <a:lnSpc>
                <a:spcPct val="145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už medžių </a:t>
            </a:r>
            <a:r>
              <a:rPr lang="lt-LT" sz="1600" dirty="0" err="1">
                <a:effectLst/>
                <a:latin typeface="Times New Roman" panose="02020603050405020304" pitchFamily="18" charset="0"/>
                <a:ea typeface="Times New Roman" panose="02020603050405020304" pitchFamily="18" charset="0"/>
              </a:rPr>
              <a:t>savaiminukais</a:t>
            </a:r>
            <a:r>
              <a:rPr lang="lt-LT" sz="1600" dirty="0">
                <a:effectLst/>
                <a:latin typeface="Times New Roman" panose="02020603050405020304" pitchFamily="18" charset="0"/>
                <a:ea typeface="Times New Roman" panose="02020603050405020304" pitchFamily="18" charset="0"/>
              </a:rPr>
              <a:t> apaugusį žemės plotą miško įveisimo, atkūrimo, apsaugos </a:t>
            </a:r>
            <a:r>
              <a:rPr lang="lt-LT" sz="1600" dirty="0" err="1">
                <a:effectLst/>
                <a:latin typeface="Times New Roman" panose="02020603050405020304" pitchFamily="18" charset="0"/>
                <a:ea typeface="Times New Roman" panose="02020603050405020304" pitchFamily="18" charset="0"/>
              </a:rPr>
              <a:t>repelentais</a:t>
            </a:r>
            <a:r>
              <a:rPr lang="lt-LT" sz="1600" dirty="0">
                <a:effectLst/>
                <a:latin typeface="Times New Roman" panose="02020603050405020304" pitchFamily="18" charset="0"/>
                <a:ea typeface="Times New Roman" panose="02020603050405020304" pitchFamily="18" charset="0"/>
              </a:rPr>
              <a:t> ir</a:t>
            </a:r>
            <a:r>
              <a:rPr lang="lt-LT" sz="1600" spc="-5" dirty="0">
                <a:effectLst/>
                <a:latin typeface="Times New Roman" panose="02020603050405020304" pitchFamily="18" charset="0"/>
                <a:ea typeface="Times New Roman" panose="02020603050405020304" pitchFamily="18" charset="0"/>
              </a:rPr>
              <a:t> </a:t>
            </a:r>
            <a:r>
              <a:rPr lang="lt-LT" sz="1600" dirty="0">
                <a:effectLst/>
                <a:latin typeface="Times New Roman" panose="02020603050405020304" pitchFamily="18" charset="0"/>
                <a:ea typeface="Times New Roman" panose="02020603050405020304" pitchFamily="18" charset="0"/>
              </a:rPr>
              <a:t>tvoros, </a:t>
            </a:r>
            <a:r>
              <a:rPr lang="lt-LT" sz="1600" spc="-20" dirty="0">
                <a:effectLst/>
                <a:latin typeface="Times New Roman" panose="02020603050405020304" pitchFamily="18" charset="0"/>
                <a:ea typeface="Times New Roman" panose="02020603050405020304" pitchFamily="18" charset="0"/>
              </a:rPr>
              <a:t>skirtos apsaugai nuo žvėrių pažeidimų,</a:t>
            </a:r>
            <a:r>
              <a:rPr lang="lt-LT" sz="1600" dirty="0">
                <a:effectLst/>
                <a:latin typeface="Times New Roman" panose="02020603050405020304" pitchFamily="18" charset="0"/>
                <a:ea typeface="Times New Roman" panose="02020603050405020304" pitchFamily="18" charset="0"/>
              </a:rPr>
              <a:t> įrengimo išmokos nemokamos.</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57030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3347864" y="836712"/>
            <a:ext cx="2016224" cy="369332"/>
          </a:xfrm>
          <a:prstGeom prst="rect">
            <a:avLst/>
          </a:prstGeom>
          <a:noFill/>
        </p:spPr>
        <p:txBody>
          <a:bodyPr wrap="square" rtlCol="0">
            <a:spAutoFit/>
          </a:bodyPr>
          <a:lstStyle/>
          <a:p>
            <a:r>
              <a:rPr lang="lt-LT" b="1" dirty="0">
                <a:solidFill>
                  <a:srgbClr val="8EC543"/>
                </a:solidFill>
                <a:cs typeface="Arial" panose="020B0604020202020204" pitchFamily="34" charset="0"/>
              </a:rPr>
              <a:t>Įsipareigojimai</a:t>
            </a:r>
            <a:endParaRPr lang="en-GB" sz="1800" b="1" dirty="0">
              <a:solidFill>
                <a:srgbClr val="8EC543"/>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5CDF044-2292-51A9-E92C-873301EC2764}"/>
              </a:ext>
            </a:extLst>
          </p:cNvPr>
          <p:cNvSpPr txBox="1"/>
          <p:nvPr/>
        </p:nvSpPr>
        <p:spPr>
          <a:xfrm>
            <a:off x="457200" y="1422068"/>
            <a:ext cx="7909046" cy="4480073"/>
          </a:xfrm>
          <a:prstGeom prst="rect">
            <a:avLst/>
          </a:prstGeom>
          <a:noFill/>
        </p:spPr>
        <p:txBody>
          <a:bodyPr wrap="square">
            <a:spAutoFit/>
          </a:bodyPr>
          <a:lstStyle/>
          <a:p>
            <a:pPr marL="285750" indent="-285750" algn="just" fontAlgn="base" hangingPunct="0">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Pareiškėjai, kurių paramos paraiškos patvirtintos paramai gauti, privalo įveisti ir (arba) atkurti stichinės nelaimės pažeistą mišką per keturis miško želdinimo sezonus (pavasario sezoną iki einamųjų metų birželio 1 d., rudens sezoną iki einamųjų metų lapkričio 1 d.) nuo paramos paraiškos pateikimo dienos (įskaitant želdinimo sezoną, kurio metu pateikta paramos paraiška). Miškas pagal tą patį projektą turi būti įveistas arba atkurtas vieno (to paties) miško želdinimo sezono metu</a:t>
            </a:r>
            <a:r>
              <a:rPr lang="lt-LT" sz="1600" dirty="0">
                <a:latin typeface="Times New Roman" panose="02020603050405020304" pitchFamily="18" charset="0"/>
                <a:ea typeface="Times New Roman" panose="02020603050405020304" pitchFamily="18" charset="0"/>
              </a:rPr>
              <a:t>;</a:t>
            </a:r>
            <a:r>
              <a:rPr lang="lt-LT" sz="1600" dirty="0">
                <a:effectLst/>
                <a:latin typeface="Times New Roman" panose="02020603050405020304" pitchFamily="18" charset="0"/>
                <a:ea typeface="Times New Roman" panose="02020603050405020304" pitchFamily="18" charset="0"/>
              </a:rPr>
              <a:t> </a:t>
            </a:r>
          </a:p>
          <a:p>
            <a:pPr marL="285750" indent="-285750" algn="just" fontAlgn="base" hangingPunct="0">
              <a:lnSpc>
                <a:spcPct val="150000"/>
              </a:lnSpc>
              <a:buFont typeface="Wingdings" panose="05000000000000000000" pitchFamily="2" charset="2"/>
              <a:buChar char="ü"/>
            </a:pPr>
            <a:r>
              <a:rPr lang="lt-LT" sz="1600" dirty="0">
                <a:latin typeface="Times New Roman" panose="02020603050405020304" pitchFamily="18" charset="0"/>
                <a:ea typeface="Times New Roman" panose="02020603050405020304" pitchFamily="18" charset="0"/>
              </a:rPr>
              <a:t>k</a:t>
            </a:r>
            <a:r>
              <a:rPr lang="lt-LT" sz="1600" dirty="0">
                <a:effectLst/>
                <a:latin typeface="Times New Roman" panose="02020603050405020304" pitchFamily="18" charset="0"/>
                <a:ea typeface="Times New Roman" panose="02020603050405020304" pitchFamily="18" charset="0"/>
              </a:rPr>
              <a:t>ai projekte numatyta įrengti tvorą, skirtą apsaugai nuo žvėrių pažeidimų arba numatyta naudoti </a:t>
            </a:r>
            <a:r>
              <a:rPr lang="lt-LT" sz="1600" dirty="0" err="1">
                <a:effectLst/>
                <a:latin typeface="Times New Roman" panose="02020603050405020304" pitchFamily="18" charset="0"/>
                <a:ea typeface="Times New Roman" panose="02020603050405020304" pitchFamily="18" charset="0"/>
              </a:rPr>
              <a:t>repelentus</a:t>
            </a:r>
            <a:r>
              <a:rPr lang="lt-LT" sz="1600" dirty="0">
                <a:effectLst/>
                <a:latin typeface="Times New Roman" panose="02020603050405020304" pitchFamily="18" charset="0"/>
                <a:ea typeface="Times New Roman" panose="02020603050405020304" pitchFamily="18" charset="0"/>
              </a:rPr>
              <a:t>, tvora turi būti įrengta, arba želdiniai apsaugoti </a:t>
            </a:r>
            <a:r>
              <a:rPr lang="lt-LT" sz="1600" dirty="0" err="1">
                <a:effectLst/>
                <a:latin typeface="Times New Roman" panose="02020603050405020304" pitchFamily="18" charset="0"/>
                <a:ea typeface="Times New Roman" panose="02020603050405020304" pitchFamily="18" charset="0"/>
              </a:rPr>
              <a:t>repelentais</a:t>
            </a:r>
            <a:r>
              <a:rPr lang="lt-LT" sz="1600" dirty="0">
                <a:effectLst/>
                <a:latin typeface="Times New Roman" panose="02020603050405020304" pitchFamily="18" charset="0"/>
                <a:ea typeface="Times New Roman" panose="02020603050405020304" pitchFamily="18" charset="0"/>
              </a:rPr>
              <a:t> (priklausomai nuo numatytos apsaugos priemonės rūšies) iki einamųjų kalendorinių metų, kuriais įveistas arba atkurtas miškas, lapkričio 15 d.;</a:t>
            </a:r>
          </a:p>
          <a:p>
            <a:pPr marL="285750" indent="-285750" algn="just" fontAlgn="base" hangingPunct="0">
              <a:lnSpc>
                <a:spcPct val="150000"/>
              </a:lnSpc>
              <a:buFont typeface="Wingdings" panose="05000000000000000000" pitchFamily="2" charset="2"/>
              <a:buChar char="ü"/>
            </a:pPr>
            <a:r>
              <a:rPr lang="lt-LT" sz="1600" dirty="0">
                <a:latin typeface="Times New Roman" panose="02020603050405020304" pitchFamily="18" charset="0"/>
                <a:ea typeface="Times New Roman" panose="02020603050405020304" pitchFamily="18" charset="0"/>
              </a:rPr>
              <a:t>m</a:t>
            </a:r>
            <a:r>
              <a:rPr lang="lt-LT" sz="1600" dirty="0">
                <a:effectLst/>
                <a:latin typeface="Times New Roman" panose="02020603050405020304" pitchFamily="18" charset="0"/>
                <a:ea typeface="Times New Roman" panose="02020603050405020304" pitchFamily="18" charset="0"/>
              </a:rPr>
              <a:t>iškas turi būti veisiamas ir atkuriamas pagal pateiktą </a:t>
            </a:r>
            <a:r>
              <a:rPr lang="lt-LT" sz="1600" dirty="0">
                <a:latin typeface="Times New Roman" panose="02020603050405020304" pitchFamily="18" charset="0"/>
                <a:ea typeface="Times New Roman" panose="02020603050405020304" pitchFamily="18" charset="0"/>
              </a:rPr>
              <a:t>miško želdinimo ir žėlimo </a:t>
            </a:r>
            <a:r>
              <a:rPr lang="lt-LT" sz="1600" dirty="0">
                <a:effectLst/>
                <a:latin typeface="Times New Roman" panose="02020603050405020304" pitchFamily="18" charset="0"/>
                <a:ea typeface="Times New Roman" panose="02020603050405020304" pitchFamily="18" charset="0"/>
              </a:rPr>
              <a:t>projektą, vadovaujantis Miško atkūrimo ir įveisimo nuostatais;</a:t>
            </a:r>
          </a:p>
        </p:txBody>
      </p:sp>
    </p:spTree>
    <p:extLst>
      <p:ext uri="{BB962C8B-B14F-4D97-AF65-F5344CB8AC3E}">
        <p14:creationId xmlns:p14="http://schemas.microsoft.com/office/powerpoint/2010/main" val="2098398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3491880" y="736924"/>
            <a:ext cx="2016224" cy="369332"/>
          </a:xfrm>
          <a:prstGeom prst="rect">
            <a:avLst/>
          </a:prstGeom>
          <a:noFill/>
        </p:spPr>
        <p:txBody>
          <a:bodyPr wrap="square" rtlCol="0">
            <a:spAutoFit/>
          </a:bodyPr>
          <a:lstStyle/>
          <a:p>
            <a:r>
              <a:rPr lang="lt-LT" b="1" dirty="0">
                <a:solidFill>
                  <a:srgbClr val="8EC543"/>
                </a:solidFill>
                <a:cs typeface="Arial" panose="020B0604020202020204" pitchFamily="34" charset="0"/>
              </a:rPr>
              <a:t>Įsipareigojimai</a:t>
            </a:r>
            <a:endParaRPr lang="en-GB" sz="1800" b="1" dirty="0">
              <a:solidFill>
                <a:srgbClr val="8EC543"/>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5CDF044-2292-51A9-E92C-873301EC2764}"/>
              </a:ext>
            </a:extLst>
          </p:cNvPr>
          <p:cNvSpPr txBox="1"/>
          <p:nvPr/>
        </p:nvSpPr>
        <p:spPr>
          <a:xfrm>
            <a:off x="395536" y="1139117"/>
            <a:ext cx="7909046" cy="5218736"/>
          </a:xfrm>
          <a:prstGeom prst="rect">
            <a:avLst/>
          </a:prstGeom>
          <a:noFill/>
        </p:spPr>
        <p:txBody>
          <a:bodyPr wrap="square">
            <a:spAutoFit/>
          </a:bodyPr>
          <a:lstStyle/>
          <a:p>
            <a:pPr marL="285750" indent="-285750" algn="just" fontAlgn="base" hangingPunct="0">
              <a:lnSpc>
                <a:spcPct val="150000"/>
              </a:lnSpc>
              <a:buFont typeface="Wingdings" panose="05000000000000000000" pitchFamily="2" charset="2"/>
              <a:buChar char="ü"/>
            </a:pPr>
            <a:r>
              <a:rPr lang="lt-LT" sz="1600" dirty="0">
                <a:latin typeface="Times New Roman" panose="02020603050405020304" pitchFamily="18" charset="0"/>
                <a:ea typeface="Times New Roman" panose="02020603050405020304" pitchFamily="18" charset="0"/>
              </a:rPr>
              <a:t>v</a:t>
            </a:r>
            <a:r>
              <a:rPr lang="lt-LT" sz="1600" dirty="0">
                <a:effectLst/>
                <a:latin typeface="Times New Roman" panose="02020603050405020304" pitchFamily="18" charset="0"/>
                <a:ea typeface="Times New Roman" panose="02020603050405020304" pitchFamily="18" charset="0"/>
              </a:rPr>
              <a:t>eisiamo ir (arba) stichinės nelaimės pažeisto miško atkuriamo ploto ribų posūkio taškus pagal projekto brėžinį privaloma pažymėti stulpeliais ar kitais aiškiai matomais ženklais;</a:t>
            </a:r>
          </a:p>
          <a:p>
            <a:pPr marL="285750" indent="-285750" algn="just" fontAlgn="base" hangingPunct="0">
              <a:lnSpc>
                <a:spcPct val="150000"/>
              </a:lnSpc>
              <a:buFont typeface="Wingdings" panose="05000000000000000000" pitchFamily="2" charset="2"/>
              <a:buChar char="ü"/>
            </a:pPr>
            <a:r>
              <a:rPr lang="lt-LT" sz="1600" dirty="0">
                <a:latin typeface="Times New Roman" panose="02020603050405020304" pitchFamily="18" charset="0"/>
                <a:ea typeface="Times New Roman" panose="02020603050405020304" pitchFamily="18" charset="0"/>
              </a:rPr>
              <a:t>p</a:t>
            </a:r>
            <a:r>
              <a:rPr lang="lt-LT" sz="1600" dirty="0">
                <a:effectLst/>
                <a:latin typeface="Times New Roman" panose="02020603050405020304" pitchFamily="18" charset="0"/>
                <a:ea typeface="Times New Roman" panose="02020603050405020304" pitchFamily="18" charset="0"/>
              </a:rPr>
              <a:t>areiškėjas / paramos gavėjas</a:t>
            </a:r>
            <a:r>
              <a:rPr lang="lt-LT" sz="1600" dirty="0">
                <a:solidFill>
                  <a:srgbClr val="000000"/>
                </a:solidFill>
                <a:effectLst/>
                <a:latin typeface="Times New Roman" panose="02020603050405020304" pitchFamily="18" charset="0"/>
                <a:ea typeface="Times New Roman" panose="02020603050405020304" pitchFamily="18" charset="0"/>
              </a:rPr>
              <a:t>, įveisęs arba atkūręs stichinės nelaimės pažeistą mišką, ne vėliau kaip per 5 kalendorines dienas mobiliąja programėle „NMA </a:t>
            </a:r>
            <a:r>
              <a:rPr lang="lt-LT" sz="1600" dirty="0" err="1">
                <a:solidFill>
                  <a:srgbClr val="000000"/>
                </a:solidFill>
                <a:effectLst/>
                <a:latin typeface="Times New Roman" panose="02020603050405020304" pitchFamily="18" charset="0"/>
                <a:ea typeface="Times New Roman" panose="02020603050405020304" pitchFamily="18" charset="0"/>
              </a:rPr>
              <a:t>agro</a:t>
            </a:r>
            <a:r>
              <a:rPr lang="lt-LT" sz="1600" dirty="0">
                <a:solidFill>
                  <a:srgbClr val="000000"/>
                </a:solidFill>
                <a:effectLst/>
                <a:latin typeface="Times New Roman" panose="02020603050405020304" pitchFamily="18" charset="0"/>
                <a:ea typeface="Times New Roman" panose="02020603050405020304" pitchFamily="18" charset="0"/>
              </a:rPr>
              <a:t>“ turi pateikti nuotraukas iš skirtingų įveisto ar atkurto miško ploto vietų, kuriose aiškiai matytųsi miško želdinių pasodinimo faktas ir bendras lauko vaizdas. </a:t>
            </a:r>
            <a:r>
              <a:rPr lang="lt-LT" sz="1600" dirty="0">
                <a:effectLst/>
                <a:latin typeface="Times New Roman" panose="02020603050405020304" pitchFamily="18" charset="0"/>
                <a:ea typeface="Times New Roman" panose="02020603050405020304" pitchFamily="18" charset="0"/>
              </a:rPr>
              <a:t>Miško įveisimo ir atkūrimo data nustatoma remiantis data, kada </a:t>
            </a:r>
            <a:r>
              <a:rPr lang="lt-LT" sz="1600" dirty="0">
                <a:solidFill>
                  <a:srgbClr val="000000"/>
                </a:solidFill>
                <a:effectLst/>
                <a:latin typeface="Times New Roman" panose="02020603050405020304" pitchFamily="18" charset="0"/>
                <a:ea typeface="Times New Roman" panose="02020603050405020304" pitchFamily="18" charset="0"/>
              </a:rPr>
              <a:t>mobiliąja programėle „NMA </a:t>
            </a:r>
            <a:r>
              <a:rPr lang="lt-LT" sz="1600" dirty="0" err="1">
                <a:solidFill>
                  <a:srgbClr val="000000"/>
                </a:solidFill>
                <a:effectLst/>
                <a:latin typeface="Times New Roman" panose="02020603050405020304" pitchFamily="18" charset="0"/>
                <a:ea typeface="Times New Roman" panose="02020603050405020304" pitchFamily="18" charset="0"/>
              </a:rPr>
              <a:t>agro</a:t>
            </a:r>
            <a:r>
              <a:rPr lang="lt-LT" sz="1600" dirty="0">
                <a:solidFill>
                  <a:srgbClr val="000000"/>
                </a:solidFill>
                <a:effectLst/>
                <a:latin typeface="Times New Roman" panose="02020603050405020304" pitchFamily="18" charset="0"/>
                <a:ea typeface="Times New Roman" panose="02020603050405020304" pitchFamily="18" charset="0"/>
              </a:rPr>
              <a:t>“ yra padarytos įveisto arba atkurto miško ploto nuotraukos</a:t>
            </a:r>
            <a:r>
              <a:rPr lang="lt-LT" sz="1600" dirty="0">
                <a:solidFill>
                  <a:srgbClr val="000000"/>
                </a:solidFill>
                <a:latin typeface="Times New Roman" panose="02020603050405020304" pitchFamily="18" charset="0"/>
                <a:ea typeface="Times New Roman" panose="02020603050405020304" pitchFamily="18" charset="0"/>
              </a:rPr>
              <a:t>;</a:t>
            </a:r>
            <a:r>
              <a:rPr lang="lt-LT" sz="1600" dirty="0">
                <a:solidFill>
                  <a:srgbClr val="000000"/>
                </a:solidFill>
                <a:effectLst/>
                <a:latin typeface="Times New Roman" panose="02020603050405020304" pitchFamily="18" charset="0"/>
                <a:ea typeface="Times New Roman" panose="02020603050405020304" pitchFamily="18" charset="0"/>
              </a:rPr>
              <a:t> </a:t>
            </a:r>
          </a:p>
          <a:p>
            <a:pPr marL="285750" indent="-285750" algn="just" fontAlgn="base" hangingPunct="0">
              <a:lnSpc>
                <a:spcPct val="150000"/>
              </a:lnSpc>
              <a:buFont typeface="Wingdings" panose="05000000000000000000" pitchFamily="2" charset="2"/>
              <a:buChar char="ü"/>
            </a:pPr>
            <a:r>
              <a:rPr lang="lt-LT" sz="1600" dirty="0">
                <a:solidFill>
                  <a:srgbClr val="000000"/>
                </a:solidFill>
                <a:latin typeface="Times New Roman" panose="02020603050405020304" pitchFamily="18" charset="0"/>
                <a:ea typeface="Times New Roman" panose="02020603050405020304" pitchFamily="18" charset="0"/>
              </a:rPr>
              <a:t>p</a:t>
            </a:r>
            <a:r>
              <a:rPr lang="lt-LT" sz="1600" dirty="0">
                <a:solidFill>
                  <a:srgbClr val="000000"/>
                </a:solidFill>
                <a:effectLst/>
                <a:latin typeface="Times New Roman" panose="02020603050405020304" pitchFamily="18" charset="0"/>
                <a:ea typeface="Times New Roman" panose="02020603050405020304" pitchFamily="18" charset="0"/>
              </a:rPr>
              <a:t>aramos gavėjas įrengęs apsauginę tvorą, skirtą apsaugai nuo žvėrių pažeidimų arba želdinius apsaugojęs </a:t>
            </a:r>
            <a:r>
              <a:rPr lang="lt-LT" sz="1600" dirty="0" err="1">
                <a:solidFill>
                  <a:srgbClr val="000000"/>
                </a:solidFill>
                <a:effectLst/>
                <a:latin typeface="Times New Roman" panose="02020603050405020304" pitchFamily="18" charset="0"/>
                <a:ea typeface="Times New Roman" panose="02020603050405020304" pitchFamily="18" charset="0"/>
              </a:rPr>
              <a:t>repelentais</a:t>
            </a:r>
            <a:r>
              <a:rPr lang="lt-LT" sz="1600" dirty="0">
                <a:solidFill>
                  <a:srgbClr val="000000"/>
                </a:solidFill>
                <a:effectLst/>
                <a:latin typeface="Times New Roman" panose="02020603050405020304" pitchFamily="18" charset="0"/>
                <a:ea typeface="Times New Roman" panose="02020603050405020304" pitchFamily="18" charset="0"/>
              </a:rPr>
              <a:t> (kai projekte tokios miško apsaugos priemonės numatytos), Nacionalinei mokėjimo agentūra prie Žemės ūkio ministerijos per 5 kalendorines dienas mobiliąja programėle „NMA </a:t>
            </a:r>
            <a:r>
              <a:rPr lang="lt-LT" sz="1600" dirty="0" err="1">
                <a:solidFill>
                  <a:srgbClr val="000000"/>
                </a:solidFill>
                <a:effectLst/>
                <a:latin typeface="Times New Roman" panose="02020603050405020304" pitchFamily="18" charset="0"/>
                <a:ea typeface="Times New Roman" panose="02020603050405020304" pitchFamily="18" charset="0"/>
              </a:rPr>
              <a:t>agro</a:t>
            </a:r>
            <a:r>
              <a:rPr lang="lt-LT" sz="1600" dirty="0">
                <a:solidFill>
                  <a:srgbClr val="000000"/>
                </a:solidFill>
                <a:effectLst/>
                <a:latin typeface="Times New Roman" panose="02020603050405020304" pitchFamily="18" charset="0"/>
                <a:ea typeface="Times New Roman" panose="02020603050405020304" pitchFamily="18" charset="0"/>
              </a:rPr>
              <a:t>“ pateikia įrengtos tvoros arba </a:t>
            </a:r>
            <a:r>
              <a:rPr lang="lt-LT" sz="1600" dirty="0" err="1">
                <a:solidFill>
                  <a:srgbClr val="000000"/>
                </a:solidFill>
                <a:effectLst/>
                <a:latin typeface="Times New Roman" panose="02020603050405020304" pitchFamily="18" charset="0"/>
                <a:ea typeface="Times New Roman" panose="02020603050405020304" pitchFamily="18" charset="0"/>
              </a:rPr>
              <a:t>repelentais</a:t>
            </a:r>
            <a:r>
              <a:rPr lang="lt-LT" sz="1600" dirty="0">
                <a:solidFill>
                  <a:srgbClr val="000000"/>
                </a:solidFill>
                <a:effectLst/>
                <a:latin typeface="Times New Roman" panose="02020603050405020304" pitchFamily="18" charset="0"/>
                <a:ea typeface="Times New Roman" panose="02020603050405020304" pitchFamily="18" charset="0"/>
              </a:rPr>
              <a:t> apsaugotų želdinių nuotraukas iš skirtingų aptverto, arba </a:t>
            </a:r>
            <a:r>
              <a:rPr lang="lt-LT" sz="1600" dirty="0" err="1">
                <a:solidFill>
                  <a:srgbClr val="000000"/>
                </a:solidFill>
                <a:effectLst/>
                <a:latin typeface="Times New Roman" panose="02020603050405020304" pitchFamily="18" charset="0"/>
                <a:ea typeface="Times New Roman" panose="02020603050405020304" pitchFamily="18" charset="0"/>
              </a:rPr>
              <a:t>repelentais</a:t>
            </a:r>
            <a:r>
              <a:rPr lang="lt-LT" sz="1600" dirty="0">
                <a:solidFill>
                  <a:srgbClr val="000000"/>
                </a:solidFill>
                <a:effectLst/>
                <a:latin typeface="Times New Roman" panose="02020603050405020304" pitchFamily="18" charset="0"/>
                <a:ea typeface="Times New Roman" panose="02020603050405020304" pitchFamily="18" charset="0"/>
              </a:rPr>
              <a:t> apsaugotų želdinių ploto vietų;</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96354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3413955" y="736924"/>
            <a:ext cx="2016224" cy="369332"/>
          </a:xfrm>
          <a:prstGeom prst="rect">
            <a:avLst/>
          </a:prstGeom>
          <a:noFill/>
        </p:spPr>
        <p:txBody>
          <a:bodyPr wrap="square" rtlCol="0">
            <a:spAutoFit/>
          </a:bodyPr>
          <a:lstStyle/>
          <a:p>
            <a:r>
              <a:rPr lang="lt-LT" b="1" dirty="0">
                <a:solidFill>
                  <a:srgbClr val="8EC543"/>
                </a:solidFill>
                <a:cs typeface="Arial" panose="020B0604020202020204" pitchFamily="34" charset="0"/>
              </a:rPr>
              <a:t>Įsipareigojimai</a:t>
            </a:r>
            <a:endParaRPr lang="en-GB" sz="1800" b="1" dirty="0">
              <a:solidFill>
                <a:srgbClr val="8EC543"/>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5CDF044-2292-51A9-E92C-873301EC2764}"/>
              </a:ext>
            </a:extLst>
          </p:cNvPr>
          <p:cNvSpPr txBox="1"/>
          <p:nvPr/>
        </p:nvSpPr>
        <p:spPr>
          <a:xfrm>
            <a:off x="467544" y="1139117"/>
            <a:ext cx="7909046" cy="5632311"/>
          </a:xfrm>
          <a:prstGeom prst="rect">
            <a:avLst/>
          </a:prstGeom>
          <a:noFill/>
        </p:spPr>
        <p:txBody>
          <a:bodyPr wrap="square">
            <a:spAutoFit/>
          </a:bodyPr>
          <a:lstStyle/>
          <a:p>
            <a:pPr marL="285750" indent="-285750" algn="just" fontAlgn="ctr" hangingPunct="0">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pareiškėjas / paramos gavėjas per 10 darbo dienų nuo miško įveisimo ir (arba) atkūrimo, bet ne vėliau kaip iki einamųjų metų birželio 1 d., kai miškas įveistas pavasario sezono metu, arba ne vėliau kaip iki einamųjų metų lapkričio 1 d., kai miškas įveistas rudens sezono metu, pateikia sodinamų medžių rūšių sodmenų miško dauginamosios medžiagos kilmės sertifikatus </a:t>
            </a:r>
            <a:r>
              <a:rPr lang="lt-LT" sz="1600" spc="-30" dirty="0">
                <a:effectLst/>
                <a:latin typeface="Times New Roman" panose="02020603050405020304" pitchFamily="18" charset="0"/>
                <a:ea typeface="Times New Roman" panose="02020603050405020304" pitchFamily="18" charset="0"/>
              </a:rPr>
              <a:t>arba jų savininko (pardavėjo) patvirtintas šių sertifikatų</a:t>
            </a:r>
            <a:r>
              <a:rPr lang="lt-LT" sz="1600" dirty="0">
                <a:effectLst/>
                <a:latin typeface="Times New Roman" panose="02020603050405020304" pitchFamily="18" charset="0"/>
                <a:ea typeface="Times New Roman" panose="02020603050405020304" pitchFamily="18" charset="0"/>
              </a:rPr>
              <a:t> kopijas, ir </a:t>
            </a:r>
            <a:r>
              <a:rPr lang="lt-LT" sz="1600" spc="-30" dirty="0">
                <a:effectLst/>
                <a:latin typeface="Times New Roman" panose="02020603050405020304" pitchFamily="18" charset="0"/>
                <a:ea typeface="Times New Roman" panose="02020603050405020304" pitchFamily="18" charset="0"/>
              </a:rPr>
              <a:t>želdinamų medžių ir krūmų sodmenų įsigijimo dokumentus </a:t>
            </a:r>
            <a:r>
              <a:rPr lang="lt-LT" sz="1600" spc="-30" dirty="0">
                <a:solidFill>
                  <a:srgbClr val="000000"/>
                </a:solidFill>
                <a:effectLst/>
                <a:latin typeface="Times New Roman" panose="02020603050405020304" pitchFamily="18" charset="0"/>
                <a:ea typeface="Times New Roman" panose="02020603050405020304" pitchFamily="18" charset="0"/>
              </a:rPr>
              <a:t>(jeigu juos pirko) arba perdavimo-priėmimo aktą (jeigu jų nepirko), arba želdinamų miško sodmenų medelynų kortelių kopijas (kai pareiškėjas / paramos gavėjas yra miško sodmenų atvirame grunte ar šiltnamiuose augintojas, Valstybinės miškų tarnybos įrašytas į miško dauginamosios medžiagos tiekėjų sąrašą);</a:t>
            </a:r>
          </a:p>
          <a:p>
            <a:pPr marL="285750" indent="-285750" algn="just" fontAlgn="ctr" hangingPunct="0">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paramos gavėjai</a:t>
            </a:r>
            <a:r>
              <a:rPr lang="lt-LT" sz="1600" b="1" dirty="0">
                <a:effectLst/>
                <a:latin typeface="Times New Roman" panose="02020603050405020304" pitchFamily="18" charset="0"/>
                <a:ea typeface="Times New Roman" panose="02020603050405020304" pitchFamily="18" charset="0"/>
              </a:rPr>
              <a:t> </a:t>
            </a:r>
            <a:r>
              <a:rPr lang="lt-LT" sz="1600" dirty="0">
                <a:effectLst/>
                <a:latin typeface="Times New Roman" panose="02020603050405020304" pitchFamily="18" charset="0"/>
                <a:ea typeface="Times New Roman" panose="02020603050405020304" pitchFamily="18" charset="0"/>
              </a:rPr>
              <a:t>visą įsipareigojimų laikotarpį įsipareigoja įveisto ir atkurto miško priežiūrą ir apsaugą vykdyti laikantis miško želdinimo ir žėlimo projekte suprojektuotų priemonių, Miško atkūrimo ir įveisimo nuostatų ir kitų miškų ūkio veiklą reglamentuojančių teisės aktų reikalavimų;</a:t>
            </a:r>
          </a:p>
          <a:p>
            <a:pPr marL="285750" indent="-285750" algn="just" fontAlgn="ctr" hangingPunct="0">
              <a:lnSpc>
                <a:spcPct val="150000"/>
              </a:lnSpc>
              <a:buFont typeface="Wingdings" panose="05000000000000000000" pitchFamily="2" charset="2"/>
              <a:buChar char="ü"/>
            </a:pP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87119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3203848" y="961558"/>
            <a:ext cx="2016224" cy="369332"/>
          </a:xfrm>
          <a:prstGeom prst="rect">
            <a:avLst/>
          </a:prstGeom>
          <a:noFill/>
        </p:spPr>
        <p:txBody>
          <a:bodyPr wrap="square" rtlCol="0">
            <a:spAutoFit/>
          </a:bodyPr>
          <a:lstStyle/>
          <a:p>
            <a:r>
              <a:rPr lang="lt-LT" b="1" dirty="0">
                <a:solidFill>
                  <a:srgbClr val="8EC543"/>
                </a:solidFill>
                <a:cs typeface="Arial" panose="020B0604020202020204" pitchFamily="34" charset="0"/>
              </a:rPr>
              <a:t>Įsipareigojimai</a:t>
            </a:r>
            <a:endParaRPr lang="en-GB" sz="1800" b="1" dirty="0">
              <a:solidFill>
                <a:srgbClr val="8EC543"/>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5CDF044-2292-51A9-E92C-873301EC2764}"/>
              </a:ext>
            </a:extLst>
          </p:cNvPr>
          <p:cNvSpPr txBox="1"/>
          <p:nvPr/>
        </p:nvSpPr>
        <p:spPr>
          <a:xfrm>
            <a:off x="467544" y="1556792"/>
            <a:ext cx="7909046" cy="4154984"/>
          </a:xfrm>
          <a:prstGeom prst="rect">
            <a:avLst/>
          </a:prstGeom>
          <a:noFill/>
        </p:spPr>
        <p:txBody>
          <a:bodyPr wrap="square">
            <a:spAutoFit/>
          </a:bodyPr>
          <a:lstStyle/>
          <a:p>
            <a:pPr marL="285750" indent="-285750" algn="just" fontAlgn="ctr" hangingPunct="0">
              <a:lnSpc>
                <a:spcPct val="150000"/>
              </a:lnSpc>
              <a:buFont typeface="Wingdings" panose="05000000000000000000" pitchFamily="2" charset="2"/>
              <a:buChar char="ü"/>
            </a:pPr>
            <a:r>
              <a:rPr lang="lt-LT" sz="1600" dirty="0">
                <a:latin typeface="Times New Roman" panose="02020603050405020304" pitchFamily="18" charset="0"/>
                <a:ea typeface="Times New Roman" panose="02020603050405020304" pitchFamily="18" charset="0"/>
              </a:rPr>
              <a:t>m</a:t>
            </a:r>
            <a:r>
              <a:rPr lang="lt-LT" sz="1600" dirty="0">
                <a:effectLst/>
                <a:latin typeface="Times New Roman" panose="02020603050405020304" pitchFamily="18" charset="0"/>
                <a:ea typeface="Times New Roman" panose="02020603050405020304" pitchFamily="18" charset="0"/>
              </a:rPr>
              <a:t>iško želdinių ar </a:t>
            </a:r>
            <a:r>
              <a:rPr lang="lt-LT" sz="1600" dirty="0" err="1">
                <a:effectLst/>
                <a:latin typeface="Times New Roman" panose="02020603050405020304" pitchFamily="18" charset="0"/>
                <a:ea typeface="Times New Roman" panose="02020603050405020304" pitchFamily="18" charset="0"/>
              </a:rPr>
              <a:t>žėlinių</a:t>
            </a:r>
            <a:r>
              <a:rPr lang="lt-LT" sz="1600" dirty="0">
                <a:effectLst/>
                <a:latin typeface="Times New Roman" panose="02020603050405020304" pitchFamily="18" charset="0"/>
                <a:ea typeface="Times New Roman" panose="02020603050405020304" pitchFamily="18" charset="0"/>
              </a:rPr>
              <a:t> apskaitos metais Valstybinei miškų tarnybai nustačius, kad jų tankis neatitinka Miško atkūrimo ir įveisimo nuostatų reikalavimų, žuvę medžiai turi būti atsodinti sodmenimis, laikantis </a:t>
            </a:r>
            <a:r>
              <a:rPr lang="en-US" sz="1600" dirty="0">
                <a:effectLst/>
                <a:latin typeface="Times New Roman" panose="02020603050405020304" pitchFamily="18" charset="0"/>
                <a:ea typeface="Times New Roman" panose="02020603050405020304" pitchFamily="18" charset="0"/>
              </a:rPr>
              <a:t>mi</a:t>
            </a:r>
            <a:r>
              <a:rPr lang="lt-LT" sz="1600" dirty="0" err="1">
                <a:effectLst/>
                <a:latin typeface="Times New Roman" panose="02020603050405020304" pitchFamily="18" charset="0"/>
                <a:ea typeface="Times New Roman" panose="02020603050405020304" pitchFamily="18" charset="0"/>
              </a:rPr>
              <a:t>ško</a:t>
            </a:r>
            <a:r>
              <a:rPr lang="lt-LT" sz="1600" dirty="0">
                <a:effectLst/>
                <a:latin typeface="Times New Roman" panose="02020603050405020304" pitchFamily="18" charset="0"/>
                <a:ea typeface="Times New Roman" panose="02020603050405020304" pitchFamily="18" charset="0"/>
              </a:rPr>
              <a:t> želdinimo ir žėlimo projekto ir Miško atkūrimo ir įveisimo nuostatų reikalavimų, ne vėliau kaip iki ketvirtųjų želdinių arba </a:t>
            </a:r>
            <a:r>
              <a:rPr lang="lt-LT" sz="1600" dirty="0" err="1">
                <a:effectLst/>
                <a:latin typeface="Times New Roman" panose="02020603050405020304" pitchFamily="18" charset="0"/>
                <a:ea typeface="Times New Roman" panose="02020603050405020304" pitchFamily="18" charset="0"/>
              </a:rPr>
              <a:t>žėlinių</a:t>
            </a:r>
            <a:r>
              <a:rPr lang="lt-LT" sz="1600" dirty="0">
                <a:effectLst/>
                <a:latin typeface="Times New Roman" panose="02020603050405020304" pitchFamily="18" charset="0"/>
                <a:ea typeface="Times New Roman" panose="02020603050405020304" pitchFamily="18" charset="0"/>
              </a:rPr>
              <a:t> augimo</a:t>
            </a:r>
            <a:r>
              <a:rPr lang="lt-LT" sz="1600" dirty="0">
                <a:solidFill>
                  <a:srgbClr val="FF0000"/>
                </a:solidFill>
                <a:effectLst/>
                <a:latin typeface="Times New Roman" panose="02020603050405020304" pitchFamily="18" charset="0"/>
                <a:ea typeface="Times New Roman" panose="02020603050405020304" pitchFamily="18" charset="0"/>
              </a:rPr>
              <a:t> </a:t>
            </a:r>
            <a:r>
              <a:rPr lang="lt-LT" sz="1600" dirty="0">
                <a:effectLst/>
                <a:latin typeface="Times New Roman" panose="02020603050405020304" pitchFamily="18" charset="0"/>
                <a:ea typeface="Times New Roman" panose="02020603050405020304" pitchFamily="18" charset="0"/>
              </a:rPr>
              <a:t>metų pabaigos, laikantis projekte nurodytos rūšinės sudėties, kad būtų įvykdyti su paramos paraiška pateikto projekto sprendiniai, nekeičiant paramos sumos. Atsodinęs miško želdinius ar </a:t>
            </a:r>
            <a:r>
              <a:rPr lang="lt-LT" sz="1600" dirty="0" err="1">
                <a:effectLst/>
                <a:latin typeface="Times New Roman" panose="02020603050405020304" pitchFamily="18" charset="0"/>
                <a:ea typeface="Times New Roman" panose="02020603050405020304" pitchFamily="18" charset="0"/>
              </a:rPr>
              <a:t>žėlinius</a:t>
            </a:r>
            <a:r>
              <a:rPr lang="lt-LT" sz="1600" dirty="0">
                <a:effectLst/>
                <a:latin typeface="Times New Roman" panose="02020603050405020304" pitchFamily="18" charset="0"/>
                <a:ea typeface="Times New Roman" panose="02020603050405020304" pitchFamily="18" charset="0"/>
              </a:rPr>
              <a:t>, paramos gavėjas per 10 darbo dienų privalo pateikti pasodintų sodmenų miško dauginamosios medžiagos kilmės sertifikatus ar jų kopijas ir įsigijimo dokumentus. </a:t>
            </a:r>
            <a:r>
              <a:rPr lang="lt-LT" sz="1600" dirty="0">
                <a:latin typeface="Times New Roman" panose="02020603050405020304" pitchFamily="18" charset="0"/>
                <a:ea typeface="Times New Roman" panose="02020603050405020304" pitchFamily="18" charset="0"/>
              </a:rPr>
              <a:t>D</a:t>
            </a:r>
            <a:r>
              <a:rPr lang="lt-LT" sz="1600" dirty="0">
                <a:effectLst/>
                <a:latin typeface="Times New Roman" panose="02020603050405020304" pitchFamily="18" charset="0"/>
                <a:ea typeface="Times New Roman" panose="02020603050405020304" pitchFamily="18" charset="0"/>
              </a:rPr>
              <a:t>okumentus reikia pateikti ne vėliau kaip iki einamųjų metų birželio 1 d., kai želdiniai ar </a:t>
            </a:r>
            <a:r>
              <a:rPr lang="lt-LT" sz="1600" dirty="0" err="1">
                <a:effectLst/>
                <a:latin typeface="Times New Roman" panose="02020603050405020304" pitchFamily="18" charset="0"/>
                <a:ea typeface="Times New Roman" panose="02020603050405020304" pitchFamily="18" charset="0"/>
              </a:rPr>
              <a:t>žėliniai</a:t>
            </a:r>
            <a:r>
              <a:rPr lang="lt-LT" sz="1600" dirty="0">
                <a:effectLst/>
                <a:latin typeface="Times New Roman" panose="02020603050405020304" pitchFamily="18" charset="0"/>
                <a:ea typeface="Times New Roman" panose="02020603050405020304" pitchFamily="18" charset="0"/>
              </a:rPr>
              <a:t> atsodinti pavasario sezono metu arba ne vėliau kaip iki einamųjų metų lapkričio 1 d., kai želdiniai ar </a:t>
            </a:r>
            <a:r>
              <a:rPr lang="lt-LT" sz="1600" dirty="0" err="1">
                <a:effectLst/>
                <a:latin typeface="Times New Roman" panose="02020603050405020304" pitchFamily="18" charset="0"/>
                <a:ea typeface="Times New Roman" panose="02020603050405020304" pitchFamily="18" charset="0"/>
              </a:rPr>
              <a:t>žėliniai</a:t>
            </a:r>
            <a:r>
              <a:rPr lang="lt-LT" sz="1600" dirty="0">
                <a:effectLst/>
                <a:latin typeface="Times New Roman" panose="02020603050405020304" pitchFamily="18" charset="0"/>
                <a:ea typeface="Times New Roman" panose="02020603050405020304" pitchFamily="18" charset="0"/>
              </a:rPr>
              <a:t> atsodinti rudens sezono metu;</a:t>
            </a:r>
          </a:p>
        </p:txBody>
      </p:sp>
    </p:spTree>
    <p:extLst>
      <p:ext uri="{BB962C8B-B14F-4D97-AF65-F5344CB8AC3E}">
        <p14:creationId xmlns:p14="http://schemas.microsoft.com/office/powerpoint/2010/main" val="3128289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3203848" y="980728"/>
            <a:ext cx="2016224" cy="369332"/>
          </a:xfrm>
          <a:prstGeom prst="rect">
            <a:avLst/>
          </a:prstGeom>
          <a:noFill/>
        </p:spPr>
        <p:txBody>
          <a:bodyPr wrap="square" rtlCol="0">
            <a:spAutoFit/>
          </a:bodyPr>
          <a:lstStyle/>
          <a:p>
            <a:r>
              <a:rPr lang="lt-LT" b="1" dirty="0">
                <a:solidFill>
                  <a:srgbClr val="8EC543"/>
                </a:solidFill>
                <a:cs typeface="Arial" panose="020B0604020202020204" pitchFamily="34" charset="0"/>
              </a:rPr>
              <a:t>Įsipareigojimai</a:t>
            </a:r>
            <a:endParaRPr lang="en-GB" sz="1800" b="1" dirty="0">
              <a:solidFill>
                <a:srgbClr val="8EC543"/>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5CDF044-2292-51A9-E92C-873301EC2764}"/>
              </a:ext>
            </a:extLst>
          </p:cNvPr>
          <p:cNvSpPr txBox="1"/>
          <p:nvPr/>
        </p:nvSpPr>
        <p:spPr>
          <a:xfrm>
            <a:off x="467544" y="1556792"/>
            <a:ext cx="7909046" cy="4480073"/>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lt-LT" sz="1600" dirty="0">
                <a:latin typeface="Times New Roman" panose="02020603050405020304" pitchFamily="18" charset="0"/>
                <a:ea typeface="Times New Roman" panose="02020603050405020304" pitchFamily="18" charset="0"/>
              </a:rPr>
              <a:t>m</a:t>
            </a:r>
            <a:r>
              <a:rPr lang="lt-LT" sz="1600" dirty="0">
                <a:effectLst/>
                <a:latin typeface="Times New Roman" panose="02020603050405020304" pitchFamily="18" charset="0"/>
                <a:ea typeface="Times New Roman" panose="02020603050405020304" pitchFamily="18" charset="0"/>
              </a:rPr>
              <a:t>iško plotai teisės aktų nustatyta tvarka turi būti įtraukti į apskaitą Lietuvos Respublikos miškų valstybės kadastre. Nacionalinė mokėjimo agentūra prie Žemės ūkio ministerijos pateikia įveistų miškų plotų duomenis Valstybinei miškų tarnybai</a:t>
            </a:r>
            <a:r>
              <a:rPr lang="lt-LT" sz="1600" dirty="0">
                <a:latin typeface="Times New Roman" panose="02020603050405020304" pitchFamily="18" charset="0"/>
                <a:ea typeface="Times New Roman" panose="02020603050405020304" pitchFamily="18" charset="0"/>
              </a:rPr>
              <a:t>, kuri </a:t>
            </a:r>
            <a:r>
              <a:rPr lang="lt-LT" sz="1600" dirty="0">
                <a:effectLst/>
                <a:latin typeface="Times New Roman" panose="02020603050405020304" pitchFamily="18" charset="0"/>
                <a:ea typeface="Times New Roman" panose="02020603050405020304" pitchFamily="18" charset="0"/>
              </a:rPr>
              <a:t>gavusi duomenis ir dokumentus, pateikia juos VĮ Registrų centrui įrašyti įveistą mišką į Lietuvos Respublikos miškų valstybės kadastrą;</a:t>
            </a:r>
          </a:p>
          <a:p>
            <a:pPr marL="285750" indent="-285750" algn="just">
              <a:lnSpc>
                <a:spcPct val="150000"/>
              </a:lnSpc>
              <a:buFont typeface="Wingdings" panose="05000000000000000000" pitchFamily="2" charset="2"/>
              <a:buChar char="ü"/>
            </a:pPr>
            <a:r>
              <a:rPr lang="lt-LT" sz="1600" dirty="0">
                <a:latin typeface="Times New Roman" panose="02020603050405020304" pitchFamily="18" charset="0"/>
                <a:ea typeface="Times New Roman" panose="02020603050405020304" pitchFamily="18" charset="0"/>
              </a:rPr>
              <a:t>m</a:t>
            </a:r>
            <a:r>
              <a:rPr lang="lt-LT" sz="1600" dirty="0">
                <a:effectLst/>
                <a:latin typeface="Times New Roman" panose="02020603050405020304" pitchFamily="18" charset="0"/>
                <a:ea typeface="Times New Roman" panose="02020603050405020304" pitchFamily="18" charset="0"/>
              </a:rPr>
              <a:t>iško plotai turi būti įtraukti į apskaitą Lietuvos Respublikos nekilnojamojo turto kadastre. Paramos gavėjas turi patikslinti žemės sklypo, kuriame įveistas miškas, Lietuvos Respublikos nekilnojamojo turto kadastre įrašytus duomenis ne vėliau kaip per 2 (du) metus juos įrašius į Lietuvos Respublikos miškų valstybės kadastrą Lietuvos Respublikos nekilnojamojo turto kadastro nuostatų, patvirtintų Lietuvos Respublikos Vyriausybės 2002 m. balandžio 15 d. nutarimu Nr. 534 „Dėl Lietuvos Respublikos nekilnojamojo turto kadastro nuostatų patvirtinimo“, nustatyta tvarka.</a:t>
            </a:r>
          </a:p>
        </p:txBody>
      </p:sp>
    </p:spTree>
    <p:extLst>
      <p:ext uri="{BB962C8B-B14F-4D97-AF65-F5344CB8AC3E}">
        <p14:creationId xmlns:p14="http://schemas.microsoft.com/office/powerpoint/2010/main" val="1970518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3999F6-4694-7FC0-0F87-E41E414C81FC}"/>
              </a:ext>
            </a:extLst>
          </p:cNvPr>
          <p:cNvSpPr txBox="1"/>
          <p:nvPr/>
        </p:nvSpPr>
        <p:spPr>
          <a:xfrm>
            <a:off x="376080" y="1726069"/>
            <a:ext cx="3355091" cy="338554"/>
          </a:xfrm>
          <a:prstGeom prst="rect">
            <a:avLst/>
          </a:prstGeom>
          <a:noFill/>
        </p:spPr>
        <p:txBody>
          <a:bodyPr wrap="square" rtlCol="0">
            <a:spAutoFit/>
          </a:bodyPr>
          <a:lstStyle/>
          <a:p>
            <a:pPr algn="ctr"/>
            <a:r>
              <a:rPr lang="lt-LT" sz="1600" b="1" i="0" u="none" strike="noStrike" dirty="0">
                <a:solidFill>
                  <a:srgbClr val="92D050"/>
                </a:solidFill>
                <a:effectLst/>
                <a:latin typeface="Arial" panose="020B0604020202020204" pitchFamily="34" charset="0"/>
                <a:cs typeface="Arial" panose="020B0604020202020204" pitchFamily="34" charset="0"/>
              </a:rPr>
              <a:t>Priemonės tikslai</a:t>
            </a:r>
            <a:endParaRPr lang="en-GB" sz="1600" b="1" dirty="0">
              <a:solidFill>
                <a:srgbClr val="8EC543"/>
              </a:solidFill>
              <a:latin typeface="Arial" pitchFamily="34" charset="0"/>
              <a:cs typeface="Arial" pitchFamily="34" charset="0"/>
            </a:endParaRPr>
          </a:p>
        </p:txBody>
      </p:sp>
      <p:pic>
        <p:nvPicPr>
          <p:cNvPr id="6" name="Paveikslėlis 5" descr="Paveikslėlis, kuriame yra medis, augalas, laukas, miškas&#10;&#10;Automatiškai sugeneruotas aprašymas">
            <a:extLst>
              <a:ext uri="{FF2B5EF4-FFF2-40B4-BE49-F238E27FC236}">
                <a16:creationId xmlns:a16="http://schemas.microsoft.com/office/drawing/2014/main" id="{CEAA8E22-333B-A7CF-5D3E-9BE2AD89EB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7740" y="1895346"/>
            <a:ext cx="4895129" cy="3261846"/>
          </a:xfrm>
          <a:prstGeom prst="rect">
            <a:avLst/>
          </a:prstGeom>
        </p:spPr>
      </p:pic>
      <p:sp>
        <p:nvSpPr>
          <p:cNvPr id="7" name="Turinio vietos rezervavimo ženklas 10">
            <a:extLst>
              <a:ext uri="{FF2B5EF4-FFF2-40B4-BE49-F238E27FC236}">
                <a16:creationId xmlns:a16="http://schemas.microsoft.com/office/drawing/2014/main" id="{F3F80C1A-9331-98EE-381F-9E794A48EC7D}"/>
              </a:ext>
            </a:extLst>
          </p:cNvPr>
          <p:cNvSpPr>
            <a:spLocks noGrp="1"/>
          </p:cNvSpPr>
          <p:nvPr>
            <p:ph idx="1"/>
          </p:nvPr>
        </p:nvSpPr>
        <p:spPr>
          <a:xfrm>
            <a:off x="179512" y="2492896"/>
            <a:ext cx="3355091" cy="2289437"/>
          </a:xfrm>
        </p:spPr>
        <p:txBody>
          <a:bodyPr>
            <a:noAutofit/>
          </a:bodyPr>
          <a:lstStyle/>
          <a:p>
            <a:pPr marL="628650" indent="-285750" algn="just" fontAlgn="ctr">
              <a:lnSpc>
                <a:spcPct val="150000"/>
              </a:lnSpc>
              <a:buFont typeface="Wingdings" panose="05000000000000000000" pitchFamily="2" charset="2"/>
              <a:buChar char="ü"/>
            </a:pPr>
            <a:r>
              <a:rPr lang="lt-LT" sz="1400" dirty="0">
                <a:effectLst/>
                <a:latin typeface="Times New Roman" panose="02020603050405020304" pitchFamily="18" charset="0"/>
                <a:ea typeface="Times New Roman" panose="02020603050405020304" pitchFamily="18" charset="0"/>
              </a:rPr>
              <a:t>Priemonė </a:t>
            </a:r>
            <a:r>
              <a:rPr lang="lt-LT" sz="1400" dirty="0">
                <a:solidFill>
                  <a:srgbClr val="000000"/>
                </a:solidFill>
                <a:effectLst/>
                <a:latin typeface="Times New Roman" panose="02020603050405020304" pitchFamily="18" charset="0"/>
                <a:ea typeface="Times New Roman" panose="02020603050405020304" pitchFamily="18" charset="0"/>
              </a:rPr>
              <a:t>prisideda prie klimato kaitos švelninimo ir prisitaikymo prie jos, mažinant išmetamą šiltnamio efektą sukeliančių dujų kiekį ir didinant anglies dioksido sekvestraciją, taip pat prisideda prie tvarios energetikos plėtojimo</a:t>
            </a:r>
            <a:r>
              <a:rPr lang="lt-LT" sz="1400" dirty="0">
                <a:effectLst/>
                <a:latin typeface="Times New Roman" panose="02020603050405020304" pitchFamily="18" charset="0"/>
                <a:ea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3347864" y="692696"/>
            <a:ext cx="2016224" cy="369332"/>
          </a:xfrm>
          <a:prstGeom prst="rect">
            <a:avLst/>
          </a:prstGeom>
          <a:noFill/>
        </p:spPr>
        <p:txBody>
          <a:bodyPr wrap="square" rtlCol="0">
            <a:spAutoFit/>
          </a:bodyPr>
          <a:lstStyle/>
          <a:p>
            <a:r>
              <a:rPr lang="lt-LT" b="1" dirty="0">
                <a:solidFill>
                  <a:srgbClr val="8EC543"/>
                </a:solidFill>
                <a:cs typeface="Arial" panose="020B0604020202020204" pitchFamily="34" charset="0"/>
              </a:rPr>
              <a:t>Įsipareigojimai</a:t>
            </a:r>
            <a:endParaRPr lang="en-GB" sz="1800" b="1" dirty="0">
              <a:solidFill>
                <a:srgbClr val="8EC543"/>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5CDF044-2292-51A9-E92C-873301EC2764}"/>
              </a:ext>
            </a:extLst>
          </p:cNvPr>
          <p:cNvSpPr txBox="1"/>
          <p:nvPr/>
        </p:nvSpPr>
        <p:spPr>
          <a:xfrm>
            <a:off x="329445" y="1196752"/>
            <a:ext cx="7909046" cy="5218736"/>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paramos</a:t>
            </a:r>
            <a:r>
              <a:rPr lang="lt-LT" sz="1600" spc="20" dirty="0">
                <a:effectLst/>
                <a:latin typeface="Times New Roman" panose="02020603050405020304" pitchFamily="18" charset="0"/>
                <a:ea typeface="Times New Roman" panose="02020603050405020304" pitchFamily="18" charset="0"/>
              </a:rPr>
              <a:t> gavėjas įsipareigoja </a:t>
            </a:r>
            <a:r>
              <a:rPr lang="lt-LT" sz="1600" dirty="0">
                <a:effectLst/>
                <a:latin typeface="Times New Roman" panose="02020603050405020304" pitchFamily="18" charset="0"/>
                <a:ea typeface="Times New Roman" panose="02020603050405020304" pitchFamily="18" charset="0"/>
              </a:rPr>
              <a:t>nekeisti projekto įgyvendinimo vietos ir sąlygų, vykdyti numatytą veiklą iki įsipareigojimų laikotarpio pabaigos;</a:t>
            </a:r>
          </a:p>
          <a:p>
            <a:pPr marL="285750" indent="-285750" algn="just">
              <a:lnSpc>
                <a:spcPct val="150000"/>
              </a:lnSpc>
              <a:buFont typeface="Wingdings" panose="05000000000000000000" pitchFamily="2" charset="2"/>
              <a:buChar char="ü"/>
            </a:pPr>
            <a:r>
              <a:rPr lang="lt-LT" sz="1600" dirty="0">
                <a:latin typeface="Times New Roman" panose="02020603050405020304" pitchFamily="18" charset="0"/>
                <a:ea typeface="Times New Roman" panose="02020603050405020304" pitchFamily="18" charset="0"/>
              </a:rPr>
              <a:t>p</a:t>
            </a:r>
            <a:r>
              <a:rPr lang="lt-LT" sz="1600" dirty="0">
                <a:effectLst/>
                <a:latin typeface="Times New Roman" panose="02020603050405020304" pitchFamily="18" charset="0"/>
                <a:ea typeface="Times New Roman" panose="02020603050405020304" pitchFamily="18" charset="0"/>
              </a:rPr>
              <a:t>aramos gavėjas įsipareigoja, be rašytinio Nacionalinės mokėjimo agentūros prie Žemės ūkio ministerijos sutikimo, neparduoti ir kitaip neperleisti kitam asmeniui žemės sklypo ploto, kuriame už paramos lėšas įveistas arba atkurtas miškas, nuo sprendimo skirti paramą priėmimo dienos iki įsipareigojimų laikotarpio pabaigos;</a:t>
            </a:r>
          </a:p>
          <a:p>
            <a:pPr marL="285750" indent="-285750" algn="just">
              <a:lnSpc>
                <a:spcPct val="150000"/>
              </a:lnSpc>
              <a:buFont typeface="Wingdings" panose="05000000000000000000" pitchFamily="2" charset="2"/>
              <a:buChar char="ü"/>
            </a:pPr>
            <a:r>
              <a:rPr lang="lt-LT" sz="1600" spc="20" dirty="0">
                <a:latin typeface="Times New Roman" panose="02020603050405020304" pitchFamily="18" charset="0"/>
                <a:ea typeface="Times New Roman" panose="02020603050405020304" pitchFamily="18" charset="0"/>
              </a:rPr>
              <a:t>p</a:t>
            </a:r>
            <a:r>
              <a:rPr lang="lt-LT" sz="1600" spc="20" dirty="0">
                <a:effectLst/>
                <a:latin typeface="Times New Roman" panose="02020603050405020304" pitchFamily="18" charset="0"/>
                <a:ea typeface="Times New Roman" panose="02020603050405020304" pitchFamily="18" charset="0"/>
              </a:rPr>
              <a:t>areiškėjas įsipareigoja</a:t>
            </a:r>
            <a:r>
              <a:rPr lang="lt-LT" sz="1600" dirty="0">
                <a:effectLst/>
                <a:latin typeface="Times New Roman" panose="02020603050405020304" pitchFamily="18" charset="0"/>
                <a:ea typeface="Times New Roman" panose="02020603050405020304" pitchFamily="18" charset="0"/>
              </a:rPr>
              <a:t> užtikrinti, kad paramos paraiškoje numatytos išlaidos, nebūtų finansuojamos iš kitų Europos Sąjungos fondų ir (arba) kitų viešųjų lėšų;</a:t>
            </a:r>
            <a:endParaRPr lang="lt-LT" sz="1600" dirty="0">
              <a:latin typeface="Times New Roman" panose="02020603050405020304" pitchFamily="18" charset="0"/>
              <a:ea typeface="Times New Roman" panose="02020603050405020304" pitchFamily="18" charset="0"/>
            </a:endParaRPr>
          </a:p>
          <a:p>
            <a:pPr marL="285750" indent="-285750" algn="just">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paramos gavėjas įsipareigoja </a:t>
            </a:r>
            <a:r>
              <a:rPr lang="lt-LT" sz="1600" spc="20" dirty="0">
                <a:effectLst/>
                <a:latin typeface="Times New Roman" panose="02020603050405020304" pitchFamily="18" charset="0"/>
                <a:ea typeface="Times New Roman" panose="02020603050405020304" pitchFamily="18" charset="0"/>
              </a:rPr>
              <a:t>viešinti paramą, </a:t>
            </a:r>
            <a:r>
              <a:rPr lang="lt-LT" sz="1600" dirty="0">
                <a:effectLst/>
                <a:latin typeface="Times New Roman" panose="02020603050405020304" pitchFamily="18" charset="0"/>
                <a:ea typeface="Times New Roman" panose="02020603050405020304" pitchFamily="18" charset="0"/>
              </a:rPr>
              <a:t>kaip numatyta Suteiktos paramos iš EŽŪFKP lėšų pagal Lietuvos žemės ūkio ir kaimo plėtros 2023–2027 metų strateginį planą viešinimo taisyklėse, patvirtintose Lietuvos Respublikos žemės ūkio ministro 2023 m. kovo 31 d. įsakymu Nr. 3D-201 „Dėl Suteiktos paramos iš EŽŪFKP lėšų pagal Lietuvos žemės ūkio ir kaimo plėtros 2023–2027 metų strateginį planą viešinimo taisyklių patvirtinimo“;</a:t>
            </a:r>
          </a:p>
        </p:txBody>
      </p:sp>
    </p:spTree>
    <p:extLst>
      <p:ext uri="{BB962C8B-B14F-4D97-AF65-F5344CB8AC3E}">
        <p14:creationId xmlns:p14="http://schemas.microsoft.com/office/powerpoint/2010/main" val="367914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3203848" y="908720"/>
            <a:ext cx="2016224" cy="369332"/>
          </a:xfrm>
          <a:prstGeom prst="rect">
            <a:avLst/>
          </a:prstGeom>
          <a:noFill/>
        </p:spPr>
        <p:txBody>
          <a:bodyPr wrap="square" rtlCol="0">
            <a:spAutoFit/>
          </a:bodyPr>
          <a:lstStyle/>
          <a:p>
            <a:r>
              <a:rPr lang="lt-LT" b="1" dirty="0">
                <a:solidFill>
                  <a:srgbClr val="8EC543"/>
                </a:solidFill>
                <a:cs typeface="Arial" panose="020B0604020202020204" pitchFamily="34" charset="0"/>
              </a:rPr>
              <a:t>Įsipareigojimai</a:t>
            </a:r>
            <a:endParaRPr lang="en-GB" sz="1800" b="1" dirty="0">
              <a:solidFill>
                <a:srgbClr val="8EC543"/>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5CDF044-2292-51A9-E92C-873301EC2764}"/>
              </a:ext>
            </a:extLst>
          </p:cNvPr>
          <p:cNvSpPr txBox="1"/>
          <p:nvPr/>
        </p:nvSpPr>
        <p:spPr>
          <a:xfrm>
            <a:off x="467544" y="1556792"/>
            <a:ext cx="7909046" cy="3741409"/>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paramos gavėjas įsipareigoja projekto įgyvendinimo ir įsipareigojimų laikotarpiu dirbtinai nekurti sąlygų paramai gauti; </a:t>
            </a:r>
            <a:endParaRPr lang="lt-LT" sz="1600" dirty="0">
              <a:latin typeface="Times New Roman" panose="02020603050405020304" pitchFamily="18" charset="0"/>
              <a:ea typeface="Times New Roman" panose="02020603050405020304" pitchFamily="18" charset="0"/>
            </a:endParaRPr>
          </a:p>
          <a:p>
            <a:pPr marL="285750" indent="-285750" algn="just">
              <a:lnSpc>
                <a:spcPct val="150000"/>
              </a:lnSpc>
              <a:buFont typeface="Wingdings" panose="05000000000000000000" pitchFamily="2" charset="2"/>
              <a:buChar char="ü"/>
            </a:pPr>
            <a:r>
              <a:rPr lang="lt-LT" sz="1600" dirty="0">
                <a:latin typeface="Times New Roman" panose="02020603050405020304" pitchFamily="18" charset="0"/>
                <a:ea typeface="Times New Roman" panose="02020603050405020304" pitchFamily="18" charset="0"/>
              </a:rPr>
              <a:t>p</a:t>
            </a:r>
            <a:r>
              <a:rPr lang="lt-LT" sz="1600" dirty="0">
                <a:effectLst/>
                <a:latin typeface="Times New Roman" panose="02020603050405020304" pitchFamily="18" charset="0"/>
                <a:ea typeface="Times New Roman" panose="02020603050405020304" pitchFamily="18" charset="0"/>
              </a:rPr>
              <a:t>aramos gavėjas įsipareigoja </a:t>
            </a:r>
            <a:r>
              <a:rPr lang="lt-LT" sz="1600" spc="20" dirty="0">
                <a:effectLst/>
                <a:latin typeface="Times New Roman" panose="02020603050405020304" pitchFamily="18" charset="0"/>
                <a:ea typeface="Times New Roman" panose="02020603050405020304" pitchFamily="18" charset="0"/>
              </a:rPr>
              <a:t>sudaryti sąlygas asmenims, turintiems teisę audituoti ir (arba) kontroliuoti, tikrinti, kaip vykdoma veikla, laikomasi paramos skyrimo sąlygų;</a:t>
            </a:r>
            <a:endParaRPr lang="lt-LT" sz="1600" dirty="0">
              <a:latin typeface="Times New Roman" panose="02020603050405020304" pitchFamily="18" charset="0"/>
              <a:ea typeface="Times New Roman" panose="02020603050405020304" pitchFamily="18" charset="0"/>
            </a:endParaRPr>
          </a:p>
          <a:p>
            <a:pPr marL="285750" indent="-285750" algn="just">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paramos gavėjas įsipareigoja </a:t>
            </a:r>
            <a:r>
              <a:rPr lang="lt-LT" sz="1600" spc="20" dirty="0">
                <a:effectLst/>
                <a:latin typeface="Times New Roman" panose="02020603050405020304" pitchFamily="18" charset="0"/>
                <a:ea typeface="Times New Roman" panose="02020603050405020304" pitchFamily="18" charset="0"/>
              </a:rPr>
              <a:t>teikti visą informaciją ir duomenis, reikalingus statistikos tikslams ir </a:t>
            </a:r>
            <a:r>
              <a:rPr lang="lt-LT" sz="1600" dirty="0">
                <a:effectLst/>
                <a:latin typeface="Times New Roman" panose="02020603050405020304" pitchFamily="18" charset="0"/>
                <a:ea typeface="Times New Roman" panose="02020603050405020304" pitchFamily="18" charset="0"/>
              </a:rPr>
              <a:t>Lietuvos žemės ūkio ir kaimo plėtros 2023–2027 metų s</a:t>
            </a:r>
            <a:r>
              <a:rPr lang="lt-LT" sz="1600" spc="20" dirty="0">
                <a:effectLst/>
                <a:latin typeface="Times New Roman" panose="02020603050405020304" pitchFamily="18" charset="0"/>
                <a:ea typeface="Times New Roman" panose="02020603050405020304" pitchFamily="18" charset="0"/>
              </a:rPr>
              <a:t>trateginio plano įgyvendinimo stebėsenai bei reikalingiems vertinimams atlikti;</a:t>
            </a:r>
            <a:endParaRPr lang="lt-LT" sz="1600" spc="20" dirty="0">
              <a:latin typeface="Times New Roman" panose="02020603050405020304" pitchFamily="18" charset="0"/>
              <a:ea typeface="Times New Roman" panose="02020603050405020304" pitchFamily="18" charset="0"/>
            </a:endParaRPr>
          </a:p>
          <a:p>
            <a:pPr marL="285750" indent="-285750" algn="just">
              <a:lnSpc>
                <a:spcPct val="150000"/>
              </a:lnSpc>
              <a:buFont typeface="Wingdings" panose="05000000000000000000" pitchFamily="2" charset="2"/>
              <a:buChar char="ü"/>
            </a:pPr>
            <a:r>
              <a:rPr lang="lt-LT" sz="1600" spc="20" dirty="0">
                <a:effectLst/>
                <a:latin typeface="Times New Roman" panose="02020603050405020304" pitchFamily="18" charset="0"/>
                <a:ea typeface="Times New Roman" panose="02020603050405020304" pitchFamily="18" charset="0"/>
              </a:rPr>
              <a:t>j</a:t>
            </a:r>
            <a:r>
              <a:rPr lang="lt-LT" sz="1600" dirty="0">
                <a:effectLst/>
                <a:latin typeface="Times New Roman" panose="02020603050405020304" pitchFamily="18" charset="0"/>
                <a:ea typeface="Times New Roman" panose="02020603050405020304" pitchFamily="18" charset="0"/>
              </a:rPr>
              <a:t>eigu patikros vietoje metu nustatomas mažesnis veisiamo arba atkuriamo miško plotas už nurodytąjį paramos paraiškoje, išmokos sumažinamos, įsipareigojimai turi būti vykdomi patikros vietoje metu nustatytame veisiamo arba atkuriamo miško plote.</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65652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2123728" y="980728"/>
            <a:ext cx="5184576" cy="369332"/>
          </a:xfrm>
          <a:prstGeom prst="rect">
            <a:avLst/>
          </a:prstGeom>
          <a:noFill/>
        </p:spPr>
        <p:txBody>
          <a:bodyPr wrap="square" rtlCol="0">
            <a:spAutoFit/>
          </a:bodyPr>
          <a:lstStyle/>
          <a:p>
            <a:r>
              <a:rPr lang="lt-LT" b="1" dirty="0">
                <a:solidFill>
                  <a:srgbClr val="8EC543"/>
                </a:solidFill>
                <a:cs typeface="Arial" panose="020B0604020202020204" pitchFamily="34" charset="0"/>
              </a:rPr>
              <a:t>Tinkamos finansuoti išlaidos</a:t>
            </a:r>
            <a:endParaRPr lang="en-GB" sz="1800" b="1" dirty="0">
              <a:solidFill>
                <a:srgbClr val="8EC543"/>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5CDF044-2292-51A9-E92C-873301EC2764}"/>
              </a:ext>
            </a:extLst>
          </p:cNvPr>
          <p:cNvSpPr txBox="1"/>
          <p:nvPr/>
        </p:nvSpPr>
        <p:spPr>
          <a:xfrm>
            <a:off x="761493" y="1988840"/>
            <a:ext cx="7909046" cy="3372077"/>
          </a:xfrm>
          <a:prstGeom prst="rect">
            <a:avLst/>
          </a:prstGeom>
          <a:noFill/>
        </p:spPr>
        <p:txBody>
          <a:bodyPr wrap="square">
            <a:spAutoFit/>
          </a:bodyPr>
          <a:lstStyle/>
          <a:p>
            <a:pPr marL="285750" indent="-285750" algn="just" fontAlgn="ctr">
              <a:lnSpc>
                <a:spcPct val="150000"/>
              </a:lnSpc>
              <a:buFont typeface="Wingdings" panose="05000000000000000000" pitchFamily="2" charset="2"/>
              <a:buChar char="ü"/>
            </a:pPr>
            <a:r>
              <a:rPr lang="lt-LT" sz="1600" spc="-5" dirty="0">
                <a:effectLst/>
                <a:latin typeface="Times New Roman" panose="02020603050405020304" pitchFamily="18" charset="0"/>
                <a:ea typeface="Times New Roman" panose="02020603050405020304" pitchFamily="18" charset="0"/>
              </a:rPr>
              <a:t>Paramos lėšomis finansuojamos tik tinkamos finansuoti ir projektui įgyvendinti būtinos išlaidos, ir ne daugiau nei numatytas paramos dydis.</a:t>
            </a:r>
          </a:p>
          <a:p>
            <a:pPr marL="285750" indent="-285750" algn="just" fontAlgn="ctr">
              <a:lnSpc>
                <a:spcPct val="150000"/>
              </a:lnSpc>
              <a:buFont typeface="Wingdings" panose="05000000000000000000" pitchFamily="2" charset="2"/>
              <a:buChar char="ü"/>
            </a:pPr>
            <a:endParaRPr lang="lt-LT" sz="1600" spc="-5" dirty="0">
              <a:latin typeface="Times New Roman" panose="02020603050405020304" pitchFamily="18" charset="0"/>
              <a:ea typeface="Times New Roman" panose="02020603050405020304" pitchFamily="18" charset="0"/>
            </a:endParaRPr>
          </a:p>
          <a:p>
            <a:pPr marL="285750" indent="-285750" algn="just" fontAlgn="ctr">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Tinkamomis finansuoti pripažįstamos:</a:t>
            </a:r>
            <a:endParaRPr lang="en-US" sz="1600" dirty="0">
              <a:effectLst/>
              <a:latin typeface="Times New Roman" panose="02020603050405020304" pitchFamily="18" charset="0"/>
              <a:ea typeface="Times New Roman" panose="02020603050405020304" pitchFamily="18" charset="0"/>
            </a:endParaRPr>
          </a:p>
          <a:p>
            <a:pPr indent="457200" algn="just" fontAlgn="base" hangingPunct="0">
              <a:lnSpc>
                <a:spcPct val="150000"/>
              </a:lnSpc>
            </a:pPr>
            <a:r>
              <a:rPr lang="lt-LT" sz="1600" dirty="0">
                <a:latin typeface="Times New Roman" panose="02020603050405020304" pitchFamily="18" charset="0"/>
                <a:ea typeface="Times New Roman" panose="02020603050405020304" pitchFamily="18" charset="0"/>
              </a:rPr>
              <a:t>- </a:t>
            </a:r>
            <a:r>
              <a:rPr lang="lt-LT" sz="1600" dirty="0">
                <a:effectLst/>
                <a:latin typeface="Times New Roman" panose="02020603050405020304" pitchFamily="18" charset="0"/>
                <a:ea typeface="Times New Roman" panose="02020603050405020304" pitchFamily="18" charset="0"/>
              </a:rPr>
              <a:t>miško veisimo išlaidos;</a:t>
            </a:r>
            <a:endParaRPr lang="en-US" sz="1600" dirty="0">
              <a:effectLst/>
              <a:latin typeface="Times New Roman" panose="02020603050405020304" pitchFamily="18" charset="0"/>
              <a:ea typeface="Times New Roman" panose="02020603050405020304" pitchFamily="18" charset="0"/>
            </a:endParaRPr>
          </a:p>
          <a:p>
            <a:pPr indent="457200" algn="just" fontAlgn="base" hangingPunct="0">
              <a:lnSpc>
                <a:spcPct val="150000"/>
              </a:lnSpc>
            </a:pPr>
            <a:r>
              <a:rPr lang="lt-LT" sz="1600" spc="-20" dirty="0">
                <a:latin typeface="Times New Roman" panose="02020603050405020304" pitchFamily="18" charset="0"/>
                <a:ea typeface="Times New Roman" panose="02020603050405020304" pitchFamily="18" charset="0"/>
              </a:rPr>
              <a:t>- </a:t>
            </a:r>
            <a:r>
              <a:rPr lang="lt-LT" sz="1600" spc="-20" dirty="0">
                <a:effectLst/>
                <a:latin typeface="Times New Roman" panose="02020603050405020304" pitchFamily="18" charset="0"/>
                <a:ea typeface="Times New Roman" panose="02020603050405020304" pitchFamily="18" charset="0"/>
              </a:rPr>
              <a:t>stichinės nelaimės pažeisto miško atkūrimo išlaidos;</a:t>
            </a:r>
            <a:endParaRPr lang="en-US" sz="1600" dirty="0">
              <a:effectLst/>
              <a:latin typeface="Times New Roman" panose="02020603050405020304" pitchFamily="18" charset="0"/>
              <a:ea typeface="Times New Roman" panose="02020603050405020304" pitchFamily="18" charset="0"/>
            </a:endParaRPr>
          </a:p>
          <a:p>
            <a:pPr indent="457200" algn="just" fontAlgn="base" hangingPunct="0">
              <a:lnSpc>
                <a:spcPct val="150000"/>
              </a:lnSpc>
            </a:pPr>
            <a:r>
              <a:rPr lang="lt-LT" sz="1600" spc="-20" dirty="0">
                <a:latin typeface="Times New Roman" panose="02020603050405020304" pitchFamily="18" charset="0"/>
                <a:ea typeface="Times New Roman" panose="02020603050405020304" pitchFamily="18" charset="0"/>
              </a:rPr>
              <a:t>- </a:t>
            </a:r>
            <a:r>
              <a:rPr lang="lt-LT" sz="1600" spc="-20" dirty="0">
                <a:effectLst/>
                <a:latin typeface="Times New Roman" panose="02020603050405020304" pitchFamily="18" charset="0"/>
                <a:ea typeface="Times New Roman" panose="02020603050405020304" pitchFamily="18" charset="0"/>
              </a:rPr>
              <a:t>tvoros, skirtos apsaugai nuo žvėrių pažeidimų, įrengimo išlaidos;</a:t>
            </a:r>
            <a:endParaRPr lang="en-US" sz="1600" dirty="0">
              <a:effectLst/>
              <a:latin typeface="Times New Roman" panose="02020603050405020304" pitchFamily="18" charset="0"/>
              <a:ea typeface="Times New Roman" panose="02020603050405020304" pitchFamily="18" charset="0"/>
            </a:endParaRPr>
          </a:p>
          <a:p>
            <a:pPr indent="457200" algn="just" fontAlgn="base" hangingPunct="0">
              <a:lnSpc>
                <a:spcPct val="150000"/>
              </a:lnSpc>
            </a:pPr>
            <a:r>
              <a:rPr lang="lt-LT" sz="1600" spc="-20" dirty="0">
                <a:latin typeface="Times New Roman" panose="02020603050405020304" pitchFamily="18" charset="0"/>
                <a:ea typeface="Times New Roman" panose="02020603050405020304" pitchFamily="18" charset="0"/>
              </a:rPr>
              <a:t>- </a:t>
            </a:r>
            <a:r>
              <a:rPr lang="lt-LT" sz="1600" dirty="0">
                <a:effectLst/>
                <a:latin typeface="Times New Roman" panose="02020603050405020304" pitchFamily="18" charset="0"/>
                <a:ea typeface="Times New Roman" panose="02020603050405020304" pitchFamily="18" charset="0"/>
              </a:rPr>
              <a:t>apsaugos </a:t>
            </a:r>
            <a:r>
              <a:rPr lang="lt-LT" sz="1600" dirty="0" err="1">
                <a:effectLst/>
                <a:latin typeface="Times New Roman" panose="02020603050405020304" pitchFamily="18" charset="0"/>
                <a:ea typeface="Times New Roman" panose="02020603050405020304" pitchFamily="18" charset="0"/>
              </a:rPr>
              <a:t>repelentais</a:t>
            </a:r>
            <a:r>
              <a:rPr lang="lt-LT" sz="1600" dirty="0">
                <a:effectLst/>
                <a:latin typeface="Times New Roman" panose="02020603050405020304" pitchFamily="18" charset="0"/>
                <a:ea typeface="Times New Roman" panose="02020603050405020304" pitchFamily="18" charset="0"/>
              </a:rPr>
              <a:t> išlaidos už pirmuosius želdinių augimo metus.</a:t>
            </a:r>
          </a:p>
          <a:p>
            <a:pPr indent="457200" algn="just" fontAlgn="base" hangingPunct="0">
              <a:lnSpc>
                <a:spcPct val="150000"/>
              </a:lnSpc>
            </a:pP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5780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2123728" y="980728"/>
            <a:ext cx="5184576" cy="369332"/>
          </a:xfrm>
          <a:prstGeom prst="rect">
            <a:avLst/>
          </a:prstGeom>
          <a:noFill/>
        </p:spPr>
        <p:txBody>
          <a:bodyPr wrap="square" rtlCol="0">
            <a:spAutoFit/>
          </a:bodyPr>
          <a:lstStyle/>
          <a:p>
            <a:r>
              <a:rPr lang="lt-LT" b="1" dirty="0">
                <a:solidFill>
                  <a:srgbClr val="8EC543"/>
                </a:solidFill>
                <a:cs typeface="Arial" panose="020B0604020202020204" pitchFamily="34" charset="0"/>
              </a:rPr>
              <a:t>Netinkamos finansuoti išlaidos:</a:t>
            </a:r>
            <a:endParaRPr lang="en-GB" sz="1800" b="1" dirty="0">
              <a:solidFill>
                <a:srgbClr val="8EC543"/>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5CDF044-2292-51A9-E92C-873301EC2764}"/>
              </a:ext>
            </a:extLst>
          </p:cNvPr>
          <p:cNvSpPr txBox="1"/>
          <p:nvPr/>
        </p:nvSpPr>
        <p:spPr>
          <a:xfrm>
            <a:off x="617477" y="1905506"/>
            <a:ext cx="7909046" cy="3046988"/>
          </a:xfrm>
          <a:prstGeom prst="rect">
            <a:avLst/>
          </a:prstGeom>
          <a:noFill/>
        </p:spPr>
        <p:txBody>
          <a:bodyPr wrap="square">
            <a:spAutoFit/>
          </a:bodyPr>
          <a:lstStyle/>
          <a:p>
            <a:pPr marL="285750" indent="-285750" algn="just" fontAlgn="ctr">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išlaidos, nesusijusios su remiama veikla;</a:t>
            </a:r>
            <a:endParaRPr lang="lt-LT" sz="1600" dirty="0">
              <a:latin typeface="Times New Roman" panose="02020603050405020304" pitchFamily="18" charset="0"/>
              <a:ea typeface="Times New Roman" panose="02020603050405020304" pitchFamily="18" charset="0"/>
            </a:endParaRPr>
          </a:p>
          <a:p>
            <a:pPr marL="285750" indent="-285750" algn="just" fontAlgn="ctr">
              <a:lnSpc>
                <a:spcPct val="150000"/>
              </a:lnSpc>
              <a:buFont typeface="Wingdings" panose="05000000000000000000" pitchFamily="2" charset="2"/>
              <a:buChar char="ü"/>
            </a:pPr>
            <a:r>
              <a:rPr lang="lt-LT" sz="1600" dirty="0">
                <a:solidFill>
                  <a:srgbClr val="000000"/>
                </a:solidFill>
                <a:effectLst/>
                <a:latin typeface="Times New Roman" panose="02020603050405020304" pitchFamily="18" charset="0"/>
                <a:ea typeface="Times New Roman" panose="02020603050405020304" pitchFamily="18" charset="0"/>
              </a:rPr>
              <a:t>išlaidos, patirtos iki paramos paraiškos pateikimo dienos</a:t>
            </a:r>
            <a:r>
              <a:rPr lang="lt-LT" sz="1600" dirty="0">
                <a:effectLst/>
                <a:latin typeface="Times New Roman" panose="02020603050405020304" pitchFamily="18" charset="0"/>
                <a:ea typeface="Times New Roman" panose="02020603050405020304" pitchFamily="18" charset="0"/>
              </a:rPr>
              <a:t>;</a:t>
            </a:r>
            <a:endParaRPr lang="lt-LT" sz="1600" dirty="0">
              <a:latin typeface="Times New Roman" panose="02020603050405020304" pitchFamily="18" charset="0"/>
              <a:ea typeface="Times New Roman" panose="02020603050405020304" pitchFamily="18" charset="0"/>
            </a:endParaRPr>
          </a:p>
          <a:p>
            <a:pPr marL="285750" indent="-285750" algn="just" fontAlgn="ctr">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išlaidos, viršijančios nustatytą įkainį (išmokos dydį);</a:t>
            </a:r>
            <a:endParaRPr lang="lt-LT" sz="1600" dirty="0">
              <a:latin typeface="Times New Roman" panose="02020603050405020304" pitchFamily="18" charset="0"/>
              <a:ea typeface="Times New Roman" panose="02020603050405020304" pitchFamily="18" charset="0"/>
            </a:endParaRPr>
          </a:p>
          <a:p>
            <a:pPr marL="285750" indent="-285750" algn="just" fontAlgn="ctr">
              <a:lnSpc>
                <a:spcPct val="150000"/>
              </a:lnSpc>
              <a:buFont typeface="Wingdings" panose="05000000000000000000" pitchFamily="2" charset="2"/>
              <a:buChar char="ü"/>
            </a:pPr>
            <a:r>
              <a:rPr lang="lt-LT" sz="1600" spc="15" dirty="0">
                <a:effectLst/>
                <a:latin typeface="Times New Roman" panose="02020603050405020304" pitchFamily="18" charset="0"/>
                <a:ea typeface="Times New Roman" panose="02020603050405020304" pitchFamily="18" charset="0"/>
              </a:rPr>
              <a:t>investicijos į turtą, kurio valdymo, naudojimosi ar disponavimo teisė pareiškėjui apribota (turtas areštuotas);</a:t>
            </a:r>
            <a:endParaRPr lang="lt-LT" sz="1600" spc="15" dirty="0">
              <a:latin typeface="Times New Roman" panose="02020603050405020304" pitchFamily="18" charset="0"/>
              <a:ea typeface="Times New Roman" panose="02020603050405020304" pitchFamily="18" charset="0"/>
            </a:endParaRPr>
          </a:p>
          <a:p>
            <a:pPr marL="285750" indent="-285750" algn="just" fontAlgn="ctr">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investicijos į miško veisimą, kurios yra nesuderinamos su aplinkos ir klimato tikslais pagal tvarios miškotvarkos principus, nustatytus Europos miškų veisimo ir atkūrimo gairėse;</a:t>
            </a:r>
            <a:endParaRPr lang="lt-LT" sz="1600" dirty="0">
              <a:latin typeface="Times New Roman" panose="02020603050405020304" pitchFamily="18" charset="0"/>
              <a:ea typeface="Times New Roman" panose="02020603050405020304" pitchFamily="18" charset="0"/>
            </a:endParaRPr>
          </a:p>
          <a:p>
            <a:pPr marL="285750" indent="-285750" algn="just" fontAlgn="ctr">
              <a:lnSpc>
                <a:spcPct val="150000"/>
              </a:lnSpc>
              <a:buFont typeface="Wingdings" panose="05000000000000000000" pitchFamily="2" charset="2"/>
              <a:buChar char="ü"/>
            </a:pPr>
            <a:r>
              <a:rPr lang="lt-LT" sz="1600" spc="15" dirty="0">
                <a:effectLst/>
                <a:latin typeface="Times New Roman" panose="02020603050405020304" pitchFamily="18" charset="0"/>
                <a:ea typeface="Times New Roman" panose="02020603050405020304" pitchFamily="18" charset="0"/>
              </a:rPr>
              <a:t>miško atkūrimas po pagrindinių kirtimų;</a:t>
            </a:r>
          </a:p>
        </p:txBody>
      </p:sp>
    </p:spTree>
    <p:extLst>
      <p:ext uri="{BB962C8B-B14F-4D97-AF65-F5344CB8AC3E}">
        <p14:creationId xmlns:p14="http://schemas.microsoft.com/office/powerpoint/2010/main" val="3067152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2123728" y="980728"/>
            <a:ext cx="5184576" cy="369332"/>
          </a:xfrm>
          <a:prstGeom prst="rect">
            <a:avLst/>
          </a:prstGeom>
          <a:noFill/>
        </p:spPr>
        <p:txBody>
          <a:bodyPr wrap="square" rtlCol="0">
            <a:spAutoFit/>
          </a:bodyPr>
          <a:lstStyle/>
          <a:p>
            <a:r>
              <a:rPr lang="lt-LT" b="1" dirty="0">
                <a:solidFill>
                  <a:srgbClr val="8EC543"/>
                </a:solidFill>
                <a:cs typeface="Arial" panose="020B0604020202020204" pitchFamily="34" charset="0"/>
              </a:rPr>
              <a:t>Netinkamos finansuoti išlaidos:</a:t>
            </a:r>
            <a:endParaRPr lang="en-GB" sz="1800" b="1" dirty="0">
              <a:solidFill>
                <a:srgbClr val="8EC543"/>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5CDF044-2292-51A9-E92C-873301EC2764}"/>
              </a:ext>
            </a:extLst>
          </p:cNvPr>
          <p:cNvSpPr txBox="1"/>
          <p:nvPr/>
        </p:nvSpPr>
        <p:spPr>
          <a:xfrm>
            <a:off x="467544" y="1556792"/>
            <a:ext cx="7909046" cy="3046988"/>
          </a:xfrm>
          <a:prstGeom prst="rect">
            <a:avLst/>
          </a:prstGeom>
          <a:noFill/>
        </p:spPr>
        <p:txBody>
          <a:bodyPr wrap="square">
            <a:spAutoFit/>
          </a:bodyPr>
          <a:lstStyle/>
          <a:p>
            <a:pPr marL="285750" indent="-285750" algn="just" fontAlgn="ctr">
              <a:lnSpc>
                <a:spcPct val="150000"/>
              </a:lnSpc>
              <a:buFont typeface="Wingdings" panose="05000000000000000000" pitchFamily="2" charset="2"/>
              <a:buChar char="ü"/>
            </a:pPr>
            <a:r>
              <a:rPr lang="lt-LT" sz="1600" spc="-10" dirty="0">
                <a:effectLst/>
                <a:latin typeface="Times New Roman" panose="02020603050405020304" pitchFamily="18" charset="0"/>
                <a:ea typeface="Times New Roman" panose="02020603050405020304" pitchFamily="18" charset="0"/>
              </a:rPr>
              <a:t>miško įveisimas arba atkūrimas tik </a:t>
            </a:r>
            <a:r>
              <a:rPr lang="lt-LT" sz="1600" spc="-10" dirty="0" err="1">
                <a:effectLst/>
                <a:latin typeface="Times New Roman" panose="02020603050405020304" pitchFamily="18" charset="0"/>
                <a:ea typeface="Times New Roman" panose="02020603050405020304" pitchFamily="18" charset="0"/>
              </a:rPr>
              <a:t>žėliniais</a:t>
            </a:r>
            <a:r>
              <a:rPr lang="lt-LT" sz="1600" spc="-10" dirty="0">
                <a:effectLst/>
                <a:latin typeface="Times New Roman" panose="02020603050405020304" pitchFamily="18" charset="0"/>
                <a:ea typeface="Times New Roman" panose="02020603050405020304" pitchFamily="18" charset="0"/>
              </a:rPr>
              <a:t> (kai plotas medžiais apauga savaime ir nereikalingas papildomas želdinimas) arba sėjant medžių ir krūmų sėklas;</a:t>
            </a:r>
            <a:r>
              <a:rPr lang="lt-LT" sz="1600" spc="-10" dirty="0">
                <a:solidFill>
                  <a:srgbClr val="FF0000"/>
                </a:solidFill>
                <a:effectLst/>
                <a:latin typeface="Times New Roman" panose="02020603050405020304" pitchFamily="18" charset="0"/>
                <a:ea typeface="Times New Roman" panose="02020603050405020304" pitchFamily="18" charset="0"/>
              </a:rPr>
              <a:t> </a:t>
            </a:r>
          </a:p>
          <a:p>
            <a:pPr marL="285750" indent="-285750" algn="just" fontAlgn="ctr" hangingPunct="0">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apsaugos </a:t>
            </a:r>
            <a:r>
              <a:rPr lang="lt-LT" sz="1600" dirty="0" err="1">
                <a:effectLst/>
                <a:latin typeface="Times New Roman" panose="02020603050405020304" pitchFamily="18" charset="0"/>
                <a:ea typeface="Times New Roman" panose="02020603050405020304" pitchFamily="18" charset="0"/>
              </a:rPr>
              <a:t>repelentais</a:t>
            </a:r>
            <a:r>
              <a:rPr lang="lt-LT" sz="1600" dirty="0">
                <a:effectLst/>
                <a:latin typeface="Times New Roman" panose="02020603050405020304" pitchFamily="18" charset="0"/>
                <a:ea typeface="Times New Roman" panose="02020603050405020304" pitchFamily="18" charset="0"/>
              </a:rPr>
              <a:t> išlaidos už medžių </a:t>
            </a:r>
            <a:r>
              <a:rPr lang="lt-LT" sz="1600" dirty="0" err="1">
                <a:effectLst/>
                <a:latin typeface="Times New Roman" panose="02020603050405020304" pitchFamily="18" charset="0"/>
                <a:ea typeface="Times New Roman" panose="02020603050405020304" pitchFamily="18" charset="0"/>
              </a:rPr>
              <a:t>savaiminukais</a:t>
            </a:r>
            <a:r>
              <a:rPr lang="lt-LT" sz="1600" dirty="0">
                <a:effectLst/>
                <a:latin typeface="Times New Roman" panose="02020603050405020304" pitchFamily="18" charset="0"/>
                <a:ea typeface="Times New Roman" panose="02020603050405020304" pitchFamily="18" charset="0"/>
              </a:rPr>
              <a:t> apaugantį plotą;</a:t>
            </a:r>
            <a:endParaRPr lang="lt-LT" sz="1600" dirty="0">
              <a:latin typeface="Times New Roman" panose="02020603050405020304" pitchFamily="18" charset="0"/>
              <a:ea typeface="Times New Roman" panose="02020603050405020304" pitchFamily="18" charset="0"/>
            </a:endParaRPr>
          </a:p>
          <a:p>
            <a:pPr marL="285750" indent="-285750" algn="just" fontAlgn="ctr" hangingPunct="0">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tvoros, </a:t>
            </a:r>
            <a:r>
              <a:rPr lang="lt-LT" sz="1600" spc="-20" dirty="0">
                <a:effectLst/>
                <a:latin typeface="Times New Roman" panose="02020603050405020304" pitchFamily="18" charset="0"/>
                <a:ea typeface="Times New Roman" panose="02020603050405020304" pitchFamily="18" charset="0"/>
              </a:rPr>
              <a:t>skirtos apsaugai nuo žvėrių pažeidimų,</a:t>
            </a:r>
            <a:r>
              <a:rPr lang="lt-LT" sz="1600" dirty="0">
                <a:effectLst/>
                <a:latin typeface="Times New Roman" panose="02020603050405020304" pitchFamily="18" charset="0"/>
                <a:ea typeface="Times New Roman" panose="02020603050405020304" pitchFamily="18" charset="0"/>
              </a:rPr>
              <a:t> įrengimo išlaidos, už medžių </a:t>
            </a:r>
            <a:r>
              <a:rPr lang="lt-LT" sz="1600" dirty="0" err="1">
                <a:effectLst/>
                <a:latin typeface="Times New Roman" panose="02020603050405020304" pitchFamily="18" charset="0"/>
                <a:ea typeface="Times New Roman" panose="02020603050405020304" pitchFamily="18" charset="0"/>
              </a:rPr>
              <a:t>savaiminukais</a:t>
            </a:r>
            <a:r>
              <a:rPr lang="lt-LT" sz="1600" dirty="0">
                <a:effectLst/>
                <a:latin typeface="Times New Roman" panose="02020603050405020304" pitchFamily="18" charset="0"/>
                <a:ea typeface="Times New Roman" panose="02020603050405020304" pitchFamily="18" charset="0"/>
              </a:rPr>
              <a:t> apaugantį plotą </a:t>
            </a:r>
            <a:r>
              <a:rPr lang="lt-LT" sz="1600" spc="-5" dirty="0">
                <a:effectLst/>
                <a:latin typeface="Times New Roman" panose="02020603050405020304" pitchFamily="18" charset="0"/>
                <a:ea typeface="Times New Roman" panose="02020603050405020304" pitchFamily="18" charset="0"/>
              </a:rPr>
              <a:t>(kai papildomai želdinti nereikia);</a:t>
            </a:r>
            <a:endParaRPr lang="lt-LT" sz="1600" dirty="0">
              <a:latin typeface="Times New Roman" panose="02020603050405020304" pitchFamily="18" charset="0"/>
              <a:ea typeface="Times New Roman" panose="02020603050405020304" pitchFamily="18" charset="0"/>
            </a:endParaRPr>
          </a:p>
          <a:p>
            <a:pPr marL="285750" indent="-285750" algn="just" fontAlgn="ctr" hangingPunct="0">
              <a:lnSpc>
                <a:spcPct val="150000"/>
              </a:lnSpc>
              <a:buFont typeface="Wingdings" panose="05000000000000000000" pitchFamily="2" charset="2"/>
              <a:buChar char="ü"/>
            </a:pPr>
            <a:r>
              <a:rPr lang="lt-LT" sz="1600" spc="-20" dirty="0">
                <a:effectLst/>
                <a:latin typeface="Times New Roman" panose="02020603050405020304" pitchFamily="18" charset="0"/>
                <a:ea typeface="Times New Roman" panose="02020603050405020304" pitchFamily="18" charset="0"/>
              </a:rPr>
              <a:t>vien tik a</a:t>
            </a:r>
            <a:r>
              <a:rPr lang="lt-LT" sz="1600" dirty="0">
                <a:effectLst/>
                <a:latin typeface="Times New Roman" panose="02020603050405020304" pitchFamily="18" charset="0"/>
                <a:ea typeface="Times New Roman" panose="02020603050405020304" pitchFamily="18" charset="0"/>
              </a:rPr>
              <a:t>psaugos </a:t>
            </a:r>
            <a:r>
              <a:rPr lang="lt-LT" sz="1600" dirty="0" err="1">
                <a:effectLst/>
                <a:latin typeface="Times New Roman" panose="02020603050405020304" pitchFamily="18" charset="0"/>
                <a:ea typeface="Times New Roman" panose="02020603050405020304" pitchFamily="18" charset="0"/>
              </a:rPr>
              <a:t>repelentais</a:t>
            </a:r>
            <a:r>
              <a:rPr lang="lt-LT" sz="1600" dirty="0">
                <a:effectLst/>
                <a:latin typeface="Times New Roman" panose="02020603050405020304" pitchFamily="18" charset="0"/>
                <a:ea typeface="Times New Roman" panose="02020603050405020304" pitchFamily="18" charset="0"/>
              </a:rPr>
              <a:t> išlaidos</a:t>
            </a:r>
            <a:r>
              <a:rPr lang="lt-LT" sz="1600" spc="-20" dirty="0">
                <a:effectLst/>
                <a:latin typeface="Times New Roman" panose="02020603050405020304" pitchFamily="18" charset="0"/>
                <a:ea typeface="Times New Roman" panose="02020603050405020304" pitchFamily="18" charset="0"/>
              </a:rPr>
              <a:t> arba vien tik tvoros, skirtos apsaugai nuo žvėrių pažeidimų, </a:t>
            </a:r>
            <a:r>
              <a:rPr lang="lt-LT" sz="1600" dirty="0">
                <a:effectLst/>
                <a:latin typeface="Times New Roman" panose="02020603050405020304" pitchFamily="18" charset="0"/>
                <a:ea typeface="Times New Roman" panose="02020603050405020304" pitchFamily="18" charset="0"/>
              </a:rPr>
              <a:t>kaip atskiros investicijos </a:t>
            </a:r>
            <a:r>
              <a:rPr lang="lt-LT" sz="1600" spc="-20" dirty="0">
                <a:effectLst/>
                <a:latin typeface="Times New Roman" panose="02020603050405020304" pitchFamily="18" charset="0"/>
                <a:ea typeface="Times New Roman" panose="02020603050405020304" pitchFamily="18" charset="0"/>
              </a:rPr>
              <a:t>įrengimo išlaidos, kai paramos neprašoma apsaugomo </a:t>
            </a:r>
            <a:r>
              <a:rPr lang="lt-LT" sz="1600" spc="-20" dirty="0" err="1">
                <a:effectLst/>
                <a:latin typeface="Times New Roman" panose="02020603050405020304" pitchFamily="18" charset="0"/>
                <a:ea typeface="Times New Roman" panose="02020603050405020304" pitchFamily="18" charset="0"/>
              </a:rPr>
              <a:t>repelentais</a:t>
            </a:r>
            <a:r>
              <a:rPr lang="lt-LT" sz="1600" spc="-20" dirty="0">
                <a:effectLst/>
                <a:latin typeface="Times New Roman" panose="02020603050405020304" pitchFamily="18" charset="0"/>
                <a:ea typeface="Times New Roman" panose="02020603050405020304" pitchFamily="18" charset="0"/>
              </a:rPr>
              <a:t> arba aptveriamo tvora miško ploto įveisimui arba atkūrimui.</a:t>
            </a:r>
            <a:r>
              <a:rPr lang="lt-LT" sz="1600"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15375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3329861" y="839614"/>
            <a:ext cx="2484276" cy="369332"/>
          </a:xfrm>
          <a:prstGeom prst="rect">
            <a:avLst/>
          </a:prstGeom>
          <a:noFill/>
        </p:spPr>
        <p:txBody>
          <a:bodyPr wrap="square" rtlCol="0">
            <a:spAutoFit/>
          </a:bodyPr>
          <a:lstStyle/>
          <a:p>
            <a:r>
              <a:rPr lang="lt-LT" b="1" dirty="0">
                <a:solidFill>
                  <a:srgbClr val="8EC543"/>
                </a:solidFill>
                <a:cs typeface="Arial" panose="020B0604020202020204" pitchFamily="34" charset="0"/>
              </a:rPr>
              <a:t>Paramos dydis</a:t>
            </a:r>
            <a:endParaRPr lang="en-GB" sz="1800" b="1" dirty="0">
              <a:solidFill>
                <a:srgbClr val="8EC543"/>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3FCBE7E-1187-AE44-577C-496F5E469237}"/>
              </a:ext>
            </a:extLst>
          </p:cNvPr>
          <p:cNvSpPr txBox="1"/>
          <p:nvPr/>
        </p:nvSpPr>
        <p:spPr>
          <a:xfrm>
            <a:off x="390364" y="4941168"/>
            <a:ext cx="8363271" cy="1169551"/>
          </a:xfrm>
          <a:prstGeom prst="rect">
            <a:avLst/>
          </a:prstGeom>
          <a:noFill/>
        </p:spPr>
        <p:txBody>
          <a:bodyPr wrap="square">
            <a:spAutoFit/>
          </a:bodyPr>
          <a:lstStyle/>
          <a:p>
            <a:pPr marL="285750" indent="-285750" algn="just">
              <a:buFont typeface="Wingdings" panose="05000000000000000000" pitchFamily="2" charset="2"/>
              <a:buChar char="ü"/>
            </a:pPr>
            <a:r>
              <a:rPr lang="lt-LT" sz="1400" dirty="0">
                <a:effectLst/>
                <a:latin typeface="Times New Roman" panose="02020603050405020304" pitchFamily="18" charset="0"/>
                <a:ea typeface="Times New Roman" panose="02020603050405020304" pitchFamily="18" charset="0"/>
              </a:rPr>
              <a:t>Parama skiriama mokant vienkartinę miško įveisimo ir (arba) </a:t>
            </a:r>
            <a:r>
              <a:rPr lang="lt-LT" sz="1400" spc="-20" dirty="0">
                <a:effectLst/>
                <a:latin typeface="Times New Roman" panose="02020603050405020304" pitchFamily="18" charset="0"/>
                <a:ea typeface="Times New Roman" panose="02020603050405020304" pitchFamily="18" charset="0"/>
              </a:rPr>
              <a:t>stichinės </a:t>
            </a:r>
            <a:r>
              <a:rPr lang="lt-LT" sz="1400" spc="-20" dirty="0">
                <a:solidFill>
                  <a:srgbClr val="000000"/>
                </a:solidFill>
                <a:effectLst/>
                <a:latin typeface="Times New Roman" panose="02020603050405020304" pitchFamily="18" charset="0"/>
                <a:ea typeface="Times New Roman" panose="02020603050405020304" pitchFamily="18" charset="0"/>
              </a:rPr>
              <a:t>nelaimės pažeisto miško</a:t>
            </a:r>
            <a:r>
              <a:rPr lang="lt-LT" sz="1400" dirty="0">
                <a:effectLst/>
                <a:latin typeface="Times New Roman" panose="02020603050405020304" pitchFamily="18" charset="0"/>
                <a:ea typeface="Times New Roman" panose="02020603050405020304" pitchFamily="18" charset="0"/>
              </a:rPr>
              <a:t> atkūrimo išmoką paramos paraiškai, apskaičiuojamą kiekvienam miško želdinimo ir žėlimo projektui atskirai, priklausomai nuo želdinių rūšinės sudėties ir želdinamo ploto, pagal lentelėje pateiktus atskirų medžių rūšių želdinių įkainius. </a:t>
            </a:r>
          </a:p>
          <a:p>
            <a:pPr marL="285750" indent="-285750" algn="just">
              <a:buFont typeface="Wingdings" panose="05000000000000000000" pitchFamily="2" charset="2"/>
              <a:buChar char="ü"/>
            </a:pPr>
            <a:r>
              <a:rPr lang="lt-LT" sz="1400" dirty="0">
                <a:effectLst/>
                <a:latin typeface="Times New Roman" panose="02020603050405020304" pitchFamily="18" charset="0"/>
                <a:ea typeface="Times New Roman" panose="02020603050405020304" pitchFamily="18" charset="0"/>
              </a:rPr>
              <a:t>Miško įveisimo ir atkūrimo</a:t>
            </a:r>
            <a:r>
              <a:rPr lang="lt-LT" sz="1400" dirty="0">
                <a:solidFill>
                  <a:srgbClr val="FF0000"/>
                </a:solidFill>
                <a:effectLst/>
                <a:latin typeface="Times New Roman" panose="02020603050405020304" pitchFamily="18" charset="0"/>
                <a:ea typeface="Times New Roman" panose="02020603050405020304" pitchFamily="18" charset="0"/>
              </a:rPr>
              <a:t> </a:t>
            </a:r>
            <a:r>
              <a:rPr lang="lt-LT" sz="1400" dirty="0">
                <a:effectLst/>
                <a:latin typeface="Times New Roman" panose="02020603050405020304" pitchFamily="18" charset="0"/>
                <a:ea typeface="Times New Roman" panose="02020603050405020304" pitchFamily="18" charset="0"/>
              </a:rPr>
              <a:t>išmoka mokama tik už želdinamą plotą.</a:t>
            </a:r>
            <a:endParaRPr lang="en-US" sz="1400" dirty="0"/>
          </a:p>
        </p:txBody>
      </p:sp>
      <p:graphicFrame>
        <p:nvGraphicFramePr>
          <p:cNvPr id="7" name="Lentelė 6">
            <a:extLst>
              <a:ext uri="{FF2B5EF4-FFF2-40B4-BE49-F238E27FC236}">
                <a16:creationId xmlns:a16="http://schemas.microsoft.com/office/drawing/2014/main" id="{55142BE2-D51A-4F8C-0247-577489D9BE44}"/>
              </a:ext>
            </a:extLst>
          </p:cNvPr>
          <p:cNvGraphicFramePr>
            <a:graphicFrameLocks noGrp="1"/>
          </p:cNvGraphicFramePr>
          <p:nvPr>
            <p:extLst>
              <p:ext uri="{D42A27DB-BD31-4B8C-83A1-F6EECF244321}">
                <p14:modId xmlns:p14="http://schemas.microsoft.com/office/powerpoint/2010/main" val="3942383500"/>
              </p:ext>
            </p:extLst>
          </p:nvPr>
        </p:nvGraphicFramePr>
        <p:xfrm>
          <a:off x="611559" y="1367278"/>
          <a:ext cx="8142076" cy="3415558"/>
        </p:xfrm>
        <a:graphic>
          <a:graphicData uri="http://schemas.openxmlformats.org/drawingml/2006/table">
            <a:tbl>
              <a:tblPr firstRow="1" firstCol="1" bandRow="1">
                <a:tableStyleId>{35758FB7-9AC5-4552-8A53-C91805E547FA}</a:tableStyleId>
              </a:tblPr>
              <a:tblGrid>
                <a:gridCol w="3961934">
                  <a:extLst>
                    <a:ext uri="{9D8B030D-6E8A-4147-A177-3AD203B41FA5}">
                      <a16:colId xmlns:a16="http://schemas.microsoft.com/office/drawing/2014/main" val="529293067"/>
                    </a:ext>
                  </a:extLst>
                </a:gridCol>
                <a:gridCol w="2027377">
                  <a:extLst>
                    <a:ext uri="{9D8B030D-6E8A-4147-A177-3AD203B41FA5}">
                      <a16:colId xmlns:a16="http://schemas.microsoft.com/office/drawing/2014/main" val="1579037252"/>
                    </a:ext>
                  </a:extLst>
                </a:gridCol>
                <a:gridCol w="2152765">
                  <a:extLst>
                    <a:ext uri="{9D8B030D-6E8A-4147-A177-3AD203B41FA5}">
                      <a16:colId xmlns:a16="http://schemas.microsoft.com/office/drawing/2014/main" val="1195098495"/>
                    </a:ext>
                  </a:extLst>
                </a:gridCol>
              </a:tblGrid>
              <a:tr h="560422">
                <a:tc>
                  <a:txBody>
                    <a:bodyPr/>
                    <a:lstStyle/>
                    <a:p>
                      <a:pPr algn="ctr" fontAlgn="base"/>
                      <a:r>
                        <a:rPr lang="lt-LT" sz="1400" b="1" dirty="0">
                          <a:solidFill>
                            <a:schemeClr val="tx1"/>
                          </a:solidFill>
                          <a:effectLst/>
                        </a:rPr>
                        <a:t>Medžių rūšys</a:t>
                      </a:r>
                      <a:endParaRPr lang="en-US" sz="14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rgbClr val="92D050"/>
                    </a:solidFill>
                  </a:tcPr>
                </a:tc>
                <a:tc>
                  <a:txBody>
                    <a:bodyPr/>
                    <a:lstStyle/>
                    <a:p>
                      <a:pPr algn="ctr" fontAlgn="base"/>
                      <a:r>
                        <a:rPr lang="lt-LT" sz="1400" b="0" dirty="0">
                          <a:solidFill>
                            <a:schemeClr val="tx1"/>
                          </a:solidFill>
                          <a:effectLst/>
                        </a:rPr>
                        <a:t>Miško įveisimo išmoka Eur už 1 ha</a:t>
                      </a:r>
                      <a:endParaRPr lang="en-US" sz="1400" b="0"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rgbClr val="92D050"/>
                    </a:solidFill>
                  </a:tcPr>
                </a:tc>
                <a:tc>
                  <a:txBody>
                    <a:bodyPr/>
                    <a:lstStyle/>
                    <a:p>
                      <a:pPr algn="ctr" fontAlgn="base"/>
                      <a:r>
                        <a:rPr lang="lt-LT" sz="1400" b="0" dirty="0">
                          <a:solidFill>
                            <a:schemeClr val="tx1"/>
                          </a:solidFill>
                          <a:effectLst/>
                        </a:rPr>
                        <a:t>Miško atkūrimo išmoka Eur už 1 ha</a:t>
                      </a:r>
                      <a:endParaRPr lang="en-US" sz="1400" b="0"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3506463600"/>
                  </a:ext>
                </a:extLst>
              </a:tr>
              <a:tr h="272656">
                <a:tc>
                  <a:txBody>
                    <a:bodyPr/>
                    <a:lstStyle/>
                    <a:p>
                      <a:pPr fontAlgn="base"/>
                      <a:r>
                        <a:rPr lang="lt-LT" sz="1600" b="0" dirty="0">
                          <a:effectLst/>
                        </a:rPr>
                        <a:t>Paprastoji pušis </a:t>
                      </a:r>
                      <a:endParaRPr lang="en-US" sz="1600" b="0" dirty="0">
                        <a:effectLst/>
                        <a:latin typeface="Times New Roman" panose="02020603050405020304" pitchFamily="18" charset="0"/>
                        <a:ea typeface="Times New Roman" panose="02020603050405020304" pitchFamily="18" charset="0"/>
                      </a:endParaRPr>
                    </a:p>
                  </a:txBody>
                  <a:tcPr marL="0" marR="0" marT="0" marB="0" anchor="ctr">
                    <a:solidFill>
                      <a:srgbClr val="92D050"/>
                    </a:solidFill>
                  </a:tcPr>
                </a:tc>
                <a:tc>
                  <a:txBody>
                    <a:bodyPr/>
                    <a:lstStyle/>
                    <a:p>
                      <a:pPr algn="ctr" fontAlgn="base"/>
                      <a:r>
                        <a:rPr lang="en-US" sz="1600" b="1" dirty="0">
                          <a:effectLst/>
                        </a:rPr>
                        <a:t>1732</a:t>
                      </a:r>
                      <a:endParaRPr lang="en-US" sz="1600" b="1" dirty="0">
                        <a:effectLst/>
                        <a:latin typeface="Times New Roman" panose="02020603050405020304" pitchFamily="18" charset="0"/>
                        <a:ea typeface="Times New Roman" panose="02020603050405020304" pitchFamily="18" charset="0"/>
                      </a:endParaRPr>
                    </a:p>
                  </a:txBody>
                  <a:tcPr marL="0" marR="0" marT="0" marB="0" anchor="ctr">
                    <a:solidFill>
                      <a:srgbClr val="92D050"/>
                    </a:solidFill>
                  </a:tcPr>
                </a:tc>
                <a:tc>
                  <a:txBody>
                    <a:bodyPr/>
                    <a:lstStyle/>
                    <a:p>
                      <a:pPr algn="ctr" fontAlgn="base"/>
                      <a:r>
                        <a:rPr lang="lt-LT" sz="1600" b="1">
                          <a:effectLst/>
                        </a:rPr>
                        <a:t>1989</a:t>
                      </a:r>
                      <a:endParaRPr lang="en-US" sz="1600" b="1">
                        <a:effectLst/>
                        <a:latin typeface="Times New Roman" panose="02020603050405020304" pitchFamily="18" charset="0"/>
                        <a:ea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3838126420"/>
                  </a:ext>
                </a:extLst>
              </a:tr>
              <a:tr h="272656">
                <a:tc>
                  <a:txBody>
                    <a:bodyPr/>
                    <a:lstStyle/>
                    <a:p>
                      <a:pPr fontAlgn="base"/>
                      <a:r>
                        <a:rPr lang="lt-LT" sz="1600" b="0" dirty="0">
                          <a:effectLst/>
                        </a:rPr>
                        <a:t>Paprastoji eglė</a:t>
                      </a:r>
                      <a:endParaRPr lang="en-US" sz="1600" b="0" dirty="0">
                        <a:effectLst/>
                        <a:latin typeface="Times New Roman" panose="02020603050405020304" pitchFamily="18" charset="0"/>
                        <a:ea typeface="Times New Roman" panose="02020603050405020304" pitchFamily="18" charset="0"/>
                      </a:endParaRPr>
                    </a:p>
                  </a:txBody>
                  <a:tcPr marL="0" marR="0" marT="0" marB="0" anchor="ctr">
                    <a:solidFill>
                      <a:srgbClr val="92D050"/>
                    </a:solidFill>
                  </a:tcPr>
                </a:tc>
                <a:tc>
                  <a:txBody>
                    <a:bodyPr/>
                    <a:lstStyle/>
                    <a:p>
                      <a:pPr algn="ctr" fontAlgn="base"/>
                      <a:r>
                        <a:rPr lang="lt-LT" sz="1600" b="1" dirty="0">
                          <a:effectLst/>
                        </a:rPr>
                        <a:t>1570</a:t>
                      </a:r>
                      <a:endParaRPr lang="en-US" sz="1600" b="1" dirty="0">
                        <a:effectLst/>
                        <a:latin typeface="Times New Roman" panose="02020603050405020304" pitchFamily="18" charset="0"/>
                        <a:ea typeface="Times New Roman" panose="02020603050405020304" pitchFamily="18" charset="0"/>
                      </a:endParaRPr>
                    </a:p>
                  </a:txBody>
                  <a:tcPr marL="0" marR="0" marT="0" marB="0" anchor="ctr">
                    <a:solidFill>
                      <a:srgbClr val="92D050"/>
                    </a:solidFill>
                  </a:tcPr>
                </a:tc>
                <a:tc>
                  <a:txBody>
                    <a:bodyPr/>
                    <a:lstStyle/>
                    <a:p>
                      <a:pPr algn="ctr" fontAlgn="base"/>
                      <a:r>
                        <a:rPr lang="lt-LT" sz="1600" b="1">
                          <a:effectLst/>
                        </a:rPr>
                        <a:t>1827</a:t>
                      </a:r>
                      <a:endParaRPr lang="en-US" sz="1600" b="1">
                        <a:effectLst/>
                        <a:latin typeface="Times New Roman" panose="02020603050405020304" pitchFamily="18" charset="0"/>
                        <a:ea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4153608329"/>
                  </a:ext>
                </a:extLst>
              </a:tr>
              <a:tr h="272656">
                <a:tc>
                  <a:txBody>
                    <a:bodyPr/>
                    <a:lstStyle/>
                    <a:p>
                      <a:pPr fontAlgn="base"/>
                      <a:r>
                        <a:rPr lang="lt-LT" sz="1600" b="0">
                          <a:effectLst/>
                        </a:rPr>
                        <a:t>Karpotasis beržas, paprastasis skroblas</a:t>
                      </a:r>
                      <a:endParaRPr lang="en-US" sz="1600" b="0">
                        <a:effectLst/>
                        <a:latin typeface="Times New Roman" panose="02020603050405020304" pitchFamily="18" charset="0"/>
                        <a:ea typeface="Times New Roman" panose="02020603050405020304" pitchFamily="18" charset="0"/>
                      </a:endParaRPr>
                    </a:p>
                  </a:txBody>
                  <a:tcPr marL="0" marR="0" marT="0" marB="0" anchor="ctr">
                    <a:solidFill>
                      <a:srgbClr val="92D050"/>
                    </a:solidFill>
                  </a:tcPr>
                </a:tc>
                <a:tc>
                  <a:txBody>
                    <a:bodyPr/>
                    <a:lstStyle/>
                    <a:p>
                      <a:pPr algn="ctr" fontAlgn="base"/>
                      <a:r>
                        <a:rPr lang="lt-LT" sz="1600" b="1" dirty="0">
                          <a:effectLst/>
                        </a:rPr>
                        <a:t>1511</a:t>
                      </a:r>
                      <a:r>
                        <a:rPr lang="lt-LT" sz="1600" b="1" strike="sngStrike" dirty="0">
                          <a:effectLst/>
                        </a:rPr>
                        <a:t> </a:t>
                      </a:r>
                      <a:endParaRPr lang="en-US" sz="1600" b="1" dirty="0">
                        <a:effectLst/>
                        <a:latin typeface="Times New Roman" panose="02020603050405020304" pitchFamily="18" charset="0"/>
                        <a:ea typeface="Times New Roman" panose="02020603050405020304" pitchFamily="18" charset="0"/>
                      </a:endParaRPr>
                    </a:p>
                  </a:txBody>
                  <a:tcPr marL="0" marR="0" marT="0" marB="0" anchor="ctr">
                    <a:solidFill>
                      <a:srgbClr val="92D050"/>
                    </a:solidFill>
                  </a:tcPr>
                </a:tc>
                <a:tc>
                  <a:txBody>
                    <a:bodyPr/>
                    <a:lstStyle/>
                    <a:p>
                      <a:pPr algn="ctr" fontAlgn="base"/>
                      <a:r>
                        <a:rPr lang="lt-LT" sz="1600" b="1" dirty="0">
                          <a:effectLst/>
                        </a:rPr>
                        <a:t>1768</a:t>
                      </a:r>
                      <a:endParaRPr lang="en-US" sz="1600" b="1" dirty="0">
                        <a:effectLst/>
                        <a:latin typeface="Times New Roman" panose="02020603050405020304" pitchFamily="18" charset="0"/>
                        <a:ea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2877248167"/>
                  </a:ext>
                </a:extLst>
              </a:tr>
              <a:tr h="272656">
                <a:tc>
                  <a:txBody>
                    <a:bodyPr/>
                    <a:lstStyle/>
                    <a:p>
                      <a:pPr fontAlgn="base"/>
                      <a:r>
                        <a:rPr lang="lt-LT" sz="1600" b="0">
                          <a:effectLst/>
                        </a:rPr>
                        <a:t>Juodalksnis</a:t>
                      </a:r>
                      <a:endParaRPr lang="en-US" sz="1600" b="0">
                        <a:effectLst/>
                        <a:latin typeface="Times New Roman" panose="02020603050405020304" pitchFamily="18" charset="0"/>
                        <a:ea typeface="Times New Roman" panose="02020603050405020304" pitchFamily="18" charset="0"/>
                      </a:endParaRPr>
                    </a:p>
                  </a:txBody>
                  <a:tcPr marL="0" marR="0" marT="0" marB="0" anchor="ctr">
                    <a:solidFill>
                      <a:srgbClr val="92D050"/>
                    </a:solidFill>
                  </a:tcPr>
                </a:tc>
                <a:tc>
                  <a:txBody>
                    <a:bodyPr/>
                    <a:lstStyle/>
                    <a:p>
                      <a:pPr algn="ctr" fontAlgn="base"/>
                      <a:r>
                        <a:rPr lang="lt-LT" sz="1600" b="1" dirty="0">
                          <a:effectLst/>
                        </a:rPr>
                        <a:t>1516</a:t>
                      </a:r>
                      <a:endParaRPr lang="en-US" sz="1600" b="1" dirty="0">
                        <a:effectLst/>
                        <a:latin typeface="Times New Roman" panose="02020603050405020304" pitchFamily="18" charset="0"/>
                        <a:ea typeface="Times New Roman" panose="02020603050405020304" pitchFamily="18" charset="0"/>
                      </a:endParaRPr>
                    </a:p>
                  </a:txBody>
                  <a:tcPr marL="0" marR="0" marT="0" marB="0" anchor="ctr">
                    <a:solidFill>
                      <a:srgbClr val="92D050"/>
                    </a:solidFill>
                  </a:tcPr>
                </a:tc>
                <a:tc>
                  <a:txBody>
                    <a:bodyPr/>
                    <a:lstStyle/>
                    <a:p>
                      <a:pPr algn="ctr" fontAlgn="base"/>
                      <a:r>
                        <a:rPr lang="lt-LT" sz="1600" b="1" dirty="0">
                          <a:effectLst/>
                        </a:rPr>
                        <a:t>1773</a:t>
                      </a:r>
                      <a:endParaRPr lang="en-US" sz="1600" b="1" dirty="0">
                        <a:effectLst/>
                        <a:latin typeface="Times New Roman" panose="02020603050405020304" pitchFamily="18" charset="0"/>
                        <a:ea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3333027954"/>
                  </a:ext>
                </a:extLst>
              </a:tr>
              <a:tr h="395592">
                <a:tc>
                  <a:txBody>
                    <a:bodyPr/>
                    <a:lstStyle/>
                    <a:p>
                      <a:pPr fontAlgn="base"/>
                      <a:r>
                        <a:rPr lang="lt-LT" sz="1600" b="0" dirty="0">
                          <a:effectLst/>
                        </a:rPr>
                        <a:t>Paprastasis klevas, paprastasis uosis, kalninė guoba, paprastasis </a:t>
                      </a:r>
                      <a:r>
                        <a:rPr lang="lt-LT" sz="1600" b="0" dirty="0" err="1">
                          <a:effectLst/>
                        </a:rPr>
                        <a:t>skirpstas</a:t>
                      </a:r>
                      <a:r>
                        <a:rPr lang="lt-LT" sz="1600" b="0" dirty="0">
                          <a:effectLst/>
                        </a:rPr>
                        <a:t>, paprastoji vinkšna</a:t>
                      </a:r>
                      <a:endParaRPr lang="en-US" sz="1600" b="0" dirty="0">
                        <a:effectLst/>
                        <a:latin typeface="Times New Roman" panose="02020603050405020304" pitchFamily="18" charset="0"/>
                        <a:ea typeface="Times New Roman" panose="02020603050405020304" pitchFamily="18" charset="0"/>
                      </a:endParaRPr>
                    </a:p>
                  </a:txBody>
                  <a:tcPr marL="0" marR="0" marT="0" marB="0" anchor="ctr">
                    <a:solidFill>
                      <a:srgbClr val="92D050"/>
                    </a:solidFill>
                  </a:tcPr>
                </a:tc>
                <a:tc>
                  <a:txBody>
                    <a:bodyPr/>
                    <a:lstStyle/>
                    <a:p>
                      <a:pPr algn="ctr" fontAlgn="base"/>
                      <a:r>
                        <a:rPr lang="lt-LT" sz="1600" b="1" dirty="0">
                          <a:effectLst/>
                        </a:rPr>
                        <a:t>1658</a:t>
                      </a:r>
                      <a:endParaRPr lang="en-US" sz="1600" b="1" dirty="0">
                        <a:effectLst/>
                        <a:latin typeface="Times New Roman" panose="02020603050405020304" pitchFamily="18" charset="0"/>
                        <a:ea typeface="Times New Roman" panose="02020603050405020304" pitchFamily="18" charset="0"/>
                      </a:endParaRPr>
                    </a:p>
                  </a:txBody>
                  <a:tcPr marL="0" marR="0" marT="0" marB="0" anchor="ctr">
                    <a:solidFill>
                      <a:srgbClr val="92D050"/>
                    </a:solidFill>
                  </a:tcPr>
                </a:tc>
                <a:tc>
                  <a:txBody>
                    <a:bodyPr/>
                    <a:lstStyle/>
                    <a:p>
                      <a:pPr algn="ctr" fontAlgn="base"/>
                      <a:r>
                        <a:rPr lang="lt-LT" sz="1600" b="1" dirty="0">
                          <a:effectLst/>
                        </a:rPr>
                        <a:t>1915</a:t>
                      </a:r>
                      <a:endParaRPr lang="en-US" sz="1600" b="1" dirty="0">
                        <a:effectLst/>
                        <a:latin typeface="Times New Roman" panose="02020603050405020304" pitchFamily="18" charset="0"/>
                        <a:ea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1407386794"/>
                  </a:ext>
                </a:extLst>
              </a:tr>
              <a:tr h="272656">
                <a:tc>
                  <a:txBody>
                    <a:bodyPr/>
                    <a:lstStyle/>
                    <a:p>
                      <a:pPr fontAlgn="base"/>
                      <a:r>
                        <a:rPr lang="lt-LT" sz="1600" b="0" dirty="0" err="1">
                          <a:effectLst/>
                        </a:rPr>
                        <a:t>Mažalapė</a:t>
                      </a:r>
                      <a:r>
                        <a:rPr lang="lt-LT" sz="1600" b="0" dirty="0">
                          <a:effectLst/>
                        </a:rPr>
                        <a:t> liepa</a:t>
                      </a:r>
                      <a:endParaRPr lang="en-US" sz="1600" b="0" dirty="0">
                        <a:effectLst/>
                        <a:latin typeface="Times New Roman" panose="02020603050405020304" pitchFamily="18" charset="0"/>
                        <a:ea typeface="Times New Roman" panose="02020603050405020304" pitchFamily="18" charset="0"/>
                      </a:endParaRPr>
                    </a:p>
                  </a:txBody>
                  <a:tcPr marL="0" marR="0" marT="0" marB="0" anchor="ctr">
                    <a:solidFill>
                      <a:srgbClr val="92D050"/>
                    </a:solidFill>
                  </a:tcPr>
                </a:tc>
                <a:tc>
                  <a:txBody>
                    <a:bodyPr/>
                    <a:lstStyle/>
                    <a:p>
                      <a:pPr algn="ctr" fontAlgn="base"/>
                      <a:r>
                        <a:rPr lang="lt-LT" sz="1600" b="1">
                          <a:effectLst/>
                        </a:rPr>
                        <a:t>1911</a:t>
                      </a:r>
                      <a:endParaRPr lang="en-US" sz="1600" b="1">
                        <a:effectLst/>
                        <a:latin typeface="Times New Roman" panose="02020603050405020304" pitchFamily="18" charset="0"/>
                        <a:ea typeface="Times New Roman" panose="02020603050405020304" pitchFamily="18" charset="0"/>
                      </a:endParaRPr>
                    </a:p>
                  </a:txBody>
                  <a:tcPr marL="0" marR="0" marT="0" marB="0" anchor="ctr">
                    <a:solidFill>
                      <a:srgbClr val="92D050"/>
                    </a:solidFill>
                  </a:tcPr>
                </a:tc>
                <a:tc>
                  <a:txBody>
                    <a:bodyPr/>
                    <a:lstStyle/>
                    <a:p>
                      <a:pPr algn="ctr" fontAlgn="base"/>
                      <a:r>
                        <a:rPr lang="lt-LT" sz="1600" b="1" dirty="0">
                          <a:effectLst/>
                        </a:rPr>
                        <a:t>2168</a:t>
                      </a:r>
                      <a:endParaRPr lang="en-US" sz="1600" b="1" dirty="0">
                        <a:effectLst/>
                        <a:latin typeface="Times New Roman" panose="02020603050405020304" pitchFamily="18" charset="0"/>
                        <a:ea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1691821258"/>
                  </a:ext>
                </a:extLst>
              </a:tr>
              <a:tr h="272656">
                <a:tc>
                  <a:txBody>
                    <a:bodyPr/>
                    <a:lstStyle/>
                    <a:p>
                      <a:pPr fontAlgn="base"/>
                      <a:r>
                        <a:rPr lang="lt-LT" sz="1600" b="0">
                          <a:effectLst/>
                        </a:rPr>
                        <a:t>Bekotis ir paprastasis ąžuolai, paprastasis bukas</a:t>
                      </a:r>
                      <a:endParaRPr lang="en-US" sz="1600" b="0">
                        <a:effectLst/>
                        <a:latin typeface="Times New Roman" panose="02020603050405020304" pitchFamily="18" charset="0"/>
                        <a:ea typeface="Times New Roman" panose="02020603050405020304" pitchFamily="18" charset="0"/>
                      </a:endParaRPr>
                    </a:p>
                  </a:txBody>
                  <a:tcPr marL="0" marR="0" marT="0" marB="0" anchor="ctr">
                    <a:solidFill>
                      <a:srgbClr val="92D050"/>
                    </a:solidFill>
                  </a:tcPr>
                </a:tc>
                <a:tc>
                  <a:txBody>
                    <a:bodyPr/>
                    <a:lstStyle/>
                    <a:p>
                      <a:pPr algn="ctr" fontAlgn="base"/>
                      <a:r>
                        <a:rPr lang="lt-LT" sz="1600" b="1">
                          <a:effectLst/>
                        </a:rPr>
                        <a:t>2453</a:t>
                      </a:r>
                      <a:endParaRPr lang="en-US" sz="1600" b="1">
                        <a:effectLst/>
                        <a:latin typeface="Times New Roman" panose="02020603050405020304" pitchFamily="18" charset="0"/>
                        <a:ea typeface="Times New Roman" panose="02020603050405020304" pitchFamily="18" charset="0"/>
                      </a:endParaRPr>
                    </a:p>
                  </a:txBody>
                  <a:tcPr marL="0" marR="0" marT="0" marB="0" anchor="ctr">
                    <a:solidFill>
                      <a:srgbClr val="92D050"/>
                    </a:solidFill>
                  </a:tcPr>
                </a:tc>
                <a:tc>
                  <a:txBody>
                    <a:bodyPr/>
                    <a:lstStyle/>
                    <a:p>
                      <a:pPr algn="ctr" fontAlgn="base"/>
                      <a:r>
                        <a:rPr lang="lt-LT" sz="1600" b="1" dirty="0">
                          <a:effectLst/>
                        </a:rPr>
                        <a:t>2710</a:t>
                      </a:r>
                      <a:endParaRPr lang="en-US" sz="1600" b="1" dirty="0">
                        <a:effectLst/>
                        <a:latin typeface="Times New Roman" panose="02020603050405020304" pitchFamily="18" charset="0"/>
                        <a:ea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1828065209"/>
                  </a:ext>
                </a:extLst>
              </a:tr>
              <a:tr h="272656">
                <a:tc>
                  <a:txBody>
                    <a:bodyPr/>
                    <a:lstStyle/>
                    <a:p>
                      <a:pPr fontAlgn="base"/>
                      <a:r>
                        <a:rPr lang="lt-LT" sz="1600" b="0" dirty="0">
                          <a:effectLst/>
                        </a:rPr>
                        <a:t>Europinis ir </a:t>
                      </a:r>
                      <a:r>
                        <a:rPr lang="lt-LT" sz="1600" b="0" dirty="0" err="1">
                          <a:effectLst/>
                        </a:rPr>
                        <a:t>plačiažvynis</a:t>
                      </a:r>
                      <a:r>
                        <a:rPr lang="lt-LT" sz="1600" b="0" dirty="0">
                          <a:effectLst/>
                        </a:rPr>
                        <a:t> maumedžiai</a:t>
                      </a:r>
                      <a:endParaRPr lang="en-US" sz="1600" b="0" dirty="0">
                        <a:effectLst/>
                        <a:latin typeface="Times New Roman" panose="02020603050405020304" pitchFamily="18" charset="0"/>
                        <a:ea typeface="Times New Roman" panose="02020603050405020304" pitchFamily="18" charset="0"/>
                      </a:endParaRPr>
                    </a:p>
                  </a:txBody>
                  <a:tcPr marL="0" marR="0" marT="0" marB="0" anchor="ctr">
                    <a:solidFill>
                      <a:srgbClr val="92D050"/>
                    </a:solidFill>
                  </a:tcPr>
                </a:tc>
                <a:tc>
                  <a:txBody>
                    <a:bodyPr/>
                    <a:lstStyle/>
                    <a:p>
                      <a:pPr algn="ctr" fontAlgn="base"/>
                      <a:r>
                        <a:rPr lang="lt-LT" sz="1600" b="1" dirty="0">
                          <a:effectLst/>
                        </a:rPr>
                        <a:t>1589</a:t>
                      </a:r>
                      <a:endParaRPr lang="en-US" sz="1600" b="1" dirty="0">
                        <a:effectLst/>
                        <a:latin typeface="Times New Roman" panose="02020603050405020304" pitchFamily="18" charset="0"/>
                        <a:ea typeface="Times New Roman" panose="02020603050405020304" pitchFamily="18" charset="0"/>
                      </a:endParaRPr>
                    </a:p>
                  </a:txBody>
                  <a:tcPr marL="0" marR="0" marT="0" marB="0" anchor="ctr">
                    <a:solidFill>
                      <a:srgbClr val="92D050"/>
                    </a:solidFill>
                  </a:tcPr>
                </a:tc>
                <a:tc>
                  <a:txBody>
                    <a:bodyPr/>
                    <a:lstStyle/>
                    <a:p>
                      <a:pPr algn="ctr" fontAlgn="base"/>
                      <a:r>
                        <a:rPr lang="lt-LT" sz="1600" b="1" dirty="0">
                          <a:effectLst/>
                        </a:rPr>
                        <a:t>1846</a:t>
                      </a:r>
                      <a:endParaRPr lang="en-US" sz="1600" b="1" dirty="0">
                        <a:effectLst/>
                        <a:latin typeface="Times New Roman" panose="02020603050405020304" pitchFamily="18" charset="0"/>
                        <a:ea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3051444805"/>
                  </a:ext>
                </a:extLst>
              </a:tr>
            </a:tbl>
          </a:graphicData>
        </a:graphic>
      </p:graphicFrame>
    </p:spTree>
    <p:extLst>
      <p:ext uri="{BB962C8B-B14F-4D97-AF65-F5344CB8AC3E}">
        <p14:creationId xmlns:p14="http://schemas.microsoft.com/office/powerpoint/2010/main" val="2753410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3329859" y="836712"/>
            <a:ext cx="2484276" cy="369332"/>
          </a:xfrm>
          <a:prstGeom prst="rect">
            <a:avLst/>
          </a:prstGeom>
          <a:noFill/>
        </p:spPr>
        <p:txBody>
          <a:bodyPr wrap="square" rtlCol="0">
            <a:spAutoFit/>
          </a:bodyPr>
          <a:lstStyle/>
          <a:p>
            <a:r>
              <a:rPr lang="lt-LT" b="1" dirty="0">
                <a:solidFill>
                  <a:srgbClr val="8EC543"/>
                </a:solidFill>
                <a:cs typeface="Arial" panose="020B0604020202020204" pitchFamily="34" charset="0"/>
              </a:rPr>
              <a:t>Paramos dydis</a:t>
            </a:r>
            <a:endParaRPr lang="en-GB" sz="1800" b="1" dirty="0">
              <a:solidFill>
                <a:srgbClr val="8EC543"/>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3FCBE7E-1187-AE44-577C-496F5E469237}"/>
              </a:ext>
            </a:extLst>
          </p:cNvPr>
          <p:cNvSpPr txBox="1"/>
          <p:nvPr/>
        </p:nvSpPr>
        <p:spPr>
          <a:xfrm>
            <a:off x="390361" y="1340768"/>
            <a:ext cx="8363271" cy="4849148"/>
          </a:xfrm>
          <a:prstGeom prst="rect">
            <a:avLst/>
          </a:prstGeom>
          <a:noFill/>
        </p:spPr>
        <p:txBody>
          <a:bodyPr wrap="square">
            <a:spAutoFit/>
          </a:bodyPr>
          <a:lstStyle/>
          <a:p>
            <a:pPr marL="285750" indent="-285750" algn="just" fontAlgn="ctr">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Kai miško želdinimo ir žėlimo projekte miško apsaugai numatyta įrengti tvorą arba numatyta naudoti </a:t>
            </a:r>
            <a:r>
              <a:rPr lang="lt-LT" sz="1600" dirty="0" err="1">
                <a:effectLst/>
                <a:latin typeface="Times New Roman" panose="02020603050405020304" pitchFamily="18" charset="0"/>
                <a:ea typeface="Times New Roman" panose="02020603050405020304" pitchFamily="18" charset="0"/>
              </a:rPr>
              <a:t>repelentus</a:t>
            </a:r>
            <a:r>
              <a:rPr lang="lt-LT" sz="1600" dirty="0">
                <a:effectLst/>
                <a:latin typeface="Times New Roman" panose="02020603050405020304" pitchFamily="18" charset="0"/>
                <a:ea typeface="Times New Roman" panose="02020603050405020304" pitchFamily="18" charset="0"/>
              </a:rPr>
              <a:t> (projekte turi būti nurodoma viena pasirinkta priemonė), papildomai skiriama vienkartinė tvoros, </a:t>
            </a:r>
            <a:r>
              <a:rPr lang="lt-LT" sz="1600" spc="-20" dirty="0">
                <a:effectLst/>
                <a:latin typeface="Times New Roman" panose="02020603050405020304" pitchFamily="18" charset="0"/>
                <a:ea typeface="Times New Roman" panose="02020603050405020304" pitchFamily="18" charset="0"/>
              </a:rPr>
              <a:t>skirtos apsaugai nuo žvėrių pažeidimų,</a:t>
            </a:r>
            <a:r>
              <a:rPr lang="lt-LT" sz="1600" dirty="0">
                <a:effectLst/>
                <a:latin typeface="Times New Roman" panose="02020603050405020304" pitchFamily="18" charset="0"/>
                <a:ea typeface="Times New Roman" panose="02020603050405020304" pitchFamily="18" charset="0"/>
              </a:rPr>
              <a:t> įrengimo išmoka arba apsaugos </a:t>
            </a:r>
            <a:r>
              <a:rPr lang="lt-LT" sz="1600" dirty="0" err="1">
                <a:effectLst/>
                <a:latin typeface="Times New Roman" panose="02020603050405020304" pitchFamily="18" charset="0"/>
                <a:ea typeface="Times New Roman" panose="02020603050405020304" pitchFamily="18" charset="0"/>
              </a:rPr>
              <a:t>repelentais</a:t>
            </a:r>
            <a:r>
              <a:rPr lang="lt-LT" sz="1600" dirty="0">
                <a:effectLst/>
                <a:latin typeface="Times New Roman" panose="02020603050405020304" pitchFamily="18" charset="0"/>
                <a:ea typeface="Times New Roman" panose="02020603050405020304" pitchFamily="18" charset="0"/>
              </a:rPr>
              <a:t> išmoka už pirmuosius želdinių augimo metus (tais atvejais, kai priemonės naudojamos):</a:t>
            </a:r>
            <a:endParaRPr lang="en-US" sz="1600" dirty="0">
              <a:effectLst/>
              <a:latin typeface="Times New Roman" panose="02020603050405020304" pitchFamily="18" charset="0"/>
              <a:ea typeface="Times New Roman" panose="02020603050405020304" pitchFamily="18" charset="0"/>
            </a:endParaRPr>
          </a:p>
          <a:p>
            <a:pPr marL="742950" lvl="1" indent="-285750" algn="just" fontAlgn="ctr">
              <a:lnSpc>
                <a:spcPct val="150000"/>
              </a:lnSpc>
              <a:buFontTx/>
              <a:buChar char="-"/>
            </a:pPr>
            <a:r>
              <a:rPr lang="lt-LT" sz="1600" dirty="0">
                <a:effectLst/>
                <a:latin typeface="Times New Roman" panose="02020603050405020304" pitchFamily="18" charset="0"/>
                <a:ea typeface="Times New Roman" panose="02020603050405020304" pitchFamily="18" charset="0"/>
              </a:rPr>
              <a:t>vienkartinė </a:t>
            </a:r>
            <a:r>
              <a:rPr lang="lt-LT" sz="1600" u="sng" dirty="0">
                <a:effectLst/>
                <a:latin typeface="Times New Roman" panose="02020603050405020304" pitchFamily="18" charset="0"/>
                <a:ea typeface="Times New Roman" panose="02020603050405020304" pitchFamily="18" charset="0"/>
              </a:rPr>
              <a:t>tvoros, </a:t>
            </a:r>
            <a:r>
              <a:rPr lang="lt-LT" sz="1600" u="sng" spc="-20" dirty="0">
                <a:effectLst/>
                <a:latin typeface="Times New Roman" panose="02020603050405020304" pitchFamily="18" charset="0"/>
                <a:ea typeface="Times New Roman" panose="02020603050405020304" pitchFamily="18" charset="0"/>
              </a:rPr>
              <a:t>skirtos apsaugai nuo žvėrių pažeidimų</a:t>
            </a:r>
            <a:r>
              <a:rPr lang="lt-LT" sz="1600" spc="-20" dirty="0">
                <a:effectLst/>
                <a:latin typeface="Times New Roman" panose="02020603050405020304" pitchFamily="18" charset="0"/>
                <a:ea typeface="Times New Roman" panose="02020603050405020304" pitchFamily="18" charset="0"/>
              </a:rPr>
              <a:t>,</a:t>
            </a:r>
            <a:r>
              <a:rPr lang="lt-LT" sz="1600" dirty="0">
                <a:effectLst/>
                <a:latin typeface="Times New Roman" panose="02020603050405020304" pitchFamily="18" charset="0"/>
                <a:ea typeface="Times New Roman" panose="02020603050405020304" pitchFamily="18" charset="0"/>
              </a:rPr>
              <a:t> įrengimo išmoka – 1484 Eur už 1 ha, parama mokama už </a:t>
            </a:r>
            <a:r>
              <a:rPr lang="lt-LT" sz="1600" spc="-5" dirty="0">
                <a:effectLst/>
                <a:latin typeface="Times New Roman" panose="02020603050405020304" pitchFamily="18" charset="0"/>
                <a:ea typeface="Times New Roman" panose="02020603050405020304" pitchFamily="18" charset="0"/>
              </a:rPr>
              <a:t>želdinamą ir želiantį miško plotą, </a:t>
            </a:r>
            <a:r>
              <a:rPr lang="lt-LT" sz="1600" dirty="0">
                <a:effectLst/>
                <a:latin typeface="Times New Roman" panose="02020603050405020304" pitchFamily="18" charset="0"/>
                <a:ea typeface="Times New Roman" panose="02020603050405020304" pitchFamily="18" charset="0"/>
              </a:rPr>
              <a:t>kai </a:t>
            </a:r>
            <a:r>
              <a:rPr lang="lt-LT" sz="1600" spc="-5" dirty="0">
                <a:effectLst/>
                <a:latin typeface="Times New Roman" panose="02020603050405020304" pitchFamily="18" charset="0"/>
                <a:ea typeface="Times New Roman" panose="02020603050405020304" pitchFamily="18" charset="0"/>
              </a:rPr>
              <a:t>želdinama papildomai</a:t>
            </a:r>
            <a:r>
              <a:rPr lang="lt-LT" sz="1600" dirty="0">
                <a:effectLst/>
                <a:latin typeface="Times New Roman" panose="02020603050405020304" pitchFamily="18" charset="0"/>
                <a:ea typeface="Times New Roman" panose="02020603050405020304" pitchFamily="18" charset="0"/>
              </a:rPr>
              <a:t> ir </a:t>
            </a:r>
            <a:r>
              <a:rPr lang="lt-LT" sz="1600" dirty="0" err="1">
                <a:effectLst/>
                <a:latin typeface="Times New Roman" panose="02020603050405020304" pitchFamily="18" charset="0"/>
                <a:ea typeface="Times New Roman" panose="02020603050405020304" pitchFamily="18" charset="0"/>
              </a:rPr>
              <a:t>žėlinių</a:t>
            </a:r>
            <a:r>
              <a:rPr lang="lt-LT" sz="1600" dirty="0">
                <a:effectLst/>
                <a:latin typeface="Times New Roman" panose="02020603050405020304" pitchFamily="18" charset="0"/>
                <a:ea typeface="Times New Roman" panose="02020603050405020304" pitchFamily="18" charset="0"/>
              </a:rPr>
              <a:t> vidutinis amžius yra iki 5 metų</a:t>
            </a:r>
            <a:r>
              <a:rPr lang="lt-LT" sz="1600" spc="-5" dirty="0">
                <a:effectLst/>
                <a:latin typeface="Times New Roman" panose="02020603050405020304" pitchFamily="18" charset="0"/>
                <a:ea typeface="Times New Roman" panose="02020603050405020304" pitchFamily="18" charset="0"/>
              </a:rPr>
              <a:t>;</a:t>
            </a:r>
            <a:endParaRPr lang="lt-LT" sz="1600" spc="-5" dirty="0">
              <a:latin typeface="Times New Roman" panose="02020603050405020304" pitchFamily="18" charset="0"/>
              <a:ea typeface="Times New Roman" panose="02020603050405020304" pitchFamily="18" charset="0"/>
            </a:endParaRPr>
          </a:p>
          <a:p>
            <a:pPr marL="742950" lvl="1" indent="-285750" algn="just" fontAlgn="ctr">
              <a:lnSpc>
                <a:spcPct val="150000"/>
              </a:lnSpc>
              <a:buFontTx/>
              <a:buChar char="-"/>
            </a:pPr>
            <a:r>
              <a:rPr lang="lt-LT" sz="1600" u="sng" dirty="0">
                <a:effectLst/>
                <a:latin typeface="Times New Roman" panose="02020603050405020304" pitchFamily="18" charset="0"/>
                <a:ea typeface="Times New Roman" panose="02020603050405020304" pitchFamily="18" charset="0"/>
              </a:rPr>
              <a:t>apsaugos </a:t>
            </a:r>
            <a:r>
              <a:rPr lang="lt-LT" sz="1600" u="sng" dirty="0" err="1">
                <a:effectLst/>
                <a:latin typeface="Times New Roman" panose="02020603050405020304" pitchFamily="18" charset="0"/>
                <a:ea typeface="Times New Roman" panose="02020603050405020304" pitchFamily="18" charset="0"/>
              </a:rPr>
              <a:t>repelentais</a:t>
            </a:r>
            <a:r>
              <a:rPr lang="lt-LT" sz="1600" dirty="0">
                <a:effectLst/>
                <a:latin typeface="Times New Roman" panose="02020603050405020304" pitchFamily="18" charset="0"/>
                <a:ea typeface="Times New Roman" panose="02020603050405020304" pitchFamily="18" charset="0"/>
              </a:rPr>
              <a:t> išmoka už pirmuosius augimo metus – 232 Eur už 1 ha, parama mokama už želdinamą plotą.</a:t>
            </a:r>
          </a:p>
          <a:p>
            <a:pPr algn="just" fontAlgn="base" hangingPunct="0">
              <a:lnSpc>
                <a:spcPct val="150000"/>
              </a:lnSpc>
            </a:pPr>
            <a:endParaRPr lang="lt-LT" sz="1600" dirty="0">
              <a:latin typeface="Times New Roman" panose="02020603050405020304" pitchFamily="18" charset="0"/>
              <a:ea typeface="Times New Roman" panose="02020603050405020304" pitchFamily="18" charset="0"/>
            </a:endParaRPr>
          </a:p>
          <a:p>
            <a:pPr marL="285750" indent="-285750" algn="just" fontAlgn="base" hangingPunct="0">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Galutinė paramos suma priklauso nuo ploto, kuriame veisiamas ir (arba) atkuriamas miškas, želdinių rūšinės sudėties ir taikomų želdinių apsaugos priemonių. </a:t>
            </a:r>
            <a:endParaRPr lang="en-US" sz="1400" dirty="0"/>
          </a:p>
        </p:txBody>
      </p:sp>
    </p:spTree>
    <p:extLst>
      <p:ext uri="{BB962C8B-B14F-4D97-AF65-F5344CB8AC3E}">
        <p14:creationId xmlns:p14="http://schemas.microsoft.com/office/powerpoint/2010/main" val="1122516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3419872" y="828575"/>
            <a:ext cx="2484276" cy="369332"/>
          </a:xfrm>
          <a:prstGeom prst="rect">
            <a:avLst/>
          </a:prstGeom>
          <a:noFill/>
        </p:spPr>
        <p:txBody>
          <a:bodyPr wrap="square" rtlCol="0">
            <a:spAutoFit/>
          </a:bodyPr>
          <a:lstStyle/>
          <a:p>
            <a:r>
              <a:rPr lang="lt-LT" b="1" dirty="0">
                <a:solidFill>
                  <a:srgbClr val="8EC543"/>
                </a:solidFill>
                <a:cs typeface="Arial" panose="020B0604020202020204" pitchFamily="34" charset="0"/>
              </a:rPr>
              <a:t>Paramos dydis</a:t>
            </a:r>
            <a:endParaRPr lang="en-GB" sz="1800" b="1" dirty="0">
              <a:solidFill>
                <a:srgbClr val="8EC543"/>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3FCBE7E-1187-AE44-577C-496F5E469237}"/>
              </a:ext>
            </a:extLst>
          </p:cNvPr>
          <p:cNvSpPr txBox="1"/>
          <p:nvPr/>
        </p:nvSpPr>
        <p:spPr>
          <a:xfrm>
            <a:off x="390364" y="1772816"/>
            <a:ext cx="8363271" cy="3785652"/>
          </a:xfrm>
          <a:prstGeom prst="rect">
            <a:avLst/>
          </a:prstGeom>
          <a:noFill/>
        </p:spPr>
        <p:txBody>
          <a:bodyPr wrap="square">
            <a:spAutoFit/>
          </a:bodyPr>
          <a:lstStyle/>
          <a:p>
            <a:pPr marL="285750" indent="-285750" algn="just" fontAlgn="ctr">
              <a:lnSpc>
                <a:spcPct val="150000"/>
              </a:lnSpc>
              <a:buFont typeface="Wingdings" panose="05000000000000000000" pitchFamily="2" charset="2"/>
              <a:buChar char="ü"/>
            </a:pPr>
            <a:r>
              <a:rPr lang="lt-LT" sz="1600" spc="-20" dirty="0">
                <a:effectLst/>
                <a:latin typeface="Times New Roman" panose="02020603050405020304" pitchFamily="18" charset="0"/>
                <a:ea typeface="Times New Roman" panose="02020603050405020304" pitchFamily="18" charset="0"/>
              </a:rPr>
              <a:t>Parama skiriama nepažeidžiant </a:t>
            </a:r>
            <a:r>
              <a:rPr lang="lt-LT" sz="1600" dirty="0">
                <a:effectLst/>
                <a:latin typeface="Times New Roman" panose="02020603050405020304" pitchFamily="18" charset="0"/>
                <a:ea typeface="Times New Roman" panose="02020603050405020304" pitchFamily="18" charset="0"/>
              </a:rPr>
              <a:t>nereikšmingos (</a:t>
            </a:r>
            <a:r>
              <a:rPr lang="lt-LT" sz="1600" i="1" dirty="0">
                <a:effectLst/>
                <a:latin typeface="Times New Roman" panose="02020603050405020304" pitchFamily="18" charset="0"/>
                <a:ea typeface="Times New Roman" panose="02020603050405020304" pitchFamily="18" charset="0"/>
              </a:rPr>
              <a:t>de </a:t>
            </a:r>
            <a:r>
              <a:rPr lang="lt-LT" sz="1600" i="1" dirty="0" err="1">
                <a:effectLst/>
                <a:latin typeface="Times New Roman" panose="02020603050405020304" pitchFamily="18" charset="0"/>
                <a:ea typeface="Times New Roman" panose="02020603050405020304" pitchFamily="18" charset="0"/>
              </a:rPr>
              <a:t>minimis</a:t>
            </a:r>
            <a:r>
              <a:rPr lang="lt-LT" sz="1600" i="1" dirty="0">
                <a:effectLst/>
                <a:latin typeface="Times New Roman" panose="02020603050405020304" pitchFamily="18" charset="0"/>
                <a:ea typeface="Times New Roman" panose="02020603050405020304" pitchFamily="18" charset="0"/>
              </a:rPr>
              <a:t>)</a:t>
            </a:r>
            <a:r>
              <a:rPr lang="lt-LT" sz="1600" spc="-20" dirty="0">
                <a:effectLst/>
                <a:latin typeface="Times New Roman" panose="02020603050405020304" pitchFamily="18" charset="0"/>
                <a:ea typeface="Times New Roman" panose="02020603050405020304" pitchFamily="18" charset="0"/>
              </a:rPr>
              <a:t> pagalbos reikalavimų, vadovaujantis </a:t>
            </a:r>
            <a:r>
              <a:rPr lang="lt-LT" sz="1600" dirty="0">
                <a:solidFill>
                  <a:srgbClr val="000000"/>
                </a:solidFill>
                <a:effectLst/>
                <a:latin typeface="Times New Roman" panose="02020603050405020304" pitchFamily="18" charset="0"/>
                <a:ea typeface="Times New Roman" panose="02020603050405020304" pitchFamily="18" charset="0"/>
              </a:rPr>
              <a:t>Komisijos reglamentu (ES) </a:t>
            </a:r>
            <a:r>
              <a:rPr lang="lt-LT" sz="1600" dirty="0">
                <a:effectLst/>
                <a:latin typeface="Times New Roman" panose="02020603050405020304" pitchFamily="18" charset="0"/>
                <a:ea typeface="Times New Roman" panose="02020603050405020304" pitchFamily="18" charset="0"/>
              </a:rPr>
              <a:t>2023/2831 </a:t>
            </a:r>
            <a:r>
              <a:rPr lang="lt-LT" sz="1600" dirty="0">
                <a:solidFill>
                  <a:srgbClr val="000000"/>
                </a:solidFill>
                <a:effectLst/>
                <a:latin typeface="Times New Roman" panose="02020603050405020304" pitchFamily="18" charset="0"/>
                <a:ea typeface="Times New Roman" panose="02020603050405020304" pitchFamily="18" charset="0"/>
              </a:rPr>
              <a:t>dėl Sutarties dėl Europos Sąjungos veikimo 107 ir 108 straipsnių taikymo </a:t>
            </a:r>
            <a:r>
              <a:rPr lang="lt-LT" sz="1600" i="1" dirty="0">
                <a:solidFill>
                  <a:srgbClr val="000000"/>
                </a:solidFill>
                <a:effectLst/>
                <a:latin typeface="Times New Roman" panose="02020603050405020304" pitchFamily="18" charset="0"/>
                <a:ea typeface="Times New Roman" panose="02020603050405020304" pitchFamily="18" charset="0"/>
              </a:rPr>
              <a:t>de </a:t>
            </a:r>
            <a:r>
              <a:rPr lang="lt-LT" sz="1600" i="1" dirty="0" err="1">
                <a:solidFill>
                  <a:srgbClr val="000000"/>
                </a:solidFill>
                <a:effectLst/>
                <a:latin typeface="Times New Roman" panose="02020603050405020304" pitchFamily="18" charset="0"/>
                <a:ea typeface="Times New Roman" panose="02020603050405020304" pitchFamily="18" charset="0"/>
              </a:rPr>
              <a:t>minimis</a:t>
            </a:r>
            <a:r>
              <a:rPr lang="lt-LT" sz="1600" dirty="0">
                <a:solidFill>
                  <a:srgbClr val="000000"/>
                </a:solidFill>
                <a:effectLst/>
                <a:latin typeface="Times New Roman" panose="02020603050405020304" pitchFamily="18" charset="0"/>
                <a:ea typeface="Times New Roman" panose="02020603050405020304" pitchFamily="18" charset="0"/>
              </a:rPr>
              <a:t> pagalbai</a:t>
            </a:r>
            <a:r>
              <a:rPr lang="lt-LT" sz="1600" dirty="0">
                <a:solidFill>
                  <a:srgbClr val="000000"/>
                </a:solidFill>
                <a:latin typeface="Times New Roman" panose="02020603050405020304" pitchFamily="18" charset="0"/>
                <a:ea typeface="Times New Roman" panose="02020603050405020304" pitchFamily="18" charset="0"/>
              </a:rPr>
              <a:t>;</a:t>
            </a:r>
            <a:endParaRPr lang="lt-LT" sz="1600" dirty="0">
              <a:solidFill>
                <a:srgbClr val="000000"/>
              </a:solidFill>
              <a:effectLst/>
              <a:latin typeface="Times New Roman" panose="02020603050405020304" pitchFamily="18" charset="0"/>
              <a:ea typeface="Times New Roman" panose="02020603050405020304" pitchFamily="18" charset="0"/>
            </a:endParaRPr>
          </a:p>
          <a:p>
            <a:pPr marL="285750" indent="-285750" algn="just" fontAlgn="ctr">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bendra nereikšmingos (</a:t>
            </a:r>
            <a:r>
              <a:rPr lang="lt-LT" sz="1600" i="1" dirty="0">
                <a:effectLst/>
                <a:latin typeface="Times New Roman" panose="02020603050405020304" pitchFamily="18" charset="0"/>
                <a:ea typeface="Times New Roman" panose="02020603050405020304" pitchFamily="18" charset="0"/>
              </a:rPr>
              <a:t>de </a:t>
            </a:r>
            <a:r>
              <a:rPr lang="lt-LT" sz="1600" i="1" dirty="0" err="1">
                <a:effectLst/>
                <a:latin typeface="Times New Roman" panose="02020603050405020304" pitchFamily="18" charset="0"/>
                <a:ea typeface="Times New Roman" panose="02020603050405020304" pitchFamily="18" charset="0"/>
              </a:rPr>
              <a:t>minimis</a:t>
            </a:r>
            <a:r>
              <a:rPr lang="lt-LT" sz="1600" i="1" dirty="0">
                <a:effectLst/>
                <a:latin typeface="Times New Roman" panose="02020603050405020304" pitchFamily="18" charset="0"/>
                <a:ea typeface="Times New Roman" panose="02020603050405020304" pitchFamily="18" charset="0"/>
              </a:rPr>
              <a:t>) </a:t>
            </a:r>
            <a:r>
              <a:rPr lang="lt-LT" sz="1600" dirty="0">
                <a:effectLst/>
                <a:latin typeface="Times New Roman" panose="02020603050405020304" pitchFamily="18" charset="0"/>
                <a:ea typeface="Times New Roman" panose="02020603050405020304" pitchFamily="18" charset="0"/>
              </a:rPr>
              <a:t>pagalbos suma, suteikiama vienai įmonei (ūkio subjektui (pareiškėjui), </a:t>
            </a:r>
            <a:r>
              <a:rPr lang="lt-LT" sz="1600" dirty="0">
                <a:solidFill>
                  <a:srgbClr val="000000"/>
                </a:solidFill>
                <a:effectLst/>
                <a:latin typeface="Times New Roman" panose="02020603050405020304" pitchFamily="18" charset="0"/>
                <a:ea typeface="Times New Roman" panose="02020603050405020304" pitchFamily="18" charset="0"/>
              </a:rPr>
              <a:t>įskaitant susijusius ūkio subjektus)</a:t>
            </a:r>
            <a:r>
              <a:rPr lang="lt-LT" sz="1600" dirty="0">
                <a:effectLst/>
                <a:latin typeface="Times New Roman" panose="02020603050405020304" pitchFamily="18" charset="0"/>
                <a:ea typeface="Times New Roman" panose="02020603050405020304" pitchFamily="18" charset="0"/>
              </a:rPr>
              <a:t>, negali viršyti </a:t>
            </a:r>
            <a:r>
              <a:rPr lang="lt-LT" sz="1600" b="1" spc="15" dirty="0">
                <a:effectLst/>
                <a:latin typeface="Times New Roman" panose="02020603050405020304" pitchFamily="18" charset="0"/>
                <a:ea typeface="Times New Roman" panose="02020603050405020304" pitchFamily="18" charset="0"/>
              </a:rPr>
              <a:t>300 000 Eur </a:t>
            </a:r>
            <a:r>
              <a:rPr lang="lt-LT" sz="1600" spc="15" dirty="0">
                <a:effectLst/>
                <a:latin typeface="Times New Roman" panose="02020603050405020304" pitchFamily="18" charset="0"/>
                <a:ea typeface="Times New Roman" panose="02020603050405020304" pitchFamily="18" charset="0"/>
              </a:rPr>
              <a:t>(trys šimtai tūkstančių eurų)</a:t>
            </a:r>
            <a:r>
              <a:rPr lang="lt-LT" sz="1600" dirty="0">
                <a:effectLst/>
                <a:latin typeface="Times New Roman" panose="02020603050405020304" pitchFamily="18" charset="0"/>
                <a:ea typeface="Times New Roman" panose="02020603050405020304" pitchFamily="18" charset="0"/>
              </a:rPr>
              <a:t> per bet kurį trejų metų laikotarpį;</a:t>
            </a:r>
          </a:p>
          <a:p>
            <a:pPr marL="285750" indent="-285750" algn="just" fontAlgn="ctr">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jei pareiškėjui suteikus apskaičiuotą paramos sumą būtų viršytas didžiausias leidžiamas nereikšmingos (</a:t>
            </a:r>
            <a:r>
              <a:rPr lang="lt-LT" sz="1600" i="1" dirty="0">
                <a:effectLst/>
                <a:latin typeface="Times New Roman" panose="02020603050405020304" pitchFamily="18" charset="0"/>
                <a:ea typeface="Times New Roman" panose="02020603050405020304" pitchFamily="18" charset="0"/>
              </a:rPr>
              <a:t>de </a:t>
            </a:r>
            <a:r>
              <a:rPr lang="lt-LT" sz="1600" i="1" dirty="0" err="1">
                <a:effectLst/>
                <a:latin typeface="Times New Roman" panose="02020603050405020304" pitchFamily="18" charset="0"/>
                <a:ea typeface="Times New Roman" panose="02020603050405020304" pitchFamily="18" charset="0"/>
              </a:rPr>
              <a:t>minimis</a:t>
            </a:r>
            <a:r>
              <a:rPr lang="lt-LT" sz="1600" dirty="0">
                <a:effectLst/>
                <a:latin typeface="Times New Roman" panose="02020603050405020304" pitchFamily="18" charset="0"/>
                <a:ea typeface="Times New Roman" panose="02020603050405020304" pitchFamily="18" charset="0"/>
              </a:rPr>
              <a:t>) pagalbos dydis, priimant sprendimą dėl paramos suteikimo apskaičiuota paramos suma sumažinama tiek, kad didžiausias leidžiamas nereikšmingos (</a:t>
            </a:r>
            <a:r>
              <a:rPr lang="lt-LT" sz="1600" i="1" dirty="0">
                <a:effectLst/>
                <a:latin typeface="Times New Roman" panose="02020603050405020304" pitchFamily="18" charset="0"/>
                <a:ea typeface="Times New Roman" panose="02020603050405020304" pitchFamily="18" charset="0"/>
              </a:rPr>
              <a:t>de </a:t>
            </a:r>
            <a:r>
              <a:rPr lang="lt-LT" sz="1600" i="1" dirty="0" err="1">
                <a:effectLst/>
                <a:latin typeface="Times New Roman" panose="02020603050405020304" pitchFamily="18" charset="0"/>
                <a:ea typeface="Times New Roman" panose="02020603050405020304" pitchFamily="18" charset="0"/>
              </a:rPr>
              <a:t>minimis</a:t>
            </a:r>
            <a:r>
              <a:rPr lang="lt-LT" sz="1600" dirty="0">
                <a:effectLst/>
                <a:latin typeface="Times New Roman" panose="02020603050405020304" pitchFamily="18" charset="0"/>
                <a:ea typeface="Times New Roman" panose="02020603050405020304" pitchFamily="18" charset="0"/>
              </a:rPr>
              <a:t>) pagalbos dydis nebūtų viršytas.</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94369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2267744" y="1043444"/>
            <a:ext cx="5400600" cy="369332"/>
          </a:xfrm>
          <a:prstGeom prst="rect">
            <a:avLst/>
          </a:prstGeom>
          <a:noFill/>
        </p:spPr>
        <p:txBody>
          <a:bodyPr wrap="square" rtlCol="0">
            <a:spAutoFit/>
          </a:bodyPr>
          <a:lstStyle/>
          <a:p>
            <a:r>
              <a:rPr lang="lt-LT" b="1" dirty="0">
                <a:solidFill>
                  <a:srgbClr val="8EC543"/>
                </a:solidFill>
                <a:cs typeface="Arial" panose="020B0604020202020204" pitchFamily="34" charset="0"/>
              </a:rPr>
              <a:t>Paramos paraiškų teikimo ir vertinimo tvarka</a:t>
            </a:r>
            <a:endParaRPr lang="en-GB" sz="1800" b="1" dirty="0">
              <a:solidFill>
                <a:srgbClr val="8EC543"/>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3FCBE7E-1187-AE44-577C-496F5E469237}"/>
              </a:ext>
            </a:extLst>
          </p:cNvPr>
          <p:cNvSpPr txBox="1"/>
          <p:nvPr/>
        </p:nvSpPr>
        <p:spPr>
          <a:xfrm>
            <a:off x="390364" y="1659572"/>
            <a:ext cx="8363271" cy="3785652"/>
          </a:xfrm>
          <a:prstGeom prst="rect">
            <a:avLst/>
          </a:prstGeom>
          <a:noFill/>
        </p:spPr>
        <p:txBody>
          <a:bodyPr wrap="square">
            <a:spAutoFit/>
          </a:bodyPr>
          <a:lstStyle/>
          <a:p>
            <a:pPr marL="285750" indent="-285750" algn="just" fontAlgn="ctr">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Paraiškos Nacionalinei mokėjimo agentūrai prie Žemės ūkio ministerijos teikiamos užpildant ŽŪMIS elektroninę dokumento formą, naudojantis ŽŪMIS portalo interneto prieiga adresu https://zumis.lt. Kitais būdais pateiktos paraiškos nepriimamos;</a:t>
            </a:r>
          </a:p>
          <a:p>
            <a:pPr marL="285750" indent="-285750" algn="just" fontAlgn="ctr">
              <a:lnSpc>
                <a:spcPct val="150000"/>
              </a:lnSpc>
              <a:buFont typeface="Wingdings" panose="05000000000000000000" pitchFamily="2" charset="2"/>
              <a:buChar char="ü"/>
            </a:pPr>
            <a:r>
              <a:rPr lang="lt-LT" sz="1600" dirty="0">
                <a:latin typeface="Times New Roman" panose="02020603050405020304" pitchFamily="18" charset="0"/>
                <a:ea typeface="Times New Roman" panose="02020603050405020304" pitchFamily="18" charset="0"/>
              </a:rPr>
              <a:t>p</a:t>
            </a:r>
            <a:r>
              <a:rPr lang="lt-LT" sz="1600" dirty="0">
                <a:effectLst/>
                <a:latin typeface="Times New Roman" panose="02020603050405020304" pitchFamily="18" charset="0"/>
                <a:ea typeface="Times New Roman" panose="02020603050405020304" pitchFamily="18" charset="0"/>
              </a:rPr>
              <a:t>areiškėjas per vieną paramos paraiškų teikimo etapą gali pateikti tik vieną paramos paraišką;</a:t>
            </a:r>
            <a:endParaRPr lang="lt-LT" sz="1600" dirty="0">
              <a:latin typeface="Times New Roman" panose="02020603050405020304" pitchFamily="18" charset="0"/>
              <a:ea typeface="Times New Roman" panose="02020603050405020304" pitchFamily="18" charset="0"/>
            </a:endParaRPr>
          </a:p>
          <a:p>
            <a:pPr marL="285750" indent="-285750" algn="just" fontAlgn="ctr">
              <a:lnSpc>
                <a:spcPct val="150000"/>
              </a:lnSpc>
              <a:buFont typeface="Wingdings" panose="05000000000000000000" pitchFamily="2" charset="2"/>
              <a:buChar char="ü"/>
            </a:pPr>
            <a:r>
              <a:rPr lang="lt-LT" sz="1600" dirty="0">
                <a:latin typeface="Times New Roman" panose="02020603050405020304" pitchFamily="18" charset="0"/>
                <a:ea typeface="Times New Roman" panose="02020603050405020304" pitchFamily="18" charset="0"/>
              </a:rPr>
              <a:t>p</a:t>
            </a:r>
            <a:r>
              <a:rPr lang="lt-LT" sz="1600" dirty="0">
                <a:effectLst/>
                <a:latin typeface="Times New Roman" panose="02020603050405020304" pitchFamily="18" charset="0"/>
                <a:ea typeface="Times New Roman" panose="02020603050405020304" pitchFamily="18" charset="0"/>
              </a:rPr>
              <a:t>aramos paraiškų pildymas, registravimas ir vertinimas atliekamas </a:t>
            </a:r>
            <a:r>
              <a:rPr lang="lt-LT" sz="1600" b="0" i="0" dirty="0">
                <a:solidFill>
                  <a:srgbClr val="000000"/>
                </a:solidFill>
                <a:effectLst/>
                <a:latin typeface="Times New Roman" panose="02020603050405020304" pitchFamily="18" charset="0"/>
              </a:rPr>
              <a:t>Lietuvos žemės ūkio ir kaimo plėtros 2023–2027 metų strateginio plano a</a:t>
            </a:r>
            <a:r>
              <a:rPr lang="lt-LT" sz="1600" dirty="0">
                <a:effectLst/>
                <a:latin typeface="Times New Roman" panose="02020603050405020304" pitchFamily="18" charset="0"/>
                <a:ea typeface="Times New Roman" panose="02020603050405020304" pitchFamily="18" charset="0"/>
              </a:rPr>
              <a:t>dministravimo taisyklių nustatyta tvarka;</a:t>
            </a:r>
          </a:p>
          <a:p>
            <a:pPr marL="285750" indent="-285750" algn="just" fontAlgn="ctr">
              <a:lnSpc>
                <a:spcPct val="150000"/>
              </a:lnSpc>
              <a:buFont typeface="Wingdings" panose="05000000000000000000" pitchFamily="2" charset="2"/>
              <a:buChar char="ü"/>
            </a:pPr>
            <a:r>
              <a:rPr lang="lt-LT" sz="1600" dirty="0">
                <a:latin typeface="Times New Roman" panose="02020603050405020304" pitchFamily="18" charset="0"/>
                <a:ea typeface="Times New Roman" panose="02020603050405020304" pitchFamily="18" charset="0"/>
              </a:rPr>
              <a:t>p</a:t>
            </a:r>
            <a:r>
              <a:rPr lang="lt-LT" sz="1600" dirty="0">
                <a:effectLst/>
                <a:latin typeface="Times New Roman" panose="02020603050405020304" pitchFamily="18" charset="0"/>
                <a:ea typeface="Times New Roman" panose="02020603050405020304" pitchFamily="18" charset="0"/>
              </a:rPr>
              <a:t>riemonei taikomas projekto priskyrimo regionams (Sostinės regionui arba Vidurio ir vakarų Lietuvos regionui) principas – pagal projekto įgyvendinimo vietą (tuo atveju jeigu projektas įgyvendinamas abiejuose regionuose, priskiriama tam regionui, kuriame planuojama didžioji dalis projekto investicijų).</a:t>
            </a:r>
          </a:p>
        </p:txBody>
      </p:sp>
    </p:spTree>
    <p:extLst>
      <p:ext uri="{BB962C8B-B14F-4D97-AF65-F5344CB8AC3E}">
        <p14:creationId xmlns:p14="http://schemas.microsoft.com/office/powerpoint/2010/main" val="119252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2987824" y="1076235"/>
            <a:ext cx="3384376" cy="369332"/>
          </a:xfrm>
          <a:prstGeom prst="rect">
            <a:avLst/>
          </a:prstGeom>
          <a:noFill/>
        </p:spPr>
        <p:txBody>
          <a:bodyPr wrap="square" rtlCol="0">
            <a:spAutoFit/>
          </a:bodyPr>
          <a:lstStyle/>
          <a:p>
            <a:r>
              <a:rPr lang="lt-LT" b="1" dirty="0">
                <a:solidFill>
                  <a:srgbClr val="8EC543"/>
                </a:solidFill>
                <a:cs typeface="Arial" panose="020B0604020202020204" pitchFamily="34" charset="0"/>
              </a:rPr>
              <a:t>Paramos paraiškų atranka</a:t>
            </a:r>
            <a:endParaRPr lang="en-GB" sz="1800" b="1" dirty="0">
              <a:solidFill>
                <a:srgbClr val="8EC543"/>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3FCBE7E-1187-AE44-577C-496F5E469237}"/>
              </a:ext>
            </a:extLst>
          </p:cNvPr>
          <p:cNvSpPr txBox="1"/>
          <p:nvPr/>
        </p:nvSpPr>
        <p:spPr>
          <a:xfrm>
            <a:off x="644978" y="1772816"/>
            <a:ext cx="7854044" cy="4154984"/>
          </a:xfrm>
          <a:prstGeom prst="rect">
            <a:avLst/>
          </a:prstGeom>
          <a:noFill/>
        </p:spPr>
        <p:txBody>
          <a:bodyPr wrap="square">
            <a:spAutoFit/>
          </a:bodyPr>
          <a:lstStyle/>
          <a:p>
            <a:pPr marL="285750" indent="-285750" algn="just" fontAlgn="ctr">
              <a:lnSpc>
                <a:spcPct val="150000"/>
              </a:lnSpc>
              <a:buFont typeface="Wingdings" panose="05000000000000000000" pitchFamily="2" charset="2"/>
              <a:buChar char="ü"/>
            </a:pPr>
            <a:r>
              <a:rPr lang="lt-LT" sz="1600" spc="10" dirty="0">
                <a:effectLst/>
                <a:latin typeface="Times New Roman" panose="02020603050405020304" pitchFamily="18" charset="0"/>
                <a:ea typeface="Calibri" panose="020F0502020204030204" pitchFamily="34" charset="0"/>
              </a:rPr>
              <a:t>Paramos paraiškų atrankos vertinimas atliekamas tik tokiu atveju, kai p</a:t>
            </a:r>
            <a:r>
              <a:rPr lang="lt-LT" sz="1600" dirty="0">
                <a:effectLst/>
                <a:latin typeface="Times New Roman" panose="02020603050405020304" pitchFamily="18" charset="0"/>
                <a:ea typeface="Times New Roman" panose="02020603050405020304" pitchFamily="18" charset="0"/>
              </a:rPr>
              <a:t>rašoma paramos suma viršija intervencinės priemonės biudžetą, nustatytą konkrečiam kvietimui teikti paraiškas.</a:t>
            </a:r>
          </a:p>
          <a:p>
            <a:pPr marL="285750" indent="-285750" algn="just" fontAlgn="ctr">
              <a:lnSpc>
                <a:spcPct val="150000"/>
              </a:lnSpc>
              <a:buFont typeface="Wingdings" panose="05000000000000000000" pitchFamily="2" charset="2"/>
              <a:buChar char="ü"/>
            </a:pPr>
            <a:r>
              <a:rPr lang="lt-LT" sz="1600" dirty="0">
                <a:latin typeface="Times New Roman" panose="02020603050405020304" pitchFamily="18" charset="0"/>
                <a:ea typeface="Times New Roman" panose="02020603050405020304" pitchFamily="18" charset="0"/>
              </a:rPr>
              <a:t>Pirmenybė skiriama:</a:t>
            </a:r>
          </a:p>
          <a:p>
            <a:pPr marL="285750" indent="-285750" algn="just" fontAlgn="ctr">
              <a:lnSpc>
                <a:spcPct val="150000"/>
              </a:lnSpc>
              <a:buFont typeface="Wingdings" panose="05000000000000000000" pitchFamily="2" charset="2"/>
              <a:buChar char="ü"/>
            </a:pPr>
            <a:r>
              <a:rPr lang="lt-LT" sz="1600" dirty="0">
                <a:latin typeface="Times New Roman" panose="02020603050405020304" pitchFamily="18" charset="0"/>
                <a:ea typeface="Times New Roman" panose="02020603050405020304" pitchFamily="18" charset="0"/>
              </a:rPr>
              <a:t>miškui, kuris veisiamas arba atkuriamas kuo mažiau miškingose teritorijose. </a:t>
            </a:r>
            <a:r>
              <a:rPr lang="lt-LT" sz="1600" dirty="0">
                <a:effectLst/>
                <a:latin typeface="Times New Roman" panose="02020603050405020304" pitchFamily="18" charset="0"/>
                <a:ea typeface="Times New Roman" panose="02020603050405020304" pitchFamily="18" charset="0"/>
              </a:rPr>
              <a:t>Kriterijus nustatomas pagal žemės sklypo, kuriame veisiamas arba atkuriamas miškas, adresą savivaldybės lygiu, atsižvelgiant į naujausius miškų ūkio statistinius duomenis, skelbiamus adresu </a:t>
            </a:r>
            <a:r>
              <a:rPr lang="lt-LT" sz="1600" u="sng" dirty="0">
                <a:effectLst/>
                <a:latin typeface="Times New Roman" panose="02020603050405020304" pitchFamily="18" charset="0"/>
                <a:ea typeface="Times New Roman" panose="02020603050405020304" pitchFamily="18" charset="0"/>
                <a:hlinkClick r:id="rId2"/>
              </a:rPr>
              <a:t>https://amvmt.lrv.lt/lt/atviri-duomenys-1/misku-statistikos-leidiniai/misku-ukio-statistika</a:t>
            </a:r>
            <a:r>
              <a:rPr lang="lt-LT" sz="1600" dirty="0">
                <a:effectLst/>
                <a:latin typeface="Times New Roman" panose="02020603050405020304" pitchFamily="18" charset="0"/>
                <a:ea typeface="Times New Roman" panose="02020603050405020304" pitchFamily="18" charset="0"/>
              </a:rPr>
              <a:t>;</a:t>
            </a:r>
          </a:p>
          <a:p>
            <a:pPr marL="285750" indent="-285750" algn="just" fontAlgn="ctr">
              <a:lnSpc>
                <a:spcPct val="150000"/>
              </a:lnSpc>
              <a:buFont typeface="Wingdings" panose="05000000000000000000" pitchFamily="2" charset="2"/>
              <a:buChar char="ü"/>
            </a:pPr>
            <a:r>
              <a:rPr lang="lt-LT" sz="1600" dirty="0">
                <a:latin typeface="Times New Roman" panose="02020603050405020304" pitchFamily="18" charset="0"/>
                <a:ea typeface="Times New Roman" panose="02020603050405020304" pitchFamily="18" charset="0"/>
              </a:rPr>
              <a:t>veisiamam miškui, kuris formuojamas kaip atskiras miško fragmentas.</a:t>
            </a:r>
            <a:endParaRPr lang="lt-LT" sz="1600" dirty="0">
              <a:effectLst/>
              <a:latin typeface="Times New Roman" panose="02020603050405020304" pitchFamily="18" charset="0"/>
              <a:ea typeface="Times New Roman" panose="02020603050405020304" pitchFamily="18" charset="0"/>
            </a:endParaRPr>
          </a:p>
          <a:p>
            <a:pPr marL="285750" indent="-285750" algn="just" fontAlgn="ctr">
              <a:lnSpc>
                <a:spcPct val="150000"/>
              </a:lnSpc>
              <a:buFont typeface="Wingdings" panose="05000000000000000000" pitchFamily="2" charset="2"/>
              <a:buChar char="ü"/>
            </a:pPr>
            <a:endParaRPr lang="lt-LT"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0934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5DC34C-0D53-1FFD-A101-70654D64CC1B}"/>
              </a:ext>
            </a:extLst>
          </p:cNvPr>
          <p:cNvSpPr txBox="1"/>
          <p:nvPr/>
        </p:nvSpPr>
        <p:spPr>
          <a:xfrm>
            <a:off x="2195736" y="1556792"/>
            <a:ext cx="3845736" cy="369332"/>
          </a:xfrm>
          <a:prstGeom prst="rect">
            <a:avLst/>
          </a:prstGeom>
          <a:noFill/>
        </p:spPr>
        <p:txBody>
          <a:bodyPr wrap="square" rtlCol="0">
            <a:spAutoFit/>
          </a:bodyPr>
          <a:lstStyle/>
          <a:p>
            <a:r>
              <a:rPr lang="lt-LT" b="1" dirty="0">
                <a:solidFill>
                  <a:srgbClr val="8EC543"/>
                </a:solidFill>
                <a:latin typeface="Arial" panose="020B0604020202020204" pitchFamily="34" charset="0"/>
                <a:cs typeface="Arial" panose="020B0604020202020204" pitchFamily="34" charset="0"/>
              </a:rPr>
              <a:t>Paramos forma ir remiama veikla</a:t>
            </a:r>
          </a:p>
        </p:txBody>
      </p:sp>
      <p:sp>
        <p:nvSpPr>
          <p:cNvPr id="6" name="TextBox 5">
            <a:extLst>
              <a:ext uri="{FF2B5EF4-FFF2-40B4-BE49-F238E27FC236}">
                <a16:creationId xmlns:a16="http://schemas.microsoft.com/office/drawing/2014/main" id="{6B364694-17A7-22C8-823D-053CC448B614}"/>
              </a:ext>
            </a:extLst>
          </p:cNvPr>
          <p:cNvSpPr txBox="1"/>
          <p:nvPr/>
        </p:nvSpPr>
        <p:spPr>
          <a:xfrm>
            <a:off x="1312257" y="2432669"/>
            <a:ext cx="6519485" cy="2264081"/>
          </a:xfrm>
          <a:prstGeom prst="rect">
            <a:avLst/>
          </a:prstGeom>
          <a:noFill/>
        </p:spPr>
        <p:txBody>
          <a:bodyPr wrap="square" lIns="91440" tIns="45720" rIns="91440" bIns="45720" anchor="t">
            <a:spAutoFit/>
          </a:bodyPr>
          <a:lstStyle/>
          <a:p>
            <a:pPr marL="285750" indent="-285750" algn="just" fontAlgn="base" hangingPunct="0">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Parama teikiama dotacijos forma, taikant nustatytus vieneto įkainius.</a:t>
            </a:r>
            <a:endParaRPr lang="lt-LT" sz="1600" dirty="0">
              <a:latin typeface="Times New Roman" panose="02020603050405020304" pitchFamily="18" charset="0"/>
              <a:ea typeface="Times New Roman" panose="02020603050405020304" pitchFamily="18" charset="0"/>
            </a:endParaRPr>
          </a:p>
          <a:p>
            <a:pPr marL="285750" indent="-285750" algn="just" fontAlgn="base" hangingPunct="0">
              <a:lnSpc>
                <a:spcPct val="150000"/>
              </a:lnSpc>
              <a:buFont typeface="Wingdings" panose="05000000000000000000" pitchFamily="2" charset="2"/>
              <a:buChar char="ü"/>
            </a:pPr>
            <a:r>
              <a:rPr lang="lt-LT" sz="1600" spc="-20" dirty="0">
                <a:effectLst/>
                <a:latin typeface="Times New Roman" panose="02020603050405020304" pitchFamily="18" charset="0"/>
                <a:ea typeface="Times New Roman" panose="02020603050405020304" pitchFamily="18" charset="0"/>
              </a:rPr>
              <a:t>Pagal intervencinę priemonę remiama veikla:</a:t>
            </a:r>
            <a:endParaRPr lang="en-US" sz="1600" dirty="0">
              <a:effectLst/>
              <a:latin typeface="Times New Roman" panose="02020603050405020304" pitchFamily="18" charset="0"/>
              <a:ea typeface="Times New Roman" panose="02020603050405020304" pitchFamily="18" charset="0"/>
            </a:endParaRPr>
          </a:p>
          <a:p>
            <a:pPr indent="457200" algn="just" fontAlgn="base" hangingPunct="0">
              <a:lnSpc>
                <a:spcPct val="150000"/>
              </a:lnSpc>
            </a:pPr>
            <a:r>
              <a:rPr lang="lt-LT" sz="1600" u="sng" dirty="0">
                <a:solidFill>
                  <a:srgbClr val="000000"/>
                </a:solidFill>
                <a:effectLst/>
                <a:latin typeface="Times New Roman" panose="02020603050405020304" pitchFamily="18" charset="0"/>
                <a:ea typeface="Times New Roman" panose="02020603050405020304" pitchFamily="18" charset="0"/>
              </a:rPr>
              <a:t>miško </a:t>
            </a:r>
            <a:r>
              <a:rPr lang="lt-LT" sz="1600" u="sng" dirty="0">
                <a:effectLst/>
                <a:latin typeface="Times New Roman" panose="02020603050405020304" pitchFamily="18" charset="0"/>
                <a:ea typeface="Times New Roman" panose="02020603050405020304" pitchFamily="18" charset="0"/>
              </a:rPr>
              <a:t>veisimas;</a:t>
            </a:r>
            <a:endParaRPr lang="en-US" sz="1600" u="sng" dirty="0">
              <a:effectLst/>
              <a:latin typeface="Times New Roman" panose="02020603050405020304" pitchFamily="18" charset="0"/>
              <a:ea typeface="Times New Roman" panose="02020603050405020304" pitchFamily="18" charset="0"/>
            </a:endParaRPr>
          </a:p>
          <a:p>
            <a:pPr indent="457200" algn="just" fontAlgn="base" hangingPunct="0">
              <a:lnSpc>
                <a:spcPct val="150000"/>
              </a:lnSpc>
            </a:pPr>
            <a:r>
              <a:rPr lang="lt-LT" sz="1600" u="sng" spc="-20" dirty="0">
                <a:solidFill>
                  <a:srgbClr val="000000"/>
                </a:solidFill>
                <a:effectLst/>
                <a:latin typeface="Times New Roman" panose="02020603050405020304" pitchFamily="18" charset="0"/>
                <a:ea typeface="Times New Roman" panose="02020603050405020304" pitchFamily="18" charset="0"/>
              </a:rPr>
              <a:t>stichinės nelaimės pažeisto miško atkūrimas.</a:t>
            </a:r>
          </a:p>
          <a:p>
            <a:pPr indent="457200" algn="just" fontAlgn="base" hangingPunct="0">
              <a:lnSpc>
                <a:spcPct val="150000"/>
              </a:lnSpc>
            </a:pPr>
            <a:endParaRPr lang="en-US" sz="1600" dirty="0">
              <a:effectLst/>
              <a:latin typeface="Times New Roman" panose="02020603050405020304" pitchFamily="18" charset="0"/>
              <a:ea typeface="Times New Roman" panose="02020603050405020304" pitchFamily="18" charset="0"/>
            </a:endParaRPr>
          </a:p>
          <a:p>
            <a:pPr marL="285750" indent="-285750" algn="just" fontAlgn="base" hangingPunct="0">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Veikla turi būti</a:t>
            </a:r>
            <a:r>
              <a:rPr lang="lt-LT" sz="1600" spc="-20" dirty="0">
                <a:effectLst/>
                <a:latin typeface="Times New Roman" panose="02020603050405020304" pitchFamily="18" charset="0"/>
                <a:ea typeface="Times New Roman" panose="02020603050405020304" pitchFamily="18" charset="0"/>
              </a:rPr>
              <a:t> vykdoma kaimo vietovėje.</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1295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2879812" y="1268760"/>
            <a:ext cx="3384376" cy="369332"/>
          </a:xfrm>
          <a:prstGeom prst="rect">
            <a:avLst/>
          </a:prstGeom>
          <a:noFill/>
        </p:spPr>
        <p:txBody>
          <a:bodyPr wrap="square" rtlCol="0">
            <a:spAutoFit/>
          </a:bodyPr>
          <a:lstStyle/>
          <a:p>
            <a:r>
              <a:rPr lang="lt-LT" b="1" dirty="0">
                <a:solidFill>
                  <a:srgbClr val="8EC543"/>
                </a:solidFill>
                <a:cs typeface="Arial" panose="020B0604020202020204" pitchFamily="34" charset="0"/>
              </a:rPr>
              <a:t>Paramos paraiškų tvirtinimas</a:t>
            </a:r>
            <a:endParaRPr lang="en-GB" sz="1800" b="1" dirty="0">
              <a:solidFill>
                <a:srgbClr val="8EC543"/>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3FCBE7E-1187-AE44-577C-496F5E469237}"/>
              </a:ext>
            </a:extLst>
          </p:cNvPr>
          <p:cNvSpPr txBox="1"/>
          <p:nvPr/>
        </p:nvSpPr>
        <p:spPr>
          <a:xfrm>
            <a:off x="611560" y="2274838"/>
            <a:ext cx="8363271" cy="2308324"/>
          </a:xfrm>
          <a:prstGeom prst="rect">
            <a:avLst/>
          </a:prstGeom>
          <a:noFill/>
        </p:spPr>
        <p:txBody>
          <a:bodyPr wrap="square">
            <a:spAutoFit/>
          </a:bodyPr>
          <a:lstStyle/>
          <a:p>
            <a:pPr marL="285750" indent="-285750" algn="just" fontAlgn="ctr" hangingPunct="0">
              <a:lnSpc>
                <a:spcPct val="150000"/>
              </a:lnSpc>
              <a:buFont typeface="Wingdings" panose="05000000000000000000" pitchFamily="2" charset="2"/>
              <a:buChar char="ü"/>
            </a:pPr>
            <a:r>
              <a:rPr lang="lt-LT" sz="1600" spc="-20" dirty="0">
                <a:effectLst/>
                <a:latin typeface="Times New Roman" panose="02020603050405020304" pitchFamily="18" charset="0"/>
                <a:ea typeface="Times New Roman" panose="02020603050405020304" pitchFamily="18" charset="0"/>
              </a:rPr>
              <a:t>Nacionalinė mokėjimo agentūra prie Žemės ūkio ministerijos įvertinusi paramos paraiškas ir vadovaudamasi paraiškų vertinimo rezultatais, priima sprendimą dėl paramos skyrimo ar neskyrimo ir apie priimtą sprendimą informuoja pareišk</a:t>
            </a:r>
            <a:r>
              <a:rPr lang="lt-LT" sz="1600" dirty="0">
                <a:effectLst/>
                <a:latin typeface="Times New Roman" panose="02020603050405020304" pitchFamily="18" charset="0"/>
                <a:ea typeface="Times New Roman" panose="02020603050405020304" pitchFamily="18" charset="0"/>
              </a:rPr>
              <a:t>ėjus.</a:t>
            </a:r>
            <a:endParaRPr lang="lt-LT" sz="1600" dirty="0">
              <a:latin typeface="Times New Roman" panose="02020603050405020304" pitchFamily="18" charset="0"/>
              <a:ea typeface="Times New Roman" panose="02020603050405020304" pitchFamily="18" charset="0"/>
            </a:endParaRPr>
          </a:p>
          <a:p>
            <a:pPr marL="285750" indent="-285750" algn="just" fontAlgn="ctr" hangingPunct="0">
              <a:lnSpc>
                <a:spcPct val="150000"/>
              </a:lnSpc>
              <a:buFont typeface="Wingdings" panose="05000000000000000000" pitchFamily="2" charset="2"/>
              <a:buChar char="ü"/>
            </a:pPr>
            <a:r>
              <a:rPr lang="lt-LT" sz="1600" dirty="0">
                <a:latin typeface="Times New Roman" panose="02020603050405020304" pitchFamily="18" charset="0"/>
                <a:ea typeface="Times New Roman" panose="02020603050405020304" pitchFamily="18" charset="0"/>
              </a:rPr>
              <a:t>P</a:t>
            </a:r>
            <a:r>
              <a:rPr lang="lt-LT" sz="1600" dirty="0">
                <a:effectLst/>
                <a:latin typeface="Times New Roman" panose="02020603050405020304" pitchFamily="18" charset="0"/>
                <a:ea typeface="Times New Roman" panose="02020603050405020304" pitchFamily="18" charset="0"/>
              </a:rPr>
              <a:t>areiškėjas tampa paramos gavėju, kai priimamas sprendimas skirti paramą. </a:t>
            </a:r>
          </a:p>
          <a:p>
            <a:pPr marL="285750" indent="-285750" algn="just" fontAlgn="ctr" hangingPunct="0">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Paramos sutartis nesudaroma.</a:t>
            </a:r>
            <a:endParaRPr lang="en-US" sz="1600" dirty="0">
              <a:effectLst/>
              <a:latin typeface="Times New Roman" panose="02020603050405020304" pitchFamily="18" charset="0"/>
              <a:ea typeface="Times New Roman" panose="02020603050405020304" pitchFamily="18" charset="0"/>
            </a:endParaRPr>
          </a:p>
          <a:p>
            <a:pPr marL="285750" indent="-285750" algn="just" fontAlgn="ctr">
              <a:lnSpc>
                <a:spcPct val="150000"/>
              </a:lnSpc>
              <a:buFont typeface="Wingdings" panose="05000000000000000000" pitchFamily="2" charset="2"/>
              <a:buChar char="ü"/>
            </a:pPr>
            <a:endParaRPr lang="lt-LT"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505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2110897" y="1340768"/>
            <a:ext cx="5364596" cy="369332"/>
          </a:xfrm>
          <a:prstGeom prst="rect">
            <a:avLst/>
          </a:prstGeom>
          <a:noFill/>
        </p:spPr>
        <p:txBody>
          <a:bodyPr wrap="square" rtlCol="0">
            <a:spAutoFit/>
          </a:bodyPr>
          <a:lstStyle/>
          <a:p>
            <a:r>
              <a:rPr lang="lt-LT" b="1" dirty="0">
                <a:solidFill>
                  <a:srgbClr val="8EC543"/>
                </a:solidFill>
                <a:cs typeface="Arial" panose="020B0604020202020204" pitchFamily="34" charset="0"/>
              </a:rPr>
              <a:t>Administravimo ir paramos išmokėjimo tvarka</a:t>
            </a:r>
            <a:endParaRPr lang="en-GB" sz="1800" b="1" dirty="0">
              <a:solidFill>
                <a:srgbClr val="8EC543"/>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3FCBE7E-1187-AE44-577C-496F5E469237}"/>
              </a:ext>
            </a:extLst>
          </p:cNvPr>
          <p:cNvSpPr txBox="1"/>
          <p:nvPr/>
        </p:nvSpPr>
        <p:spPr>
          <a:xfrm>
            <a:off x="467544" y="1988840"/>
            <a:ext cx="8363271" cy="4154984"/>
          </a:xfrm>
          <a:prstGeom prst="rect">
            <a:avLst/>
          </a:prstGeom>
          <a:noFill/>
        </p:spPr>
        <p:txBody>
          <a:bodyPr wrap="square">
            <a:spAutoFit/>
          </a:bodyPr>
          <a:lstStyle/>
          <a:p>
            <a:pPr marL="285750" indent="-285750" algn="just" fontAlgn="ctr">
              <a:lnSpc>
                <a:spcPct val="150000"/>
              </a:lnSpc>
              <a:buFont typeface="Wingdings" panose="05000000000000000000" pitchFamily="2" charset="2"/>
              <a:buChar char="ü"/>
            </a:pPr>
            <a:r>
              <a:rPr lang="lt-LT" sz="1600" dirty="0">
                <a:solidFill>
                  <a:srgbClr val="000000"/>
                </a:solidFill>
                <a:effectLst/>
                <a:latin typeface="Times New Roman" panose="02020603050405020304" pitchFamily="18" charset="0"/>
                <a:ea typeface="Times New Roman" panose="02020603050405020304" pitchFamily="18" charset="0"/>
              </a:rPr>
              <a:t>Paramos lėšos gali būti mokamos visos iš karto arba dviem dalinėmis išmokomis. </a:t>
            </a:r>
          </a:p>
          <a:p>
            <a:pPr marL="285750" indent="-285750" algn="just" fontAlgn="ctr">
              <a:lnSpc>
                <a:spcPct val="150000"/>
              </a:lnSpc>
              <a:buFont typeface="Wingdings" panose="05000000000000000000" pitchFamily="2" charset="2"/>
              <a:buChar char="ü"/>
            </a:pPr>
            <a:r>
              <a:rPr lang="lt-LT" sz="1600" dirty="0">
                <a:solidFill>
                  <a:srgbClr val="000000"/>
                </a:solidFill>
                <a:effectLst/>
                <a:latin typeface="Times New Roman" panose="02020603050405020304" pitchFamily="18" charset="0"/>
                <a:ea typeface="Times New Roman" panose="02020603050405020304" pitchFamily="18" charset="0"/>
              </a:rPr>
              <a:t>Pirmoji išmokos dalis </a:t>
            </a:r>
            <a:r>
              <a:rPr lang="lt-LT" sz="1600" dirty="0">
                <a:effectLst/>
                <a:latin typeface="Times New Roman" panose="02020603050405020304" pitchFamily="18" charset="0"/>
                <a:ea typeface="Times New Roman" panose="02020603050405020304" pitchFamily="18" charset="0"/>
              </a:rPr>
              <a:t>– miško įveisimo ir (arba) </a:t>
            </a:r>
            <a:r>
              <a:rPr lang="lt-LT" sz="1600" spc="-20" dirty="0">
                <a:effectLst/>
                <a:latin typeface="Times New Roman" panose="02020603050405020304" pitchFamily="18" charset="0"/>
                <a:ea typeface="Times New Roman" panose="02020603050405020304" pitchFamily="18" charset="0"/>
              </a:rPr>
              <a:t>stichinės </a:t>
            </a:r>
            <a:r>
              <a:rPr lang="lt-LT" sz="1600" spc="-20" dirty="0">
                <a:solidFill>
                  <a:srgbClr val="000000"/>
                </a:solidFill>
                <a:effectLst/>
                <a:latin typeface="Times New Roman" panose="02020603050405020304" pitchFamily="18" charset="0"/>
                <a:ea typeface="Times New Roman" panose="02020603050405020304" pitchFamily="18" charset="0"/>
              </a:rPr>
              <a:t>nelaimės pažeisto miško</a:t>
            </a:r>
            <a:r>
              <a:rPr lang="lt-LT" sz="1600" dirty="0">
                <a:effectLst/>
                <a:latin typeface="Times New Roman" panose="02020603050405020304" pitchFamily="18" charset="0"/>
                <a:ea typeface="Times New Roman" panose="02020603050405020304" pitchFamily="18" charset="0"/>
              </a:rPr>
              <a:t> atkūrimo išmoka</a:t>
            </a:r>
            <a:r>
              <a:rPr lang="lt-LT" sz="1600" dirty="0">
                <a:solidFill>
                  <a:srgbClr val="000000"/>
                </a:solidFill>
                <a:effectLst/>
                <a:latin typeface="Times New Roman" panose="02020603050405020304" pitchFamily="18" charset="0"/>
                <a:ea typeface="Times New Roman" panose="02020603050405020304" pitchFamily="18" charset="0"/>
              </a:rPr>
              <a:t> paramos gavėjui mokama </a:t>
            </a:r>
            <a:r>
              <a:rPr lang="lt-LT" sz="1600" dirty="0">
                <a:effectLst/>
                <a:latin typeface="Times New Roman" panose="02020603050405020304" pitchFamily="18" charset="0"/>
                <a:ea typeface="Times New Roman" panose="02020603050405020304" pitchFamily="18" charset="0"/>
              </a:rPr>
              <a:t>įveisus ir (arba) atkūrus </a:t>
            </a:r>
            <a:r>
              <a:rPr lang="lt-LT" sz="1600" spc="-20" dirty="0">
                <a:effectLst/>
                <a:latin typeface="Times New Roman" panose="02020603050405020304" pitchFamily="18" charset="0"/>
                <a:ea typeface="Times New Roman" panose="02020603050405020304" pitchFamily="18" charset="0"/>
              </a:rPr>
              <a:t>stichinės </a:t>
            </a:r>
            <a:r>
              <a:rPr lang="lt-LT" sz="1600" spc="-20" dirty="0">
                <a:solidFill>
                  <a:srgbClr val="000000"/>
                </a:solidFill>
                <a:effectLst/>
                <a:latin typeface="Times New Roman" panose="02020603050405020304" pitchFamily="18" charset="0"/>
                <a:ea typeface="Times New Roman" panose="02020603050405020304" pitchFamily="18" charset="0"/>
              </a:rPr>
              <a:t>nelaimės pažeistą mišką</a:t>
            </a:r>
            <a:r>
              <a:rPr lang="lt-LT" sz="1600" dirty="0">
                <a:effectLst/>
                <a:latin typeface="Times New Roman" panose="02020603050405020304" pitchFamily="18" charset="0"/>
                <a:ea typeface="Times New Roman" panose="02020603050405020304" pitchFamily="18" charset="0"/>
              </a:rPr>
              <a:t>.</a:t>
            </a:r>
            <a:r>
              <a:rPr lang="lt-LT" sz="1600" dirty="0">
                <a:solidFill>
                  <a:srgbClr val="000000"/>
                </a:solidFill>
                <a:effectLst/>
                <a:latin typeface="Times New Roman" panose="02020603050405020304" pitchFamily="18" charset="0"/>
                <a:ea typeface="Times New Roman" panose="02020603050405020304" pitchFamily="18" charset="0"/>
              </a:rPr>
              <a:t> Antroji išmokos dalis </a:t>
            </a:r>
            <a:r>
              <a:rPr lang="lt-LT" sz="1600" dirty="0">
                <a:effectLst/>
                <a:latin typeface="Times New Roman" panose="02020603050405020304" pitchFamily="18" charset="0"/>
                <a:ea typeface="Times New Roman" panose="02020603050405020304" pitchFamily="18" charset="0"/>
              </a:rPr>
              <a:t>– tvoros, </a:t>
            </a:r>
            <a:r>
              <a:rPr lang="lt-LT" sz="1600" spc="-20" dirty="0">
                <a:effectLst/>
                <a:latin typeface="Times New Roman" panose="02020603050405020304" pitchFamily="18" charset="0"/>
                <a:ea typeface="Times New Roman" panose="02020603050405020304" pitchFamily="18" charset="0"/>
              </a:rPr>
              <a:t>skirtos apsaugai nuo žvėrių pažeidimų,</a:t>
            </a:r>
            <a:r>
              <a:rPr lang="lt-LT" sz="1600" dirty="0">
                <a:effectLst/>
                <a:latin typeface="Times New Roman" panose="02020603050405020304" pitchFamily="18" charset="0"/>
                <a:ea typeface="Times New Roman" panose="02020603050405020304" pitchFamily="18" charset="0"/>
              </a:rPr>
              <a:t> įrengimo išmoka arba apsaugos </a:t>
            </a:r>
            <a:r>
              <a:rPr lang="lt-LT" sz="1600" dirty="0" err="1">
                <a:effectLst/>
                <a:latin typeface="Times New Roman" panose="02020603050405020304" pitchFamily="18" charset="0"/>
                <a:ea typeface="Times New Roman" panose="02020603050405020304" pitchFamily="18" charset="0"/>
              </a:rPr>
              <a:t>repelentais</a:t>
            </a:r>
            <a:r>
              <a:rPr lang="lt-LT" sz="1600" dirty="0">
                <a:effectLst/>
                <a:latin typeface="Times New Roman" panose="02020603050405020304" pitchFamily="18" charset="0"/>
                <a:ea typeface="Times New Roman" panose="02020603050405020304" pitchFamily="18" charset="0"/>
              </a:rPr>
              <a:t> išmoka už pirmuosius augimo metus,</a:t>
            </a:r>
            <a:r>
              <a:rPr lang="lt-LT" sz="1600" dirty="0">
                <a:solidFill>
                  <a:srgbClr val="000000"/>
                </a:solidFill>
                <a:effectLst/>
                <a:latin typeface="Times New Roman" panose="02020603050405020304" pitchFamily="18" charset="0"/>
                <a:ea typeface="Times New Roman" panose="02020603050405020304" pitchFamily="18" charset="0"/>
              </a:rPr>
              <a:t> mokama įrengus </a:t>
            </a:r>
            <a:r>
              <a:rPr lang="lt-LT" sz="1600" dirty="0">
                <a:effectLst/>
                <a:latin typeface="Times New Roman" panose="02020603050405020304" pitchFamily="18" charset="0"/>
                <a:ea typeface="Times New Roman" panose="02020603050405020304" pitchFamily="18" charset="0"/>
              </a:rPr>
              <a:t>tvorą, </a:t>
            </a:r>
            <a:r>
              <a:rPr lang="lt-LT" sz="1600" spc="-20" dirty="0">
                <a:effectLst/>
                <a:latin typeface="Times New Roman" panose="02020603050405020304" pitchFamily="18" charset="0"/>
                <a:ea typeface="Times New Roman" panose="02020603050405020304" pitchFamily="18" charset="0"/>
              </a:rPr>
              <a:t>skirtą apsaugai nuo žvėrių pažeidimų,</a:t>
            </a:r>
            <a:r>
              <a:rPr lang="lt-LT" sz="1600" dirty="0">
                <a:effectLst/>
                <a:latin typeface="Times New Roman" panose="02020603050405020304" pitchFamily="18" charset="0"/>
                <a:ea typeface="Times New Roman" panose="02020603050405020304" pitchFamily="18" charset="0"/>
              </a:rPr>
              <a:t> arba želdinius apsaugojus </a:t>
            </a:r>
            <a:r>
              <a:rPr lang="lt-LT" sz="1600" dirty="0" err="1">
                <a:effectLst/>
                <a:latin typeface="Times New Roman" panose="02020603050405020304" pitchFamily="18" charset="0"/>
                <a:ea typeface="Times New Roman" panose="02020603050405020304" pitchFamily="18" charset="0"/>
              </a:rPr>
              <a:t>repelentais</a:t>
            </a:r>
            <a:r>
              <a:rPr lang="lt-LT" sz="1600" dirty="0">
                <a:effectLst/>
                <a:latin typeface="Times New Roman" panose="02020603050405020304" pitchFamily="18" charset="0"/>
                <a:ea typeface="Times New Roman" panose="02020603050405020304" pitchFamily="18" charset="0"/>
              </a:rPr>
              <a:t> (kai tokios miško apsaugos priemonės buvo numatytos projekte). </a:t>
            </a:r>
          </a:p>
          <a:p>
            <a:pPr marL="285750" indent="-285750" algn="just" fontAlgn="ctr">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Paramos lėšos gali būti išmokamos vienu kartu, kai želdiniai apsaugomi </a:t>
            </a:r>
            <a:r>
              <a:rPr lang="lt-LT" sz="1600" dirty="0" err="1">
                <a:effectLst/>
                <a:latin typeface="Times New Roman" panose="02020603050405020304" pitchFamily="18" charset="0"/>
                <a:ea typeface="Times New Roman" panose="02020603050405020304" pitchFamily="18" charset="0"/>
              </a:rPr>
              <a:t>repelentais</a:t>
            </a:r>
            <a:r>
              <a:rPr lang="lt-LT" sz="1600" dirty="0">
                <a:effectLst/>
                <a:latin typeface="Times New Roman" panose="02020603050405020304" pitchFamily="18" charset="0"/>
                <a:ea typeface="Times New Roman" panose="02020603050405020304" pitchFamily="18" charset="0"/>
              </a:rPr>
              <a:t> arba tvora, skirta apsaugai nuo žvėrių pažeidimų, įrengiama arba kartu su miško įveisimu ir (arba) atkūrimu.    </a:t>
            </a:r>
          </a:p>
          <a:p>
            <a:pPr marL="285750" indent="-285750" algn="just" fontAlgn="ctr">
              <a:lnSpc>
                <a:spcPct val="150000"/>
              </a:lnSpc>
              <a:buFont typeface="Wingdings" panose="05000000000000000000" pitchFamily="2" charset="2"/>
              <a:buChar char="ü"/>
            </a:pPr>
            <a:r>
              <a:rPr lang="lt-LT" sz="1600" dirty="0">
                <a:solidFill>
                  <a:srgbClr val="000000"/>
                </a:solidFill>
                <a:effectLst/>
                <a:latin typeface="Times New Roman" panose="02020603050405020304" pitchFamily="18" charset="0"/>
                <a:ea typeface="Times New Roman" panose="02020603050405020304" pitchFamily="18" charset="0"/>
              </a:rPr>
              <a:t>Mokėjimo prašymai neteikiami. </a:t>
            </a:r>
          </a:p>
        </p:txBody>
      </p:sp>
    </p:spTree>
    <p:extLst>
      <p:ext uri="{BB962C8B-B14F-4D97-AF65-F5344CB8AC3E}">
        <p14:creationId xmlns:p14="http://schemas.microsoft.com/office/powerpoint/2010/main" val="2502510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2110897" y="1340768"/>
            <a:ext cx="5364596" cy="369332"/>
          </a:xfrm>
          <a:prstGeom prst="rect">
            <a:avLst/>
          </a:prstGeom>
          <a:noFill/>
        </p:spPr>
        <p:txBody>
          <a:bodyPr wrap="square" rtlCol="0">
            <a:spAutoFit/>
          </a:bodyPr>
          <a:lstStyle/>
          <a:p>
            <a:r>
              <a:rPr lang="lt-LT" b="1" dirty="0">
                <a:solidFill>
                  <a:srgbClr val="8EC543"/>
                </a:solidFill>
                <a:cs typeface="Arial" panose="020B0604020202020204" pitchFamily="34" charset="0"/>
              </a:rPr>
              <a:t>Administravimo ir paramos išmokėjimo tvarka</a:t>
            </a:r>
            <a:endParaRPr lang="en-GB" sz="1800" b="1" dirty="0">
              <a:solidFill>
                <a:srgbClr val="8EC543"/>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3FCBE7E-1187-AE44-577C-496F5E469237}"/>
              </a:ext>
            </a:extLst>
          </p:cNvPr>
          <p:cNvSpPr txBox="1"/>
          <p:nvPr/>
        </p:nvSpPr>
        <p:spPr>
          <a:xfrm>
            <a:off x="611559" y="2060848"/>
            <a:ext cx="8363271" cy="3785652"/>
          </a:xfrm>
          <a:prstGeom prst="rect">
            <a:avLst/>
          </a:prstGeom>
          <a:noFill/>
        </p:spPr>
        <p:txBody>
          <a:bodyPr wrap="square">
            <a:spAutoFit/>
          </a:bodyPr>
          <a:lstStyle/>
          <a:p>
            <a:pPr marL="285750" indent="-285750" algn="just" fontAlgn="ctr">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Sprendimas dėl miško įveisimo arba </a:t>
            </a:r>
            <a:r>
              <a:rPr lang="lt-LT" sz="1600" spc="-20" dirty="0">
                <a:effectLst/>
                <a:latin typeface="Times New Roman" panose="02020603050405020304" pitchFamily="18" charset="0"/>
                <a:ea typeface="Times New Roman" panose="02020603050405020304" pitchFamily="18" charset="0"/>
              </a:rPr>
              <a:t>stichinės </a:t>
            </a:r>
            <a:r>
              <a:rPr lang="lt-LT" sz="1600" spc="-20" dirty="0">
                <a:solidFill>
                  <a:srgbClr val="000000"/>
                </a:solidFill>
                <a:effectLst/>
                <a:latin typeface="Times New Roman" panose="02020603050405020304" pitchFamily="18" charset="0"/>
                <a:ea typeface="Times New Roman" panose="02020603050405020304" pitchFamily="18" charset="0"/>
              </a:rPr>
              <a:t>nelaimės pažeisto miško</a:t>
            </a:r>
            <a:r>
              <a:rPr lang="lt-LT" sz="1600" dirty="0">
                <a:effectLst/>
                <a:latin typeface="Times New Roman" panose="02020603050405020304" pitchFamily="18" charset="0"/>
                <a:ea typeface="Times New Roman" panose="02020603050405020304" pitchFamily="18" charset="0"/>
              </a:rPr>
              <a:t> atkūrimo ir (arba) tvoros, </a:t>
            </a:r>
            <a:r>
              <a:rPr lang="lt-LT" sz="1600" spc="-20" dirty="0">
                <a:effectLst/>
                <a:latin typeface="Times New Roman" panose="02020603050405020304" pitchFamily="18" charset="0"/>
                <a:ea typeface="Times New Roman" panose="02020603050405020304" pitchFamily="18" charset="0"/>
              </a:rPr>
              <a:t>skirtos apsaugai nuo žvėrių pažeidimų,</a:t>
            </a:r>
            <a:r>
              <a:rPr lang="lt-LT" sz="1600" dirty="0">
                <a:effectLst/>
                <a:latin typeface="Times New Roman" panose="02020603050405020304" pitchFamily="18" charset="0"/>
                <a:ea typeface="Times New Roman" panose="02020603050405020304" pitchFamily="18" charset="0"/>
              </a:rPr>
              <a:t> įrengimo išmokos, ar apsaugos </a:t>
            </a:r>
            <a:r>
              <a:rPr lang="lt-LT" sz="1600" dirty="0" err="1">
                <a:effectLst/>
                <a:latin typeface="Times New Roman" panose="02020603050405020304" pitchFamily="18" charset="0"/>
                <a:ea typeface="Times New Roman" panose="02020603050405020304" pitchFamily="18" charset="0"/>
              </a:rPr>
              <a:t>repelentais</a:t>
            </a:r>
            <a:r>
              <a:rPr lang="lt-LT" sz="1600" dirty="0">
                <a:effectLst/>
                <a:latin typeface="Times New Roman" panose="02020603050405020304" pitchFamily="18" charset="0"/>
                <a:ea typeface="Times New Roman" panose="02020603050405020304" pitchFamily="18" charset="0"/>
              </a:rPr>
              <a:t> už pirmuosius augimo metus</a:t>
            </a:r>
            <a:r>
              <a:rPr lang="lt-LT" sz="1600" dirty="0">
                <a:latin typeface="Times New Roman" panose="02020603050405020304" pitchFamily="18" charset="0"/>
                <a:ea typeface="Times New Roman" panose="02020603050405020304" pitchFamily="18" charset="0"/>
              </a:rPr>
              <a:t> </a:t>
            </a:r>
            <a:r>
              <a:rPr lang="lt-LT" sz="1600" dirty="0">
                <a:effectLst/>
                <a:latin typeface="Times New Roman" panose="02020603050405020304" pitchFamily="18" charset="0"/>
                <a:ea typeface="Times New Roman" panose="02020603050405020304" pitchFamily="18" charset="0"/>
              </a:rPr>
              <a:t>išmokos išmokėjimo priimamas ir paramos gavėjui paramos lėšos išmokamos po to, kai paramos gavėjas pateikia želdinamų medžių rūšių sodmenų miško dauginamosios medžiagos kilmės sertifikatus </a:t>
            </a:r>
            <a:r>
              <a:rPr lang="lt-LT" sz="1600" spc="-30" dirty="0">
                <a:effectLst/>
                <a:latin typeface="Times New Roman" panose="02020603050405020304" pitchFamily="18" charset="0"/>
                <a:ea typeface="Times New Roman" panose="02020603050405020304" pitchFamily="18" charset="0"/>
              </a:rPr>
              <a:t>ar šių sertifikatų</a:t>
            </a:r>
            <a:r>
              <a:rPr lang="lt-LT" sz="1600" dirty="0">
                <a:effectLst/>
                <a:latin typeface="Times New Roman" panose="02020603050405020304" pitchFamily="18" charset="0"/>
                <a:ea typeface="Times New Roman" panose="02020603050405020304" pitchFamily="18" charset="0"/>
              </a:rPr>
              <a:t> kopijas ir </a:t>
            </a:r>
            <a:r>
              <a:rPr lang="lt-LT" sz="1600" spc="-30" dirty="0">
                <a:effectLst/>
                <a:latin typeface="Times New Roman" panose="02020603050405020304" pitchFamily="18" charset="0"/>
                <a:ea typeface="Times New Roman" panose="02020603050405020304" pitchFamily="18" charset="0"/>
              </a:rPr>
              <a:t>visų želdinamų medžių ir krūmų sodmenų </a:t>
            </a:r>
            <a:r>
              <a:rPr lang="lt-LT" sz="1600" dirty="0">
                <a:effectLst/>
                <a:latin typeface="Times New Roman" panose="02020603050405020304" pitchFamily="18" charset="0"/>
                <a:ea typeface="Times New Roman" panose="02020603050405020304" pitchFamily="18" charset="0"/>
              </a:rPr>
              <a:t>įsigijimo dokumentus, </a:t>
            </a:r>
            <a:r>
              <a:rPr lang="lt-LT" sz="1600" spc="-30" dirty="0">
                <a:solidFill>
                  <a:srgbClr val="000000"/>
                </a:solidFill>
                <a:effectLst/>
                <a:latin typeface="Times New Roman" panose="02020603050405020304" pitchFamily="18" charset="0"/>
                <a:ea typeface="Times New Roman" panose="02020603050405020304" pitchFamily="18" charset="0"/>
              </a:rPr>
              <a:t>perdavimo-priėmimo aktą arba želdinamų miško sodmenų medelynų kortelių kopijas, ir (arba) </a:t>
            </a:r>
            <a:r>
              <a:rPr lang="lt-LT" sz="1600" dirty="0">
                <a:solidFill>
                  <a:srgbClr val="000000"/>
                </a:solidFill>
                <a:effectLst/>
                <a:latin typeface="Times New Roman" panose="02020603050405020304" pitchFamily="18" charset="0"/>
                <a:ea typeface="Times New Roman" panose="02020603050405020304" pitchFamily="18" charset="0"/>
              </a:rPr>
              <a:t>mobiliąja programėle „NMA </a:t>
            </a:r>
            <a:r>
              <a:rPr lang="lt-LT" sz="1600" dirty="0" err="1">
                <a:solidFill>
                  <a:srgbClr val="000000"/>
                </a:solidFill>
                <a:effectLst/>
                <a:latin typeface="Times New Roman" panose="02020603050405020304" pitchFamily="18" charset="0"/>
                <a:ea typeface="Times New Roman" panose="02020603050405020304" pitchFamily="18" charset="0"/>
              </a:rPr>
              <a:t>agro</a:t>
            </a:r>
            <a:r>
              <a:rPr lang="lt-LT" sz="1600" dirty="0">
                <a:solidFill>
                  <a:srgbClr val="000000"/>
                </a:solidFill>
                <a:effectLst/>
                <a:latin typeface="Times New Roman" panose="02020603050405020304" pitchFamily="18" charset="0"/>
                <a:ea typeface="Times New Roman" panose="02020603050405020304" pitchFamily="18" charset="0"/>
              </a:rPr>
              <a:t>“ pateikia įrengtos tvoros, arba </a:t>
            </a:r>
            <a:r>
              <a:rPr lang="lt-LT" sz="1600" dirty="0" err="1">
                <a:solidFill>
                  <a:srgbClr val="000000"/>
                </a:solidFill>
                <a:effectLst/>
                <a:latin typeface="Times New Roman" panose="02020603050405020304" pitchFamily="18" charset="0"/>
                <a:ea typeface="Times New Roman" panose="02020603050405020304" pitchFamily="18" charset="0"/>
              </a:rPr>
              <a:t>repelentais</a:t>
            </a:r>
            <a:r>
              <a:rPr lang="lt-LT" sz="1600" dirty="0">
                <a:solidFill>
                  <a:srgbClr val="000000"/>
                </a:solidFill>
                <a:effectLst/>
                <a:latin typeface="Times New Roman" panose="02020603050405020304" pitchFamily="18" charset="0"/>
                <a:ea typeface="Times New Roman" panose="02020603050405020304" pitchFamily="18" charset="0"/>
              </a:rPr>
              <a:t> apsaugotų želdinių nuotraukas</a:t>
            </a:r>
            <a:r>
              <a:rPr lang="lt-LT" sz="1600" dirty="0">
                <a:effectLst/>
                <a:latin typeface="Times New Roman" panose="02020603050405020304" pitchFamily="18" charset="0"/>
                <a:ea typeface="Times New Roman" panose="02020603050405020304" pitchFamily="18" charset="0"/>
              </a:rPr>
              <a:t>.</a:t>
            </a:r>
            <a:endParaRPr lang="lt-LT" sz="1600" dirty="0">
              <a:latin typeface="Times New Roman" panose="02020603050405020304" pitchFamily="18" charset="0"/>
              <a:ea typeface="Times New Roman" panose="02020603050405020304" pitchFamily="18" charset="0"/>
            </a:endParaRPr>
          </a:p>
          <a:p>
            <a:pPr marL="285750" indent="-285750" algn="just" fontAlgn="ctr">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Per 40 kalendorinių dienų nuo miško įveisimo dokumentų pateikimo dienos Valstybinė miškų tarnyba įveistame arba atkurtame miške atlieka miško želdinimo darbų kokybės vertinimą.</a:t>
            </a:r>
          </a:p>
        </p:txBody>
      </p:sp>
    </p:spTree>
    <p:extLst>
      <p:ext uri="{BB962C8B-B14F-4D97-AF65-F5344CB8AC3E}">
        <p14:creationId xmlns:p14="http://schemas.microsoft.com/office/powerpoint/2010/main" val="2826734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2110897" y="1340768"/>
            <a:ext cx="5364596" cy="369332"/>
          </a:xfrm>
          <a:prstGeom prst="rect">
            <a:avLst/>
          </a:prstGeom>
          <a:noFill/>
        </p:spPr>
        <p:txBody>
          <a:bodyPr wrap="square" rtlCol="0">
            <a:spAutoFit/>
          </a:bodyPr>
          <a:lstStyle/>
          <a:p>
            <a:r>
              <a:rPr lang="lt-LT" b="1" dirty="0">
                <a:solidFill>
                  <a:srgbClr val="8EC543"/>
                </a:solidFill>
                <a:cs typeface="Arial" panose="020B0604020202020204" pitchFamily="34" charset="0"/>
              </a:rPr>
              <a:t>Administravimo ir paramos išmokėjimo tvarka</a:t>
            </a:r>
            <a:endParaRPr lang="en-GB" sz="1800" b="1" dirty="0">
              <a:solidFill>
                <a:srgbClr val="8EC543"/>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3FCBE7E-1187-AE44-577C-496F5E469237}"/>
              </a:ext>
            </a:extLst>
          </p:cNvPr>
          <p:cNvSpPr txBox="1"/>
          <p:nvPr/>
        </p:nvSpPr>
        <p:spPr>
          <a:xfrm>
            <a:off x="611560" y="2274838"/>
            <a:ext cx="8363271" cy="3305520"/>
          </a:xfrm>
          <a:prstGeom prst="rect">
            <a:avLst/>
          </a:prstGeom>
          <a:noFill/>
        </p:spPr>
        <p:txBody>
          <a:bodyPr wrap="square">
            <a:spAutoFit/>
          </a:bodyPr>
          <a:lstStyle/>
          <a:p>
            <a:pPr marL="285750" indent="-285750" algn="just" fontAlgn="ctr">
              <a:lnSpc>
                <a:spcPct val="145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Parama mokama už plotą, ne didesnį nei nurodytas paramos paraiškoje ir nustatytą patikros vietoje metu. Jeigu neįmanoma nustatyti įveisto ar stichinės nelaimės pažeisto miško atkurto ploto natūralių ribų, matavimai nevykdomi ir parama už tokį plotą neteikiama. </a:t>
            </a:r>
            <a:endParaRPr lang="lt-LT" sz="1600" dirty="0">
              <a:latin typeface="Times New Roman" panose="02020603050405020304" pitchFamily="18" charset="0"/>
              <a:ea typeface="Times New Roman" panose="02020603050405020304" pitchFamily="18" charset="0"/>
            </a:endParaRPr>
          </a:p>
          <a:p>
            <a:pPr marL="285750" indent="-285750" algn="just" fontAlgn="ctr">
              <a:lnSpc>
                <a:spcPct val="145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Jei Valstybinė miškų tarnyba</a:t>
            </a:r>
            <a:r>
              <a:rPr lang="lt-LT" sz="1600" dirty="0">
                <a:solidFill>
                  <a:srgbClr val="000000"/>
                </a:solidFill>
                <a:effectLst/>
                <a:latin typeface="Times New Roman" panose="02020603050405020304" pitchFamily="18" charset="0"/>
                <a:ea typeface="Times New Roman" panose="02020603050405020304" pitchFamily="18" charset="0"/>
              </a:rPr>
              <a:t> nustato, kad projektuotos medžių rūšys negali augti dėl netinkamų </a:t>
            </a:r>
            <a:r>
              <a:rPr lang="lt-LT" sz="1600" dirty="0" err="1">
                <a:solidFill>
                  <a:srgbClr val="000000"/>
                </a:solidFill>
                <a:effectLst/>
                <a:latin typeface="Times New Roman" panose="02020603050405020304" pitchFamily="18" charset="0"/>
                <a:ea typeface="Times New Roman" panose="02020603050405020304" pitchFamily="18" charset="0"/>
              </a:rPr>
              <a:t>augavietės</a:t>
            </a:r>
            <a:r>
              <a:rPr lang="lt-LT" sz="1600" dirty="0">
                <a:solidFill>
                  <a:srgbClr val="000000"/>
                </a:solidFill>
                <a:effectLst/>
                <a:latin typeface="Times New Roman" panose="02020603050405020304" pitchFamily="18" charset="0"/>
                <a:ea typeface="Times New Roman" panose="02020603050405020304" pitchFamily="18" charset="0"/>
              </a:rPr>
              <a:t> sąlygų, projektas gali būti tikslinamas iki ketvirtųjų </a:t>
            </a:r>
            <a:r>
              <a:rPr lang="lt-LT" sz="1600" dirty="0">
                <a:effectLst/>
                <a:latin typeface="Times New Roman" panose="02020603050405020304" pitchFamily="18" charset="0"/>
                <a:ea typeface="Times New Roman" panose="02020603050405020304" pitchFamily="18" charset="0"/>
              </a:rPr>
              <a:t>želdinių augimo metų pabaigos</a:t>
            </a:r>
            <a:r>
              <a:rPr lang="lt-LT" sz="1600" dirty="0">
                <a:solidFill>
                  <a:srgbClr val="000000"/>
                </a:solidFill>
                <a:effectLst/>
                <a:latin typeface="Times New Roman" panose="02020603050405020304" pitchFamily="18" charset="0"/>
                <a:ea typeface="Times New Roman" panose="02020603050405020304" pitchFamily="18" charset="0"/>
              </a:rPr>
              <a:t>, vėlesni pakeitimai negalimi. </a:t>
            </a:r>
            <a:endParaRPr lang="lt-LT" sz="1600" dirty="0">
              <a:solidFill>
                <a:srgbClr val="000000"/>
              </a:solidFill>
              <a:latin typeface="Times New Roman" panose="02020603050405020304" pitchFamily="18" charset="0"/>
              <a:ea typeface="Times New Roman" panose="02020603050405020304" pitchFamily="18" charset="0"/>
            </a:endParaRPr>
          </a:p>
          <a:p>
            <a:pPr marL="285750" indent="-285750" algn="just" fontAlgn="ctr">
              <a:lnSpc>
                <a:spcPct val="145000"/>
              </a:lnSpc>
              <a:buFont typeface="Wingdings" panose="05000000000000000000" pitchFamily="2" charset="2"/>
              <a:buChar char="ü"/>
            </a:pPr>
            <a:r>
              <a:rPr lang="lt-LT" sz="1600" dirty="0">
                <a:solidFill>
                  <a:srgbClr val="000000"/>
                </a:solidFill>
                <a:effectLst/>
                <a:latin typeface="Times New Roman" panose="02020603050405020304" pitchFamily="18" charset="0"/>
                <a:ea typeface="Times New Roman" panose="02020603050405020304" pitchFamily="18" charset="0"/>
              </a:rPr>
              <a:t>Užbaigto projekto metinės ataskaitos neteikiamos. Nacionalinė mokėjimo agentūra prie Žemės ūkio ministerijos įsipareigojimų laikotarpiu kasmet tikrins duomenis apie paramos gavėjų atitiktį nustatytiems įsipareigojimams.</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53051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2110897" y="1340768"/>
            <a:ext cx="5364596" cy="369332"/>
          </a:xfrm>
          <a:prstGeom prst="rect">
            <a:avLst/>
          </a:prstGeom>
          <a:noFill/>
        </p:spPr>
        <p:txBody>
          <a:bodyPr wrap="square" rtlCol="0">
            <a:spAutoFit/>
          </a:bodyPr>
          <a:lstStyle/>
          <a:p>
            <a:r>
              <a:rPr lang="lt-LT" b="1" dirty="0">
                <a:solidFill>
                  <a:srgbClr val="8EC543"/>
                </a:solidFill>
                <a:cs typeface="Arial" panose="020B0604020202020204" pitchFamily="34" charset="0"/>
              </a:rPr>
              <a:t>Administravimo ir paramos išmokėjimo tvarka</a:t>
            </a:r>
            <a:endParaRPr lang="en-GB" sz="1800" b="1" dirty="0">
              <a:solidFill>
                <a:srgbClr val="8EC543"/>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3FCBE7E-1187-AE44-577C-496F5E469237}"/>
              </a:ext>
            </a:extLst>
          </p:cNvPr>
          <p:cNvSpPr txBox="1"/>
          <p:nvPr/>
        </p:nvSpPr>
        <p:spPr>
          <a:xfrm>
            <a:off x="611560" y="2274838"/>
            <a:ext cx="8363271" cy="1520416"/>
          </a:xfrm>
          <a:prstGeom prst="rect">
            <a:avLst/>
          </a:prstGeom>
          <a:noFill/>
        </p:spPr>
        <p:txBody>
          <a:bodyPr wrap="square">
            <a:spAutoFit/>
          </a:bodyPr>
          <a:lstStyle/>
          <a:p>
            <a:pPr marL="285750" indent="-285750" algn="just" fontAlgn="ctr">
              <a:lnSpc>
                <a:spcPct val="145000"/>
              </a:lnSpc>
              <a:buFont typeface="Wingdings" panose="05000000000000000000" pitchFamily="2" charset="2"/>
              <a:buChar char="ü"/>
            </a:pPr>
            <a:r>
              <a:rPr lang="lt-LT" sz="1600" dirty="0">
                <a:solidFill>
                  <a:srgbClr val="000000"/>
                </a:solidFill>
                <a:effectLst/>
                <a:latin typeface="Times New Roman" panose="02020603050405020304" pitchFamily="18" charset="0"/>
                <a:ea typeface="Times New Roman" panose="02020603050405020304" pitchFamily="18" charset="0"/>
              </a:rPr>
              <a:t>Jei paramos gavėjas pateikė prašymą išregistruoti paramos paraišką, privalo grąžinti visą išmokėtą paramą, išskyrus nenugalimos jėgos (</a:t>
            </a:r>
            <a:r>
              <a:rPr lang="lt-LT" sz="1600" i="1" dirty="0">
                <a:solidFill>
                  <a:srgbClr val="000000"/>
                </a:solidFill>
                <a:effectLst/>
                <a:latin typeface="Times New Roman" panose="02020603050405020304" pitchFamily="18" charset="0"/>
                <a:ea typeface="Times New Roman" panose="02020603050405020304" pitchFamily="18" charset="0"/>
              </a:rPr>
              <a:t>force majeure</a:t>
            </a:r>
            <a:r>
              <a:rPr lang="lt-LT" sz="1600" dirty="0">
                <a:solidFill>
                  <a:srgbClr val="000000"/>
                </a:solidFill>
                <a:effectLst/>
                <a:latin typeface="Times New Roman" panose="02020603050405020304" pitchFamily="18" charset="0"/>
                <a:ea typeface="Times New Roman" panose="02020603050405020304" pitchFamily="18" charset="0"/>
              </a:rPr>
              <a:t>) atvejus ir išimtines aplinkybes</a:t>
            </a:r>
            <a:r>
              <a:rPr lang="lt-LT" sz="1600" dirty="0">
                <a:solidFill>
                  <a:srgbClr val="000000"/>
                </a:solidFill>
                <a:latin typeface="Times New Roman" panose="02020603050405020304" pitchFamily="18" charset="0"/>
                <a:ea typeface="Times New Roman" panose="02020603050405020304" pitchFamily="18" charset="0"/>
              </a:rPr>
              <a:t>.</a:t>
            </a:r>
            <a:endParaRPr lang="lt-LT" sz="1600" dirty="0">
              <a:solidFill>
                <a:srgbClr val="000000"/>
              </a:solidFill>
              <a:effectLst/>
              <a:latin typeface="Times New Roman" panose="02020603050405020304" pitchFamily="18" charset="0"/>
              <a:ea typeface="Times New Roman" panose="02020603050405020304" pitchFamily="18" charset="0"/>
            </a:endParaRPr>
          </a:p>
          <a:p>
            <a:pPr marL="285750" indent="-285750" algn="just" fontAlgn="ctr">
              <a:lnSpc>
                <a:spcPct val="145000"/>
              </a:lnSpc>
              <a:buFont typeface="Wingdings" panose="05000000000000000000" pitchFamily="2" charset="2"/>
              <a:buChar char="ü"/>
            </a:pPr>
            <a:r>
              <a:rPr lang="lt-LT" sz="1600" dirty="0">
                <a:solidFill>
                  <a:srgbClr val="000000"/>
                </a:solidFill>
                <a:effectLst/>
                <a:latin typeface="Times New Roman" panose="02020603050405020304" pitchFamily="18" charset="0"/>
                <a:ea typeface="Times New Roman" panose="02020603050405020304" pitchFamily="18" charset="0"/>
              </a:rPr>
              <a:t>Žuvus miškui dėl nenugalimos jėgos (</a:t>
            </a:r>
            <a:r>
              <a:rPr lang="lt-LT" sz="1600" i="1" dirty="0">
                <a:solidFill>
                  <a:srgbClr val="000000"/>
                </a:solidFill>
                <a:effectLst/>
                <a:latin typeface="Times New Roman" panose="02020603050405020304" pitchFamily="18" charset="0"/>
                <a:ea typeface="Times New Roman" panose="02020603050405020304" pitchFamily="18" charset="0"/>
              </a:rPr>
              <a:t>force majeure)</a:t>
            </a:r>
            <a:r>
              <a:rPr lang="lt-LT" sz="1600" dirty="0">
                <a:solidFill>
                  <a:srgbClr val="000000"/>
                </a:solidFill>
                <a:effectLst/>
                <a:latin typeface="Times New Roman" panose="02020603050405020304" pitchFamily="18" charset="0"/>
                <a:ea typeface="Times New Roman" panose="02020603050405020304" pitchFamily="18" charset="0"/>
              </a:rPr>
              <a:t> ar išimtinių aplinkybių, išmokėta parama nėra susigrąžinama.</a:t>
            </a:r>
            <a:endParaRPr lang="lt-LT"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926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2123728" y="980728"/>
            <a:ext cx="5364596" cy="369332"/>
          </a:xfrm>
          <a:prstGeom prst="rect">
            <a:avLst/>
          </a:prstGeom>
          <a:noFill/>
        </p:spPr>
        <p:txBody>
          <a:bodyPr wrap="square" rtlCol="0">
            <a:spAutoFit/>
          </a:bodyPr>
          <a:lstStyle/>
          <a:p>
            <a:r>
              <a:rPr lang="lt-LT" b="1" dirty="0">
                <a:solidFill>
                  <a:srgbClr val="8EC543"/>
                </a:solidFill>
                <a:cs typeface="Arial" panose="020B0604020202020204" pitchFamily="34" charset="0"/>
              </a:rPr>
              <a:t>Projektų įgyvendinimo priežiūra, tikrinimas</a:t>
            </a:r>
            <a:endParaRPr lang="en-GB" sz="1800" b="1" dirty="0">
              <a:solidFill>
                <a:srgbClr val="8EC543"/>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3FCBE7E-1187-AE44-577C-496F5E469237}"/>
              </a:ext>
            </a:extLst>
          </p:cNvPr>
          <p:cNvSpPr txBox="1"/>
          <p:nvPr/>
        </p:nvSpPr>
        <p:spPr>
          <a:xfrm>
            <a:off x="611560" y="1639404"/>
            <a:ext cx="7776865" cy="4376583"/>
          </a:xfrm>
          <a:prstGeom prst="rect">
            <a:avLst/>
          </a:prstGeom>
          <a:noFill/>
        </p:spPr>
        <p:txBody>
          <a:bodyPr wrap="square">
            <a:spAutoFit/>
          </a:bodyPr>
          <a:lstStyle/>
          <a:p>
            <a:pPr marL="285750" indent="-285750" algn="just" fontAlgn="ctr">
              <a:lnSpc>
                <a:spcPct val="145000"/>
              </a:lnSpc>
              <a:buFont typeface="Wingdings" panose="05000000000000000000" pitchFamily="2" charset="2"/>
              <a:buChar char="ü"/>
            </a:pPr>
            <a:r>
              <a:rPr lang="lt-LT" sz="1600" b="1" dirty="0">
                <a:latin typeface="Times New Roman" panose="02020603050405020304" pitchFamily="18" charset="0"/>
                <a:ea typeface="Times New Roman" panose="02020603050405020304" pitchFamily="18" charset="0"/>
              </a:rPr>
              <a:t>Į</a:t>
            </a:r>
            <a:r>
              <a:rPr lang="lt-LT" sz="1600" b="1" dirty="0">
                <a:effectLst/>
                <a:latin typeface="Times New Roman" panose="02020603050405020304" pitchFamily="18" charset="0"/>
                <a:ea typeface="Times New Roman" panose="02020603050405020304" pitchFamily="18" charset="0"/>
              </a:rPr>
              <a:t>sipareigojimų laikotarpis </a:t>
            </a:r>
            <a:r>
              <a:rPr lang="lt-LT" sz="1600" dirty="0">
                <a:effectLst/>
                <a:latin typeface="Times New Roman" panose="02020603050405020304" pitchFamily="18" charset="0"/>
                <a:ea typeface="Times New Roman" panose="02020603050405020304" pitchFamily="18" charset="0"/>
              </a:rPr>
              <a:t>– iki pasodintų miško želdinių kokybės septintaisiais želdinių augimo metais vertinimo. </a:t>
            </a:r>
            <a:endParaRPr lang="lt-LT" sz="1600" dirty="0">
              <a:latin typeface="Times New Roman" panose="02020603050405020304" pitchFamily="18" charset="0"/>
              <a:ea typeface="Times New Roman" panose="02020603050405020304" pitchFamily="18" charset="0"/>
            </a:endParaRPr>
          </a:p>
          <a:p>
            <a:pPr marL="285750" indent="-285750" algn="just" fontAlgn="ctr">
              <a:lnSpc>
                <a:spcPct val="145000"/>
              </a:lnSpc>
              <a:buFont typeface="Wingdings" panose="05000000000000000000" pitchFamily="2" charset="2"/>
              <a:buChar char="ü"/>
            </a:pPr>
            <a:r>
              <a:rPr lang="lt-LT" sz="1600" dirty="0">
                <a:latin typeface="Times New Roman" panose="02020603050405020304" pitchFamily="18" charset="0"/>
                <a:ea typeface="Times New Roman" panose="02020603050405020304" pitchFamily="18" charset="0"/>
              </a:rPr>
              <a:t>P</a:t>
            </a:r>
            <a:r>
              <a:rPr lang="lt-LT" sz="1600" dirty="0">
                <a:effectLst/>
                <a:latin typeface="Times New Roman" panose="02020603050405020304" pitchFamily="18" charset="0"/>
                <a:ea typeface="Times New Roman" panose="02020603050405020304" pitchFamily="18" charset="0"/>
              </a:rPr>
              <a:t>aramos gavėjams po sprendimo priėmimo skirti paramą iki įsipareigojimų laikotarpio pabaigos</a:t>
            </a:r>
            <a:r>
              <a:rPr lang="lt-LT" sz="1600" spc="-20" dirty="0">
                <a:effectLst/>
                <a:latin typeface="Times New Roman" panose="02020603050405020304" pitchFamily="18" charset="0"/>
                <a:ea typeface="Times New Roman" panose="02020603050405020304" pitchFamily="18" charset="0"/>
              </a:rPr>
              <a:t> </a:t>
            </a:r>
            <a:r>
              <a:rPr lang="lt-LT" sz="1600" dirty="0">
                <a:effectLst/>
                <a:latin typeface="Times New Roman" panose="02020603050405020304" pitchFamily="18" charset="0"/>
                <a:ea typeface="Times New Roman" panose="02020603050405020304" pitchFamily="18" charset="0"/>
              </a:rPr>
              <a:t>bet kada gali būti atlikta patikra, kurios metu tikrinama, ar vykdomi prisiimti įsipareigojimai.</a:t>
            </a:r>
          </a:p>
          <a:p>
            <a:pPr marL="285750" indent="-285750" algn="just" fontAlgn="ctr">
              <a:lnSpc>
                <a:spcPct val="145000"/>
              </a:lnSpc>
              <a:buFont typeface="Wingdings" panose="05000000000000000000" pitchFamily="2" charset="2"/>
              <a:buChar char="ü"/>
            </a:pPr>
            <a:r>
              <a:rPr lang="lt-LT" sz="1600" u="sng" dirty="0">
                <a:effectLst/>
                <a:latin typeface="Times New Roman" panose="02020603050405020304" pitchFamily="18" charset="0"/>
                <a:ea typeface="Times New Roman" panose="02020603050405020304" pitchFamily="18" charset="0"/>
              </a:rPr>
              <a:t>Po miško įveisimo arba atkūrimo</a:t>
            </a:r>
            <a:r>
              <a:rPr lang="lt-LT" sz="1600" dirty="0">
                <a:effectLst/>
                <a:latin typeface="Times New Roman" panose="02020603050405020304" pitchFamily="18" charset="0"/>
                <a:ea typeface="Times New Roman" panose="02020603050405020304" pitchFamily="18" charset="0"/>
              </a:rPr>
              <a:t> Valstybinė miškų tarnyba atlieka miško želdinimo darbų kokybės vertinim</a:t>
            </a:r>
            <a:r>
              <a:rPr lang="lt-LT" sz="1600" dirty="0">
                <a:latin typeface="Times New Roman" panose="02020603050405020304" pitchFamily="18" charset="0"/>
                <a:ea typeface="Times New Roman" panose="02020603050405020304" pitchFamily="18" charset="0"/>
              </a:rPr>
              <a:t>ą</a:t>
            </a:r>
            <a:r>
              <a:rPr lang="lt-LT" sz="1600" dirty="0">
                <a:effectLst/>
                <a:latin typeface="Times New Roman" panose="02020603050405020304" pitchFamily="18" charset="0"/>
                <a:ea typeface="Times New Roman" panose="02020603050405020304" pitchFamily="18" charset="0"/>
              </a:rPr>
              <a:t>.</a:t>
            </a:r>
          </a:p>
          <a:p>
            <a:pPr marL="285750" indent="-285750" algn="just" fontAlgn="ctr">
              <a:lnSpc>
                <a:spcPct val="145000"/>
              </a:lnSpc>
              <a:buFont typeface="Wingdings" panose="05000000000000000000" pitchFamily="2" charset="2"/>
              <a:buChar char="ü"/>
            </a:pPr>
            <a:r>
              <a:rPr lang="lt-LT" sz="1600" u="sng" dirty="0">
                <a:effectLst/>
                <a:latin typeface="Times New Roman" panose="02020603050405020304" pitchFamily="18" charset="0"/>
                <a:ea typeface="Times New Roman" panose="02020603050405020304" pitchFamily="18" charset="0"/>
              </a:rPr>
              <a:t>Pirmaisiais–šeštaisiais</a:t>
            </a:r>
            <a:r>
              <a:rPr lang="lt-LT" sz="1600" b="1" u="sng" dirty="0">
                <a:effectLst/>
                <a:latin typeface="Times New Roman" panose="02020603050405020304" pitchFamily="18" charset="0"/>
                <a:ea typeface="Times New Roman" panose="02020603050405020304" pitchFamily="18" charset="0"/>
              </a:rPr>
              <a:t> </a:t>
            </a:r>
            <a:r>
              <a:rPr lang="lt-LT" sz="1600" u="sng" spc="-5" dirty="0">
                <a:effectLst/>
                <a:latin typeface="Times New Roman" panose="02020603050405020304" pitchFamily="18" charset="0"/>
                <a:ea typeface="Times New Roman" panose="02020603050405020304" pitchFamily="18" charset="0"/>
              </a:rPr>
              <a:t>želdinių augimo </a:t>
            </a:r>
            <a:r>
              <a:rPr lang="lt-LT" sz="1600" u="sng" dirty="0">
                <a:effectLst/>
                <a:latin typeface="Times New Roman" panose="02020603050405020304" pitchFamily="18" charset="0"/>
                <a:ea typeface="Times New Roman" panose="02020603050405020304" pitchFamily="18" charset="0"/>
              </a:rPr>
              <a:t>metais</a:t>
            </a:r>
            <a:r>
              <a:rPr lang="lt-LT" sz="1600" dirty="0">
                <a:effectLst/>
                <a:latin typeface="Times New Roman" panose="02020603050405020304" pitchFamily="18" charset="0"/>
                <a:ea typeface="Times New Roman" panose="02020603050405020304" pitchFamily="18" charset="0"/>
              </a:rPr>
              <a:t> įveistame arba atkurtame miško plote Valstybinė miškų tarnyba pagal įveistų plotų atranką</a:t>
            </a:r>
            <a:r>
              <a:rPr lang="lt-LT" sz="1600" b="1" dirty="0">
                <a:effectLst/>
                <a:latin typeface="Times New Roman" panose="02020603050405020304" pitchFamily="18" charset="0"/>
                <a:ea typeface="Times New Roman" panose="02020603050405020304" pitchFamily="18" charset="0"/>
              </a:rPr>
              <a:t> </a:t>
            </a:r>
            <a:r>
              <a:rPr lang="lt-LT" sz="1600" dirty="0">
                <a:effectLst/>
                <a:latin typeface="Times New Roman" panose="02020603050405020304" pitchFamily="18" charset="0"/>
                <a:ea typeface="Times New Roman" panose="02020603050405020304" pitchFamily="18" charset="0"/>
              </a:rPr>
              <a:t>atlieka miško želdinių ir </a:t>
            </a:r>
            <a:r>
              <a:rPr lang="lt-LT" sz="1600" dirty="0" err="1">
                <a:effectLst/>
                <a:latin typeface="Times New Roman" panose="02020603050405020304" pitchFamily="18" charset="0"/>
                <a:ea typeface="Times New Roman" panose="02020603050405020304" pitchFamily="18" charset="0"/>
              </a:rPr>
              <a:t>žėlinių</a:t>
            </a:r>
            <a:r>
              <a:rPr lang="lt-LT" sz="1600" dirty="0">
                <a:effectLst/>
                <a:latin typeface="Times New Roman" panose="02020603050405020304" pitchFamily="18" charset="0"/>
                <a:ea typeface="Times New Roman" panose="02020603050405020304" pitchFamily="18" charset="0"/>
              </a:rPr>
              <a:t> apskaitą. </a:t>
            </a:r>
          </a:p>
          <a:p>
            <a:pPr marL="285750" indent="-285750" algn="just" fontAlgn="ctr">
              <a:lnSpc>
                <a:spcPct val="145000"/>
              </a:lnSpc>
              <a:buFont typeface="Wingdings" panose="05000000000000000000" pitchFamily="2" charset="2"/>
              <a:buChar char="ü"/>
            </a:pPr>
            <a:r>
              <a:rPr lang="lt-LT" sz="1600" u="sng" dirty="0">
                <a:effectLst/>
                <a:latin typeface="Times New Roman" panose="02020603050405020304" pitchFamily="18" charset="0"/>
                <a:ea typeface="Times New Roman" panose="02020603050405020304" pitchFamily="18" charset="0"/>
              </a:rPr>
              <a:t>Septintaisiais miško želdinių augimo metais</a:t>
            </a:r>
            <a:r>
              <a:rPr lang="lt-LT" sz="1600" dirty="0">
                <a:effectLst/>
                <a:latin typeface="Times New Roman" panose="02020603050405020304" pitchFamily="18" charset="0"/>
                <a:ea typeface="Times New Roman" panose="02020603050405020304" pitchFamily="18" charset="0"/>
              </a:rPr>
              <a:t> Valstybinė miškų tarnyba atlieka želdinių ir </a:t>
            </a:r>
            <a:r>
              <a:rPr lang="lt-LT" sz="1600" dirty="0" err="1">
                <a:effectLst/>
                <a:latin typeface="Times New Roman" panose="02020603050405020304" pitchFamily="18" charset="0"/>
                <a:ea typeface="Times New Roman" panose="02020603050405020304" pitchFamily="18" charset="0"/>
              </a:rPr>
              <a:t>žėlinių</a:t>
            </a:r>
            <a:r>
              <a:rPr lang="lt-LT" sz="1600" dirty="0">
                <a:effectLst/>
                <a:latin typeface="Times New Roman" panose="02020603050405020304" pitchFamily="18" charset="0"/>
                <a:ea typeface="Times New Roman" panose="02020603050405020304" pitchFamily="18" charset="0"/>
              </a:rPr>
              <a:t> kokybės vertinimą.</a:t>
            </a:r>
            <a:endParaRPr lang="lt-LT"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379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3419872" y="1124744"/>
            <a:ext cx="1800200" cy="369332"/>
          </a:xfrm>
          <a:prstGeom prst="rect">
            <a:avLst/>
          </a:prstGeom>
          <a:noFill/>
        </p:spPr>
        <p:txBody>
          <a:bodyPr wrap="square" rtlCol="0">
            <a:spAutoFit/>
          </a:bodyPr>
          <a:lstStyle/>
          <a:p>
            <a:r>
              <a:rPr lang="lt-LT" b="1" dirty="0">
                <a:solidFill>
                  <a:srgbClr val="8EC543"/>
                </a:solidFill>
                <a:cs typeface="Arial" panose="020B0604020202020204" pitchFamily="34" charset="0"/>
              </a:rPr>
              <a:t>Sankcijos</a:t>
            </a:r>
            <a:endParaRPr lang="en-GB" sz="1800" b="1" dirty="0">
              <a:solidFill>
                <a:srgbClr val="8EC543"/>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3FCBE7E-1187-AE44-577C-496F5E469237}"/>
              </a:ext>
            </a:extLst>
          </p:cNvPr>
          <p:cNvSpPr txBox="1"/>
          <p:nvPr/>
        </p:nvSpPr>
        <p:spPr>
          <a:xfrm>
            <a:off x="539552" y="1844824"/>
            <a:ext cx="7776865" cy="2948499"/>
          </a:xfrm>
          <a:prstGeom prst="rect">
            <a:avLst/>
          </a:prstGeom>
          <a:noFill/>
        </p:spPr>
        <p:txBody>
          <a:bodyPr wrap="square">
            <a:spAutoFit/>
          </a:bodyPr>
          <a:lstStyle/>
          <a:p>
            <a:pPr marL="285750" indent="-285750" algn="just" fontAlgn="ctr">
              <a:lnSpc>
                <a:spcPct val="145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Jeigu pareiškėjas po paramos paraiškos pateikimo per keturis miško želdinimo sezonus (pavasario sezoną iki einamųjų metų birželio 1 d., rudens sezoną iki einamųjų metų lapkričio 1 d.) nepateikia sodinamų medžių rūšių sodmenų miško dauginamosios medžiagos kilmės sertifikatų </a:t>
            </a:r>
            <a:r>
              <a:rPr lang="lt-LT" sz="1600" spc="-30" dirty="0">
                <a:effectLst/>
                <a:latin typeface="Times New Roman" panose="02020603050405020304" pitchFamily="18" charset="0"/>
                <a:ea typeface="Times New Roman" panose="02020603050405020304" pitchFamily="18" charset="0"/>
              </a:rPr>
              <a:t>ar šių sertifikatų</a:t>
            </a:r>
            <a:r>
              <a:rPr lang="lt-LT" sz="1600" dirty="0">
                <a:effectLst/>
                <a:latin typeface="Times New Roman" panose="02020603050405020304" pitchFamily="18" charset="0"/>
                <a:ea typeface="Times New Roman" panose="02020603050405020304" pitchFamily="18" charset="0"/>
              </a:rPr>
              <a:t> kopijų ir </a:t>
            </a:r>
            <a:r>
              <a:rPr lang="lt-LT" sz="1600" spc="-30" dirty="0">
                <a:effectLst/>
                <a:latin typeface="Times New Roman" panose="02020603050405020304" pitchFamily="18" charset="0"/>
                <a:ea typeface="Times New Roman" panose="02020603050405020304" pitchFamily="18" charset="0"/>
              </a:rPr>
              <a:t>želdinamų medžių ir krūmų</a:t>
            </a:r>
            <a:r>
              <a:rPr lang="lt-LT" sz="1600" dirty="0">
                <a:effectLst/>
                <a:latin typeface="Times New Roman" panose="02020603050405020304" pitchFamily="18" charset="0"/>
                <a:ea typeface="Times New Roman" panose="02020603050405020304" pitchFamily="18" charset="0"/>
              </a:rPr>
              <a:t> sodmenų įsigijimo dokumentų </a:t>
            </a:r>
            <a:r>
              <a:rPr lang="lt-LT" sz="1600" spc="-30" dirty="0">
                <a:solidFill>
                  <a:srgbClr val="000000"/>
                </a:solidFill>
                <a:effectLst/>
                <a:latin typeface="Times New Roman" panose="02020603050405020304" pitchFamily="18" charset="0"/>
                <a:ea typeface="Times New Roman" panose="02020603050405020304" pitchFamily="18" charset="0"/>
              </a:rPr>
              <a:t>ir </a:t>
            </a:r>
            <a:r>
              <a:rPr lang="lt-LT" sz="1600" dirty="0">
                <a:solidFill>
                  <a:srgbClr val="000000"/>
                </a:solidFill>
                <a:effectLst/>
                <a:latin typeface="Times New Roman" panose="02020603050405020304" pitchFamily="18" charset="0"/>
                <a:ea typeface="Times New Roman" panose="02020603050405020304" pitchFamily="18" charset="0"/>
              </a:rPr>
              <a:t>mobiliąja programėle „NMA </a:t>
            </a:r>
            <a:r>
              <a:rPr lang="lt-LT" sz="1600" dirty="0" err="1">
                <a:solidFill>
                  <a:srgbClr val="000000"/>
                </a:solidFill>
                <a:effectLst/>
                <a:latin typeface="Times New Roman" panose="02020603050405020304" pitchFamily="18" charset="0"/>
                <a:ea typeface="Times New Roman" panose="02020603050405020304" pitchFamily="18" charset="0"/>
              </a:rPr>
              <a:t>agro</a:t>
            </a:r>
            <a:r>
              <a:rPr lang="lt-LT" sz="1600" dirty="0">
                <a:solidFill>
                  <a:srgbClr val="000000"/>
                </a:solidFill>
                <a:effectLst/>
                <a:latin typeface="Times New Roman" panose="02020603050405020304" pitchFamily="18" charset="0"/>
                <a:ea typeface="Times New Roman" panose="02020603050405020304" pitchFamily="18" charset="0"/>
              </a:rPr>
              <a:t>“ nepateikia įveisto arba atkurto miško ploto nuotraukų</a:t>
            </a:r>
            <a:r>
              <a:rPr lang="lt-LT" sz="1600" dirty="0">
                <a:effectLst/>
                <a:latin typeface="Times New Roman" panose="02020603050405020304" pitchFamily="18" charset="0"/>
                <a:ea typeface="Times New Roman" panose="02020603050405020304" pitchFamily="18" charset="0"/>
              </a:rPr>
              <a:t>, parama neteikiama (paramos paraiškos administravimas nutraukiamas).</a:t>
            </a:r>
            <a:endParaRPr lang="en-US" sz="1600" dirty="0">
              <a:effectLst/>
              <a:latin typeface="Times New Roman" panose="02020603050405020304" pitchFamily="18" charset="0"/>
              <a:ea typeface="Times New Roman" panose="02020603050405020304" pitchFamily="18" charset="0"/>
            </a:endParaRPr>
          </a:p>
          <a:p>
            <a:pPr marL="285750" indent="-285750" algn="just" fontAlgn="ctr">
              <a:lnSpc>
                <a:spcPct val="145000"/>
              </a:lnSpc>
              <a:buFont typeface="Wingdings" panose="05000000000000000000" pitchFamily="2" charset="2"/>
              <a:buChar char="ü"/>
            </a:pPr>
            <a:endParaRPr lang="lt-LT"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96069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3419872" y="1124744"/>
            <a:ext cx="1656184" cy="369332"/>
          </a:xfrm>
          <a:prstGeom prst="rect">
            <a:avLst/>
          </a:prstGeom>
          <a:noFill/>
        </p:spPr>
        <p:txBody>
          <a:bodyPr wrap="square" rtlCol="0">
            <a:spAutoFit/>
          </a:bodyPr>
          <a:lstStyle/>
          <a:p>
            <a:r>
              <a:rPr lang="lt-LT" b="1" dirty="0">
                <a:solidFill>
                  <a:srgbClr val="8EC543"/>
                </a:solidFill>
                <a:cs typeface="Arial" panose="020B0604020202020204" pitchFamily="34" charset="0"/>
              </a:rPr>
              <a:t>Sankcijos</a:t>
            </a:r>
            <a:endParaRPr lang="en-GB" sz="1800" b="1" dirty="0">
              <a:solidFill>
                <a:srgbClr val="8EC543"/>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3FCBE7E-1187-AE44-577C-496F5E469237}"/>
              </a:ext>
            </a:extLst>
          </p:cNvPr>
          <p:cNvSpPr txBox="1"/>
          <p:nvPr/>
        </p:nvSpPr>
        <p:spPr>
          <a:xfrm>
            <a:off x="539552" y="1844824"/>
            <a:ext cx="7776865" cy="3773341"/>
          </a:xfrm>
          <a:prstGeom prst="rect">
            <a:avLst/>
          </a:prstGeom>
          <a:noFill/>
        </p:spPr>
        <p:txBody>
          <a:bodyPr wrap="square">
            <a:spAutoFit/>
          </a:bodyPr>
          <a:lstStyle/>
          <a:p>
            <a:pPr algn="just" fontAlgn="ctr">
              <a:lnSpc>
                <a:spcPct val="150000"/>
              </a:lnSpc>
            </a:pPr>
            <a:r>
              <a:rPr lang="lt-LT" sz="1600" dirty="0">
                <a:effectLst/>
                <a:latin typeface="Times New Roman" panose="02020603050405020304" pitchFamily="18" charset="0"/>
                <a:ea typeface="Times New Roman" panose="02020603050405020304" pitchFamily="18" charset="0"/>
              </a:rPr>
              <a:t>Paramos gavėjui pažeidus prisiimtus įsipareigojimus ar jų nesilaikant, išskyrus nenugalimos jėgos (</a:t>
            </a:r>
            <a:r>
              <a:rPr lang="lt-LT" sz="1600" i="1" dirty="0">
                <a:effectLst/>
                <a:latin typeface="Times New Roman" panose="02020603050405020304" pitchFamily="18" charset="0"/>
                <a:ea typeface="Times New Roman" panose="02020603050405020304" pitchFamily="18" charset="0"/>
              </a:rPr>
              <a:t>force majeure</a:t>
            </a:r>
            <a:r>
              <a:rPr lang="lt-LT" sz="1600" dirty="0">
                <a:effectLst/>
                <a:latin typeface="Times New Roman" panose="02020603050405020304" pitchFamily="18" charset="0"/>
                <a:ea typeface="Times New Roman" panose="02020603050405020304" pitchFamily="18" charset="0"/>
              </a:rPr>
              <a:t>) ir išimtinių aplinkybių atvejus, taikomos šios sankcijos:</a:t>
            </a:r>
            <a:endParaRPr lang="lt-LT" sz="1600" dirty="0">
              <a:latin typeface="Times New Roman" panose="02020603050405020304" pitchFamily="18" charset="0"/>
              <a:ea typeface="Times New Roman" panose="02020603050405020304" pitchFamily="18" charset="0"/>
            </a:endParaRPr>
          </a:p>
          <a:p>
            <a:pPr marL="285750" indent="-285750" algn="just" fontAlgn="ctr">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jeigu išmoka išmokėta už didesnį plotą nei rastas patikros metu, ar kadastrinių matavimų metu nustatytas plotas, susigrąžinamas už didesnį plotą išmokėtas skirtumas;</a:t>
            </a:r>
          </a:p>
          <a:p>
            <a:pPr marL="285750" indent="-285750" algn="just" fontAlgn="ctr">
              <a:lnSpc>
                <a:spcPct val="150000"/>
              </a:lnSpc>
              <a:buFont typeface="Wingdings" panose="05000000000000000000" pitchFamily="2" charset="2"/>
              <a:buChar char="ü"/>
            </a:pPr>
            <a:r>
              <a:rPr lang="lt-LT" sz="1600" spc="-15" dirty="0">
                <a:effectLst/>
                <a:latin typeface="Times New Roman" panose="02020603050405020304" pitchFamily="18" charset="0"/>
                <a:ea typeface="Times New Roman" panose="02020603050405020304" pitchFamily="18" charset="0"/>
              </a:rPr>
              <a:t>miško želdinimo darbų kokybės vertinimo metu nustačius, kad bent du iš miško želdinimo darbų (sodmenų kokybė, pasodinimo kokybė, želdinių tankis) įvertinti blogai, miško įveisimo arba atkūrimo išmoka projektui mažinama 15 proc. Jei ir sodmenų, ir pasodinimo kokybė įvertinama blogai – miško įveisimo arba atkūrimo išmoka projektui mažinama 30 proc.;</a:t>
            </a:r>
          </a:p>
          <a:p>
            <a:pPr algn="just" fontAlgn="ctr">
              <a:lnSpc>
                <a:spcPct val="145000"/>
              </a:lnSpc>
            </a:pPr>
            <a:endParaRPr lang="lt-LT"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2625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3419872" y="1124744"/>
            <a:ext cx="1656184" cy="369332"/>
          </a:xfrm>
          <a:prstGeom prst="rect">
            <a:avLst/>
          </a:prstGeom>
          <a:noFill/>
        </p:spPr>
        <p:txBody>
          <a:bodyPr wrap="square" rtlCol="0">
            <a:spAutoFit/>
          </a:bodyPr>
          <a:lstStyle/>
          <a:p>
            <a:r>
              <a:rPr lang="lt-LT" b="1" dirty="0">
                <a:solidFill>
                  <a:srgbClr val="8EC543"/>
                </a:solidFill>
                <a:cs typeface="Arial" panose="020B0604020202020204" pitchFamily="34" charset="0"/>
              </a:rPr>
              <a:t>Sankcijos</a:t>
            </a:r>
            <a:endParaRPr lang="en-GB" sz="1800" b="1" dirty="0">
              <a:solidFill>
                <a:srgbClr val="8EC543"/>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3FCBE7E-1187-AE44-577C-496F5E469237}"/>
              </a:ext>
            </a:extLst>
          </p:cNvPr>
          <p:cNvSpPr txBox="1"/>
          <p:nvPr/>
        </p:nvSpPr>
        <p:spPr>
          <a:xfrm>
            <a:off x="539552" y="1628800"/>
            <a:ext cx="7776865" cy="3416320"/>
          </a:xfrm>
          <a:prstGeom prst="rect">
            <a:avLst/>
          </a:prstGeom>
          <a:noFill/>
        </p:spPr>
        <p:txBody>
          <a:bodyPr wrap="square">
            <a:spAutoFit/>
          </a:bodyPr>
          <a:lstStyle/>
          <a:p>
            <a:pPr marL="285750" indent="-285750" algn="just" fontAlgn="ctr">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per numatytą laikotarpį mobiliąja programėle „NMA </a:t>
            </a:r>
            <a:r>
              <a:rPr lang="lt-LT" sz="1600" dirty="0" err="1">
                <a:effectLst/>
                <a:latin typeface="Times New Roman" panose="02020603050405020304" pitchFamily="18" charset="0"/>
                <a:ea typeface="Times New Roman" panose="02020603050405020304" pitchFamily="18" charset="0"/>
              </a:rPr>
              <a:t>agro</a:t>
            </a:r>
            <a:r>
              <a:rPr lang="lt-LT" sz="1600" dirty="0">
                <a:effectLst/>
                <a:latin typeface="Times New Roman" panose="02020603050405020304" pitchFamily="18" charset="0"/>
                <a:ea typeface="Times New Roman" panose="02020603050405020304" pitchFamily="18" charset="0"/>
              </a:rPr>
              <a:t>“ nepateikus įrengtos </a:t>
            </a:r>
            <a:r>
              <a:rPr lang="lt-LT" sz="1600" spc="-15" dirty="0">
                <a:effectLst/>
                <a:latin typeface="Times New Roman" panose="02020603050405020304" pitchFamily="18" charset="0"/>
                <a:ea typeface="Times New Roman" panose="02020603050405020304" pitchFamily="18" charset="0"/>
              </a:rPr>
              <a:t>tvoros </a:t>
            </a:r>
            <a:r>
              <a:rPr lang="lt-LT" sz="1600" spc="-20" dirty="0">
                <a:effectLst/>
                <a:latin typeface="Times New Roman" panose="02020603050405020304" pitchFamily="18" charset="0"/>
                <a:ea typeface="Times New Roman" panose="02020603050405020304" pitchFamily="18" charset="0"/>
              </a:rPr>
              <a:t>arba </a:t>
            </a:r>
            <a:r>
              <a:rPr lang="lt-LT" sz="1600" spc="-20" dirty="0" err="1">
                <a:effectLst/>
                <a:latin typeface="Times New Roman" panose="02020603050405020304" pitchFamily="18" charset="0"/>
                <a:ea typeface="Times New Roman" panose="02020603050405020304" pitchFamily="18" charset="0"/>
              </a:rPr>
              <a:t>repelentais</a:t>
            </a:r>
            <a:r>
              <a:rPr lang="lt-LT" sz="1600" spc="-20" dirty="0">
                <a:effectLst/>
                <a:latin typeface="Times New Roman" panose="02020603050405020304" pitchFamily="18" charset="0"/>
                <a:ea typeface="Times New Roman" panose="02020603050405020304" pitchFamily="18" charset="0"/>
              </a:rPr>
              <a:t> apsaugotų želdinių (</a:t>
            </a:r>
            <a:r>
              <a:rPr lang="lt-LT" sz="1600" dirty="0">
                <a:effectLst/>
                <a:latin typeface="Times New Roman" panose="02020603050405020304" pitchFamily="18" charset="0"/>
                <a:ea typeface="Times New Roman" panose="02020603050405020304" pitchFamily="18" charset="0"/>
              </a:rPr>
              <a:t>kai tokios miško apsaugos priemonės buvo numatytos projekte) nuotraukų ir </a:t>
            </a:r>
            <a:r>
              <a:rPr lang="lt-LT" sz="1600" spc="-15" dirty="0">
                <a:effectLst/>
                <a:latin typeface="Times New Roman" panose="02020603050405020304" pitchFamily="18" charset="0"/>
                <a:ea typeface="Times New Roman" panose="02020603050405020304" pitchFamily="18" charset="0"/>
              </a:rPr>
              <a:t>nustačius, kad</a:t>
            </a:r>
            <a:r>
              <a:rPr lang="lt-LT" sz="1600" dirty="0">
                <a:effectLst/>
                <a:latin typeface="Times New Roman" panose="02020603050405020304" pitchFamily="18" charset="0"/>
                <a:ea typeface="Times New Roman" panose="02020603050405020304" pitchFamily="18" charset="0"/>
              </a:rPr>
              <a:t>, tvora </a:t>
            </a:r>
            <a:r>
              <a:rPr lang="lt-LT" sz="1600" spc="-20" dirty="0">
                <a:effectLst/>
                <a:latin typeface="Times New Roman" panose="02020603050405020304" pitchFamily="18" charset="0"/>
                <a:ea typeface="Times New Roman" panose="02020603050405020304" pitchFamily="18" charset="0"/>
              </a:rPr>
              <a:t>neįrengta,</a:t>
            </a:r>
            <a:r>
              <a:rPr lang="lt-LT" sz="1600" dirty="0">
                <a:effectLst/>
                <a:latin typeface="Times New Roman" panose="02020603050405020304" pitchFamily="18" charset="0"/>
                <a:ea typeface="Times New Roman" panose="02020603050405020304" pitchFamily="18" charset="0"/>
              </a:rPr>
              <a:t> arba želdiniai neapsaugoti </a:t>
            </a:r>
            <a:r>
              <a:rPr lang="lt-LT" sz="1600" dirty="0" err="1">
                <a:effectLst/>
                <a:latin typeface="Times New Roman" panose="02020603050405020304" pitchFamily="18" charset="0"/>
                <a:ea typeface="Times New Roman" panose="02020603050405020304" pitchFamily="18" charset="0"/>
              </a:rPr>
              <a:t>repelentais</a:t>
            </a:r>
            <a:r>
              <a:rPr lang="lt-LT" sz="1600" dirty="0">
                <a:effectLst/>
                <a:latin typeface="Times New Roman" panose="02020603050405020304" pitchFamily="18" charset="0"/>
                <a:ea typeface="Times New Roman" panose="02020603050405020304" pitchFamily="18" charset="0"/>
              </a:rPr>
              <a:t>, atitinkamai, tvoros, </a:t>
            </a:r>
            <a:r>
              <a:rPr lang="lt-LT" sz="1600" spc="-20" dirty="0">
                <a:effectLst/>
                <a:latin typeface="Times New Roman" panose="02020603050405020304" pitchFamily="18" charset="0"/>
                <a:ea typeface="Times New Roman" panose="02020603050405020304" pitchFamily="18" charset="0"/>
              </a:rPr>
              <a:t>skirtos apsaugai nuo žvėrių pažeidimų,</a:t>
            </a:r>
            <a:r>
              <a:rPr lang="lt-LT" sz="1600" dirty="0">
                <a:effectLst/>
                <a:latin typeface="Times New Roman" panose="02020603050405020304" pitchFamily="18" charset="0"/>
                <a:ea typeface="Times New Roman" panose="02020603050405020304" pitchFamily="18" charset="0"/>
              </a:rPr>
              <a:t> įrengimo arba apsaugos </a:t>
            </a:r>
            <a:r>
              <a:rPr lang="lt-LT" sz="1600" dirty="0" err="1">
                <a:effectLst/>
                <a:latin typeface="Times New Roman" panose="02020603050405020304" pitchFamily="18" charset="0"/>
                <a:ea typeface="Times New Roman" panose="02020603050405020304" pitchFamily="18" charset="0"/>
              </a:rPr>
              <a:t>repelentais</a:t>
            </a:r>
            <a:r>
              <a:rPr lang="lt-LT" sz="1600" dirty="0">
                <a:effectLst/>
                <a:latin typeface="Times New Roman" panose="02020603050405020304" pitchFamily="18" charset="0"/>
                <a:ea typeface="Times New Roman" panose="02020603050405020304" pitchFamily="18" charset="0"/>
              </a:rPr>
              <a:t> (už pirmuosius augimo metus) išmoka už tokį plotą nemokama;</a:t>
            </a:r>
            <a:endParaRPr lang="lt-LT" sz="1600" dirty="0">
              <a:latin typeface="Times New Roman" panose="02020603050405020304" pitchFamily="18" charset="0"/>
              <a:ea typeface="Times New Roman" panose="02020603050405020304" pitchFamily="18" charset="0"/>
            </a:endParaRPr>
          </a:p>
          <a:p>
            <a:pPr marL="285750" indent="-285750" algn="just" fontAlgn="ctr">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jeigu želdinių ir </a:t>
            </a:r>
            <a:r>
              <a:rPr lang="lt-LT" sz="1600" dirty="0" err="1">
                <a:effectLst/>
                <a:latin typeface="Times New Roman" panose="02020603050405020304" pitchFamily="18" charset="0"/>
                <a:ea typeface="Times New Roman" panose="02020603050405020304" pitchFamily="18" charset="0"/>
              </a:rPr>
              <a:t>žėlinių</a:t>
            </a:r>
            <a:r>
              <a:rPr lang="lt-LT" sz="1600" dirty="0">
                <a:effectLst/>
                <a:latin typeface="Times New Roman" panose="02020603050405020304" pitchFamily="18" charset="0"/>
                <a:ea typeface="Times New Roman" panose="02020603050405020304" pitchFamily="18" charset="0"/>
              </a:rPr>
              <a:t> apskaitos metais nustatoma, kad visos miško želdinimo ir žėlimo projekte numatytos priežiūros priemonės neatliktos, privaloma grąžinti 20 proc. miško įveisimo išmokos. Jeigu netinkamai atliktos miško želdinių, </a:t>
            </a:r>
            <a:r>
              <a:rPr lang="lt-LT" sz="1600" dirty="0" err="1">
                <a:effectLst/>
                <a:latin typeface="Times New Roman" panose="02020603050405020304" pitchFamily="18" charset="0"/>
                <a:ea typeface="Times New Roman" panose="02020603050405020304" pitchFamily="18" charset="0"/>
              </a:rPr>
              <a:t>žėlinių</a:t>
            </a:r>
            <a:r>
              <a:rPr lang="lt-LT" sz="1600" dirty="0">
                <a:effectLst/>
                <a:latin typeface="Times New Roman" panose="02020603050405020304" pitchFamily="18" charset="0"/>
                <a:ea typeface="Times New Roman" panose="02020603050405020304" pitchFamily="18" charset="0"/>
              </a:rPr>
              <a:t> priežiūros priemonės, privaloma grąžinti 10 proc. išmokėtos miško įveisimo arba atkūrimo išmokos</a:t>
            </a:r>
            <a:r>
              <a:rPr lang="lt-LT" sz="16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689903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3131840" y="836712"/>
            <a:ext cx="1584176" cy="369332"/>
          </a:xfrm>
          <a:prstGeom prst="rect">
            <a:avLst/>
          </a:prstGeom>
          <a:noFill/>
        </p:spPr>
        <p:txBody>
          <a:bodyPr wrap="square" rtlCol="0">
            <a:spAutoFit/>
          </a:bodyPr>
          <a:lstStyle/>
          <a:p>
            <a:r>
              <a:rPr lang="lt-LT" b="1" dirty="0">
                <a:solidFill>
                  <a:srgbClr val="8EC543"/>
                </a:solidFill>
                <a:cs typeface="Arial" panose="020B0604020202020204" pitchFamily="34" charset="0"/>
              </a:rPr>
              <a:t>Sankcijos</a:t>
            </a:r>
            <a:endParaRPr lang="en-GB" sz="1800" b="1" dirty="0">
              <a:solidFill>
                <a:srgbClr val="8EC543"/>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3FCBE7E-1187-AE44-577C-496F5E469237}"/>
              </a:ext>
            </a:extLst>
          </p:cNvPr>
          <p:cNvSpPr txBox="1"/>
          <p:nvPr/>
        </p:nvSpPr>
        <p:spPr>
          <a:xfrm>
            <a:off x="467544" y="1378841"/>
            <a:ext cx="7776865" cy="4893647"/>
          </a:xfrm>
          <a:prstGeom prst="rect">
            <a:avLst/>
          </a:prstGeom>
          <a:noFill/>
        </p:spPr>
        <p:txBody>
          <a:bodyPr wrap="square">
            <a:spAutoFit/>
          </a:bodyPr>
          <a:lstStyle/>
          <a:p>
            <a:pPr marL="285750" indent="-285750" algn="just" fontAlgn="ctr">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jeigu želdinių ir </a:t>
            </a:r>
            <a:r>
              <a:rPr lang="lt-LT" sz="1600" dirty="0" err="1">
                <a:effectLst/>
                <a:latin typeface="Times New Roman" panose="02020603050405020304" pitchFamily="18" charset="0"/>
                <a:ea typeface="Times New Roman" panose="02020603050405020304" pitchFamily="18" charset="0"/>
              </a:rPr>
              <a:t>žėlinių</a:t>
            </a:r>
            <a:r>
              <a:rPr lang="lt-LT" sz="1600" dirty="0">
                <a:effectLst/>
                <a:latin typeface="Times New Roman" panose="02020603050405020304" pitchFamily="18" charset="0"/>
                <a:ea typeface="Times New Roman" panose="02020603050405020304" pitchFamily="18" charset="0"/>
              </a:rPr>
              <a:t> apskaitos metais nustatoma</a:t>
            </a:r>
            <a:r>
              <a:rPr lang="lt-LT" sz="1600" dirty="0">
                <a:latin typeface="Times New Roman" panose="02020603050405020304" pitchFamily="18" charset="0"/>
                <a:ea typeface="Times New Roman" panose="02020603050405020304" pitchFamily="18" charset="0"/>
              </a:rPr>
              <a:t>, </a:t>
            </a:r>
            <a:r>
              <a:rPr lang="lt-LT" sz="1600" dirty="0">
                <a:effectLst/>
                <a:latin typeface="Times New Roman" panose="02020603050405020304" pitchFamily="18" charset="0"/>
                <a:ea typeface="Times New Roman" panose="02020603050405020304" pitchFamily="18" charset="0"/>
              </a:rPr>
              <a:t>kad visos projekte numatytos apsaugos priemonės neatliktos, privaloma grąžinti visą projektui išmokėtą tvoros, </a:t>
            </a:r>
            <a:r>
              <a:rPr lang="lt-LT" sz="1600" spc="-20" dirty="0">
                <a:effectLst/>
                <a:latin typeface="Times New Roman" panose="02020603050405020304" pitchFamily="18" charset="0"/>
                <a:ea typeface="Times New Roman" panose="02020603050405020304" pitchFamily="18" charset="0"/>
              </a:rPr>
              <a:t>skirtos apsaugai nuo žvėrių pažeidimų,</a:t>
            </a:r>
            <a:r>
              <a:rPr lang="lt-LT" sz="1600" dirty="0">
                <a:effectLst/>
                <a:latin typeface="Times New Roman" panose="02020603050405020304" pitchFamily="18" charset="0"/>
                <a:ea typeface="Times New Roman" panose="02020603050405020304" pitchFamily="18" charset="0"/>
              </a:rPr>
              <a:t> įrengimo išmoką arba išmokėtą išmoką už apsaugą </a:t>
            </a:r>
            <a:r>
              <a:rPr lang="lt-LT" sz="1600" dirty="0" err="1">
                <a:effectLst/>
                <a:latin typeface="Times New Roman" panose="02020603050405020304" pitchFamily="18" charset="0"/>
                <a:ea typeface="Times New Roman" panose="02020603050405020304" pitchFamily="18" charset="0"/>
              </a:rPr>
              <a:t>repelentais</a:t>
            </a:r>
            <a:r>
              <a:rPr lang="lt-LT" sz="1600" dirty="0">
                <a:effectLst/>
                <a:latin typeface="Times New Roman" panose="02020603050405020304" pitchFamily="18" charset="0"/>
                <a:ea typeface="Times New Roman" panose="02020603050405020304" pitchFamily="18" charset="0"/>
              </a:rPr>
              <a:t> (priklausomai nuo naudojamos apsaugos priemonės rūšies).</a:t>
            </a:r>
            <a:r>
              <a:rPr lang="lt-LT" sz="1600" dirty="0">
                <a:solidFill>
                  <a:srgbClr val="FF0000"/>
                </a:solidFill>
                <a:effectLst/>
                <a:latin typeface="Times New Roman" panose="02020603050405020304" pitchFamily="18" charset="0"/>
                <a:ea typeface="Times New Roman" panose="02020603050405020304" pitchFamily="18" charset="0"/>
              </a:rPr>
              <a:t> </a:t>
            </a:r>
            <a:r>
              <a:rPr lang="lt-LT" sz="1600" dirty="0">
                <a:effectLst/>
                <a:latin typeface="Times New Roman" panose="02020603050405020304" pitchFamily="18" charset="0"/>
                <a:ea typeface="Times New Roman" panose="02020603050405020304" pitchFamily="18" charset="0"/>
              </a:rPr>
              <a:t>Jeigu netinkamai atliktos miško želdinių, </a:t>
            </a:r>
            <a:r>
              <a:rPr lang="lt-LT" sz="1600" dirty="0" err="1">
                <a:effectLst/>
                <a:latin typeface="Times New Roman" panose="02020603050405020304" pitchFamily="18" charset="0"/>
                <a:ea typeface="Times New Roman" panose="02020603050405020304" pitchFamily="18" charset="0"/>
              </a:rPr>
              <a:t>žėlinių</a:t>
            </a:r>
            <a:r>
              <a:rPr lang="lt-LT" sz="1600" dirty="0">
                <a:effectLst/>
                <a:latin typeface="Times New Roman" panose="02020603050405020304" pitchFamily="18" charset="0"/>
                <a:ea typeface="Times New Roman" panose="02020603050405020304" pitchFamily="18" charset="0"/>
              </a:rPr>
              <a:t> apsaugos priemonės, išmoka už miško apsaugą sumažinama 50 proc. Apsaugos </a:t>
            </a:r>
            <a:r>
              <a:rPr lang="lt-LT" sz="1600" dirty="0" err="1">
                <a:effectLst/>
                <a:latin typeface="Times New Roman" panose="02020603050405020304" pitchFamily="18" charset="0"/>
                <a:ea typeface="Times New Roman" panose="02020603050405020304" pitchFamily="18" charset="0"/>
              </a:rPr>
              <a:t>repelentais</a:t>
            </a:r>
            <a:r>
              <a:rPr lang="lt-LT" sz="1600" dirty="0">
                <a:effectLst/>
                <a:latin typeface="Times New Roman" panose="02020603050405020304" pitchFamily="18" charset="0"/>
                <a:ea typeface="Times New Roman" panose="02020603050405020304" pitchFamily="18" charset="0"/>
              </a:rPr>
              <a:t> išmoka susigrąžinama arba sumažinama kai pažeidimas nustatomas už tuos metus už kuriuos ši išmoka išmokėta;</a:t>
            </a:r>
          </a:p>
          <a:p>
            <a:pPr marL="285750" indent="-285750" algn="just" fontAlgn="ctr">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kai atlikus želdinių ir </a:t>
            </a:r>
            <a:r>
              <a:rPr lang="lt-LT" sz="1600" dirty="0" err="1">
                <a:effectLst/>
                <a:latin typeface="Times New Roman" panose="02020603050405020304" pitchFamily="18" charset="0"/>
                <a:ea typeface="Times New Roman" panose="02020603050405020304" pitchFamily="18" charset="0"/>
              </a:rPr>
              <a:t>žėlinių</a:t>
            </a:r>
            <a:r>
              <a:rPr lang="lt-LT" sz="1600" dirty="0">
                <a:effectLst/>
                <a:latin typeface="Times New Roman" panose="02020603050405020304" pitchFamily="18" charset="0"/>
                <a:ea typeface="Times New Roman" panose="02020603050405020304" pitchFamily="18" charset="0"/>
              </a:rPr>
              <a:t> apskaitą pirmaisiais–ketvirtaisiais metais buvo nustatyta, kad reikia atsodinti žuvusius želdinius ar </a:t>
            </a:r>
            <a:r>
              <a:rPr lang="lt-LT" sz="1600" dirty="0" err="1">
                <a:effectLst/>
                <a:latin typeface="Times New Roman" panose="02020603050405020304" pitchFamily="18" charset="0"/>
                <a:ea typeface="Times New Roman" panose="02020603050405020304" pitchFamily="18" charset="0"/>
              </a:rPr>
              <a:t>žėlinius</a:t>
            </a:r>
            <a:r>
              <a:rPr lang="lt-LT" sz="1600" dirty="0">
                <a:effectLst/>
                <a:latin typeface="Times New Roman" panose="02020603050405020304" pitchFamily="18" charset="0"/>
                <a:ea typeface="Times New Roman" panose="02020603050405020304" pitchFamily="18" charset="0"/>
              </a:rPr>
              <a:t>, tačiau paramos gavėjas iki ketvirtųjų želdinių ar </a:t>
            </a:r>
            <a:r>
              <a:rPr lang="lt-LT" sz="1600" dirty="0" err="1">
                <a:effectLst/>
                <a:latin typeface="Times New Roman" panose="02020603050405020304" pitchFamily="18" charset="0"/>
                <a:ea typeface="Times New Roman" panose="02020603050405020304" pitchFamily="18" charset="0"/>
              </a:rPr>
              <a:t>žėlinių</a:t>
            </a:r>
            <a:r>
              <a:rPr lang="lt-LT" sz="1600" dirty="0">
                <a:effectLst/>
                <a:latin typeface="Times New Roman" panose="02020603050405020304" pitchFamily="18" charset="0"/>
                <a:ea typeface="Times New Roman" panose="02020603050405020304" pitchFamily="18" charset="0"/>
              </a:rPr>
              <a:t> augimo metų pabaigos neatsodino žuvusių medžių ir nepateikė atsodinti panaudotų sodmenų miško dauginamosios medžiagos kilmės sertifikatų </a:t>
            </a:r>
            <a:r>
              <a:rPr lang="lt-LT" sz="1600" spc="-30" dirty="0">
                <a:effectLst/>
                <a:latin typeface="Times New Roman" panose="02020603050405020304" pitchFamily="18" charset="0"/>
                <a:ea typeface="Times New Roman" panose="02020603050405020304" pitchFamily="18" charset="0"/>
              </a:rPr>
              <a:t>ar jų sertifikatų</a:t>
            </a:r>
            <a:r>
              <a:rPr lang="lt-LT" sz="1600" dirty="0">
                <a:effectLst/>
                <a:latin typeface="Times New Roman" panose="02020603050405020304" pitchFamily="18" charset="0"/>
                <a:ea typeface="Times New Roman" panose="02020603050405020304" pitchFamily="18" charset="0"/>
              </a:rPr>
              <a:t> kopijų ir sodmenų įsigijimo dokumentų, parama nutraukiama ir privaloma grąžinti visą projektui išmokėtą paramos sumą;</a:t>
            </a:r>
          </a:p>
        </p:txBody>
      </p:sp>
    </p:spTree>
    <p:extLst>
      <p:ext uri="{BB962C8B-B14F-4D97-AF65-F5344CB8AC3E}">
        <p14:creationId xmlns:p14="http://schemas.microsoft.com/office/powerpoint/2010/main" val="4021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AF38F8-309F-7156-4F04-55FCDAA6D332}"/>
              </a:ext>
            </a:extLst>
          </p:cNvPr>
          <p:cNvSpPr txBox="1"/>
          <p:nvPr/>
        </p:nvSpPr>
        <p:spPr>
          <a:xfrm>
            <a:off x="2915816" y="1340768"/>
            <a:ext cx="2592288" cy="369332"/>
          </a:xfrm>
          <a:prstGeom prst="rect">
            <a:avLst/>
          </a:prstGeom>
          <a:noFill/>
        </p:spPr>
        <p:txBody>
          <a:bodyPr wrap="square" rtlCol="0">
            <a:spAutoFit/>
          </a:bodyPr>
          <a:lstStyle/>
          <a:p>
            <a:r>
              <a:rPr lang="lt-LT" b="1" dirty="0">
                <a:solidFill>
                  <a:srgbClr val="8EC543"/>
                </a:solidFill>
                <a:latin typeface="Arial" panose="020B0604020202020204" pitchFamily="34" charset="0"/>
                <a:cs typeface="Arial" panose="020B0604020202020204" pitchFamily="34" charset="0"/>
              </a:rPr>
              <a:t>Galimi pareiškėjai</a:t>
            </a:r>
          </a:p>
        </p:txBody>
      </p:sp>
      <p:sp>
        <p:nvSpPr>
          <p:cNvPr id="6" name="TextBox 5">
            <a:extLst>
              <a:ext uri="{FF2B5EF4-FFF2-40B4-BE49-F238E27FC236}">
                <a16:creationId xmlns:a16="http://schemas.microsoft.com/office/drawing/2014/main" id="{3328D39E-3CE2-2A46-D27E-23115191B90C}"/>
              </a:ext>
            </a:extLst>
          </p:cNvPr>
          <p:cNvSpPr txBox="1"/>
          <p:nvPr/>
        </p:nvSpPr>
        <p:spPr>
          <a:xfrm>
            <a:off x="1403648" y="2438489"/>
            <a:ext cx="6765721" cy="1569660"/>
          </a:xfrm>
          <a:prstGeom prst="rect">
            <a:avLst/>
          </a:prstGeom>
          <a:noFill/>
        </p:spPr>
        <p:txBody>
          <a:bodyPr wrap="square" lIns="91440" tIns="45720" rIns="91440" bIns="45720" anchor="t">
            <a:spAutoFit/>
          </a:bodyPr>
          <a:lstStyle/>
          <a:p>
            <a:pPr algn="just" fontAlgn="ctr">
              <a:lnSpc>
                <a:spcPct val="150000"/>
              </a:lnSpc>
            </a:pPr>
            <a:r>
              <a:rPr lang="lt-LT" sz="1600" dirty="0">
                <a:effectLst/>
                <a:latin typeface="Times New Roman" panose="02020603050405020304" pitchFamily="18" charset="0"/>
                <a:ea typeface="Times New Roman" panose="02020603050405020304" pitchFamily="18" charset="0"/>
              </a:rPr>
              <a:t>Pareiškėjais gali būti:</a:t>
            </a:r>
            <a:endParaRPr lang="en-US" sz="1600" dirty="0">
              <a:effectLst/>
              <a:latin typeface="Times New Roman" panose="02020603050405020304" pitchFamily="18" charset="0"/>
              <a:ea typeface="Times New Roman" panose="02020603050405020304" pitchFamily="18" charset="0"/>
            </a:endParaRPr>
          </a:p>
          <a:p>
            <a:pPr marL="171450" indent="-171450" algn="just" fontAlgn="ctr">
              <a:lnSpc>
                <a:spcPct val="150000"/>
              </a:lnSpc>
              <a:buFont typeface="Wingdings" panose="05000000000000000000" pitchFamily="2" charset="2"/>
              <a:buChar char="ü"/>
            </a:pPr>
            <a:r>
              <a:rPr lang="lt-LT" sz="1600" u="sng" dirty="0">
                <a:latin typeface="Times New Roman" panose="02020603050405020304" pitchFamily="18" charset="0"/>
                <a:ea typeface="Times New Roman" panose="02020603050405020304" pitchFamily="18" charset="0"/>
              </a:rPr>
              <a:t>p</a:t>
            </a:r>
            <a:r>
              <a:rPr lang="lt-LT" sz="1600" u="sng" dirty="0">
                <a:effectLst/>
                <a:latin typeface="Times New Roman" panose="02020603050405020304" pitchFamily="18" charset="0"/>
                <a:ea typeface="Times New Roman" panose="02020603050405020304" pitchFamily="18" charset="0"/>
              </a:rPr>
              <a:t>rivačios žemės valdytojai </a:t>
            </a:r>
            <a:r>
              <a:rPr lang="lt-LT" sz="1600" dirty="0">
                <a:effectLst/>
                <a:latin typeface="Times New Roman" panose="02020603050405020304" pitchFamily="18" charset="0"/>
                <a:ea typeface="Times New Roman" panose="02020603050405020304" pitchFamily="18" charset="0"/>
              </a:rPr>
              <a:t>– fiziniai (ne jaunesni kaip 18 metų amžiaus) ir juridiniai asmenys, valdantys žemę nuosavybės teise;</a:t>
            </a:r>
          </a:p>
          <a:p>
            <a:pPr marL="171450" indent="-171450" algn="just" fontAlgn="ctr">
              <a:lnSpc>
                <a:spcPct val="150000"/>
              </a:lnSpc>
              <a:buFont typeface="Wingdings" panose="05000000000000000000" pitchFamily="2" charset="2"/>
              <a:buChar char="ü"/>
            </a:pPr>
            <a:r>
              <a:rPr lang="lt-LT" sz="1600" u="sng" dirty="0">
                <a:latin typeface="Times New Roman" panose="02020603050405020304" pitchFamily="18" charset="0"/>
                <a:ea typeface="Times New Roman" panose="02020603050405020304" pitchFamily="18" charset="0"/>
              </a:rPr>
              <a:t>s</a:t>
            </a:r>
            <a:r>
              <a:rPr lang="lt-LT" sz="1600" u="sng" dirty="0">
                <a:effectLst/>
                <a:latin typeface="Times New Roman" panose="02020603050405020304" pitchFamily="18" charset="0"/>
                <a:ea typeface="Times New Roman" panose="02020603050405020304" pitchFamily="18" charset="0"/>
              </a:rPr>
              <a:t>avivaldybės</a:t>
            </a:r>
            <a:r>
              <a:rPr lang="lt-LT" sz="1600" dirty="0">
                <a:effectLst/>
                <a:latin typeface="Times New Roman" panose="02020603050405020304" pitchFamily="18" charset="0"/>
                <a:ea typeface="Times New Roman" panose="02020603050405020304" pitchFamily="18" charset="0"/>
              </a:rPr>
              <a:t>, valdančios žemę teisėtais pagrindais.</a:t>
            </a:r>
          </a:p>
        </p:txBody>
      </p:sp>
    </p:spTree>
    <p:extLst>
      <p:ext uri="{BB962C8B-B14F-4D97-AF65-F5344CB8AC3E}">
        <p14:creationId xmlns:p14="http://schemas.microsoft.com/office/powerpoint/2010/main" val="39674443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3203848" y="980728"/>
            <a:ext cx="1800200" cy="369332"/>
          </a:xfrm>
          <a:prstGeom prst="rect">
            <a:avLst/>
          </a:prstGeom>
          <a:noFill/>
        </p:spPr>
        <p:txBody>
          <a:bodyPr wrap="square" rtlCol="0">
            <a:spAutoFit/>
          </a:bodyPr>
          <a:lstStyle/>
          <a:p>
            <a:r>
              <a:rPr lang="lt-LT" b="1" dirty="0">
                <a:solidFill>
                  <a:srgbClr val="8EC543"/>
                </a:solidFill>
                <a:cs typeface="Arial" panose="020B0604020202020204" pitchFamily="34" charset="0"/>
              </a:rPr>
              <a:t>Sankcijos</a:t>
            </a:r>
            <a:endParaRPr lang="en-GB" sz="1800" b="1" dirty="0">
              <a:solidFill>
                <a:srgbClr val="8EC543"/>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3FCBE7E-1187-AE44-577C-496F5E469237}"/>
              </a:ext>
            </a:extLst>
          </p:cNvPr>
          <p:cNvSpPr txBox="1"/>
          <p:nvPr/>
        </p:nvSpPr>
        <p:spPr>
          <a:xfrm>
            <a:off x="539552" y="1700808"/>
            <a:ext cx="7776865" cy="3741409"/>
          </a:xfrm>
          <a:prstGeom prst="rect">
            <a:avLst/>
          </a:prstGeom>
          <a:noFill/>
        </p:spPr>
        <p:txBody>
          <a:bodyPr wrap="square">
            <a:spAutoFit/>
          </a:bodyPr>
          <a:lstStyle/>
          <a:p>
            <a:pPr marL="285750" indent="-285750" algn="just" fontAlgn="base" hangingPunct="0">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kai penktaisiais–šeštaisiais želdinių ir </a:t>
            </a:r>
            <a:r>
              <a:rPr lang="lt-LT" sz="1600" dirty="0" err="1">
                <a:effectLst/>
                <a:latin typeface="Times New Roman" panose="02020603050405020304" pitchFamily="18" charset="0"/>
                <a:ea typeface="Times New Roman" panose="02020603050405020304" pitchFamily="18" charset="0"/>
              </a:rPr>
              <a:t>žėlinių</a:t>
            </a:r>
            <a:r>
              <a:rPr lang="lt-LT" sz="1600" dirty="0">
                <a:effectLst/>
                <a:latin typeface="Times New Roman" panose="02020603050405020304" pitchFamily="18" charset="0"/>
                <a:ea typeface="Times New Roman" panose="02020603050405020304" pitchFamily="18" charset="0"/>
              </a:rPr>
              <a:t> apskaitos metais </a:t>
            </a:r>
            <a:r>
              <a:rPr lang="lt-LT" sz="1600" dirty="0">
                <a:solidFill>
                  <a:srgbClr val="000000"/>
                </a:solidFill>
                <a:effectLst/>
                <a:latin typeface="Times New Roman" panose="02020603050405020304" pitchFamily="18" charset="0"/>
                <a:ea typeface="Times New Roman" panose="02020603050405020304" pitchFamily="18" charset="0"/>
              </a:rPr>
              <a:t>nustatoma, kad jų tankis pagal projektuotą rūšinę sudėtį neatitinka </a:t>
            </a:r>
            <a:r>
              <a:rPr lang="lt-LT" sz="1600" dirty="0">
                <a:effectLst/>
                <a:latin typeface="Times New Roman" panose="02020603050405020304" pitchFamily="18" charset="0"/>
                <a:ea typeface="Times New Roman" panose="02020603050405020304" pitchFamily="18" charset="0"/>
              </a:rPr>
              <a:t>Miško atkūrimo ir įveisimo nuostatų 38 punkto reikalavimų, pagal kuriuos miškas laikomas įveistu ar atkurtu, arba atlikus želdinių ir </a:t>
            </a:r>
            <a:r>
              <a:rPr lang="lt-LT" sz="1600" dirty="0" err="1">
                <a:effectLst/>
                <a:latin typeface="Times New Roman" panose="02020603050405020304" pitchFamily="18" charset="0"/>
                <a:ea typeface="Times New Roman" panose="02020603050405020304" pitchFamily="18" charset="0"/>
              </a:rPr>
              <a:t>žėlinių</a:t>
            </a:r>
            <a:r>
              <a:rPr lang="lt-LT" sz="1600" b="1" dirty="0">
                <a:effectLst/>
                <a:latin typeface="Times New Roman" panose="02020603050405020304" pitchFamily="18" charset="0"/>
                <a:ea typeface="Times New Roman" panose="02020603050405020304" pitchFamily="18" charset="0"/>
              </a:rPr>
              <a:t> </a:t>
            </a:r>
            <a:r>
              <a:rPr lang="lt-LT" sz="1600" dirty="0">
                <a:effectLst/>
                <a:latin typeface="Times New Roman" panose="02020603050405020304" pitchFamily="18" charset="0"/>
                <a:ea typeface="Times New Roman" panose="02020603050405020304" pitchFamily="18" charset="0"/>
              </a:rPr>
              <a:t>kokybės vertinimą septintaisiais metais, projekte projektuotų medžių tankis įvertinamas „nepatenkinamai“ arba nustatoma, kad miško želdiniai ir </a:t>
            </a:r>
            <a:r>
              <a:rPr lang="lt-LT" sz="1600" dirty="0" err="1">
                <a:effectLst/>
                <a:latin typeface="Times New Roman" panose="02020603050405020304" pitchFamily="18" charset="0"/>
                <a:ea typeface="Times New Roman" panose="02020603050405020304" pitchFamily="18" charset="0"/>
              </a:rPr>
              <a:t>žėliniai</a:t>
            </a:r>
            <a:r>
              <a:rPr lang="lt-LT" sz="1600" dirty="0">
                <a:effectLst/>
                <a:latin typeface="Times New Roman" panose="02020603050405020304" pitchFamily="18" charset="0"/>
                <a:ea typeface="Times New Roman" panose="02020603050405020304" pitchFamily="18" charset="0"/>
              </a:rPr>
              <a:t> žuvę, arba vertinant kokybę bent du iš vertinimo rodiklių įvertinami „nepatenkinamai“, parama nutraukiama ir susigrąžinama </a:t>
            </a:r>
            <a:r>
              <a:rPr lang="lt-LT" sz="1600" dirty="0">
                <a:solidFill>
                  <a:srgbClr val="000000"/>
                </a:solidFill>
                <a:effectLst/>
                <a:latin typeface="Times New Roman" panose="02020603050405020304" pitchFamily="18" charset="0"/>
                <a:ea typeface="Times New Roman" panose="02020603050405020304" pitchFamily="18" charset="0"/>
              </a:rPr>
              <a:t>visa išmokėta paramos suma</a:t>
            </a:r>
            <a:r>
              <a:rPr lang="lt-LT" sz="1600" dirty="0">
                <a:effectLst/>
                <a:latin typeface="Times New Roman" panose="02020603050405020304" pitchFamily="18" charset="0"/>
                <a:ea typeface="Times New Roman" panose="02020603050405020304" pitchFamily="18" charset="0"/>
              </a:rPr>
              <a:t> už atitinkamą ploto dalį, kurioje želdiniai ir (arba) </a:t>
            </a:r>
            <a:r>
              <a:rPr lang="lt-LT" sz="1600" dirty="0" err="1">
                <a:effectLst/>
                <a:latin typeface="Times New Roman" panose="02020603050405020304" pitchFamily="18" charset="0"/>
                <a:ea typeface="Times New Roman" panose="02020603050405020304" pitchFamily="18" charset="0"/>
              </a:rPr>
              <a:t>žėliniai</a:t>
            </a:r>
            <a:r>
              <a:rPr lang="lt-LT" sz="1600" dirty="0">
                <a:effectLst/>
                <a:latin typeface="Times New Roman" panose="02020603050405020304" pitchFamily="18" charset="0"/>
                <a:ea typeface="Times New Roman" panose="02020603050405020304" pitchFamily="18" charset="0"/>
              </a:rPr>
              <a:t> neatitiko įveisto ar atkurto miško reikalavimų, buvo įvertinti „nepatenkinamai“ arba žuvo; </a:t>
            </a:r>
          </a:p>
          <a:p>
            <a:pPr algn="just" fontAlgn="base" hangingPunct="0">
              <a:lnSpc>
                <a:spcPct val="150000"/>
              </a:lnSpc>
            </a:pPr>
            <a:endParaRPr lang="lt-LT"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9154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3203848" y="980728"/>
            <a:ext cx="1440160" cy="369332"/>
          </a:xfrm>
          <a:prstGeom prst="rect">
            <a:avLst/>
          </a:prstGeom>
          <a:noFill/>
        </p:spPr>
        <p:txBody>
          <a:bodyPr wrap="square" rtlCol="0">
            <a:spAutoFit/>
          </a:bodyPr>
          <a:lstStyle/>
          <a:p>
            <a:r>
              <a:rPr lang="lt-LT" b="1" dirty="0">
                <a:solidFill>
                  <a:srgbClr val="8EC543"/>
                </a:solidFill>
                <a:cs typeface="Arial" panose="020B0604020202020204" pitchFamily="34" charset="0"/>
              </a:rPr>
              <a:t>Sankcijos</a:t>
            </a:r>
            <a:endParaRPr lang="en-GB" sz="1800" b="1" dirty="0">
              <a:solidFill>
                <a:srgbClr val="8EC543"/>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3FCBE7E-1187-AE44-577C-496F5E469237}"/>
              </a:ext>
            </a:extLst>
          </p:cNvPr>
          <p:cNvSpPr txBox="1"/>
          <p:nvPr/>
        </p:nvSpPr>
        <p:spPr>
          <a:xfrm>
            <a:off x="467544" y="1556792"/>
            <a:ext cx="7776865" cy="4480073"/>
          </a:xfrm>
          <a:prstGeom prst="rect">
            <a:avLst/>
          </a:prstGeom>
          <a:noFill/>
        </p:spPr>
        <p:txBody>
          <a:bodyPr wrap="square">
            <a:spAutoFit/>
          </a:bodyPr>
          <a:lstStyle/>
          <a:p>
            <a:pPr marL="285750" indent="-285750" algn="just" fontAlgn="base" hangingPunct="0">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kai atlikus želdinių ir </a:t>
            </a:r>
            <a:r>
              <a:rPr lang="lt-LT" sz="1600" dirty="0" err="1">
                <a:effectLst/>
                <a:latin typeface="Times New Roman" panose="02020603050405020304" pitchFamily="18" charset="0"/>
                <a:ea typeface="Times New Roman" panose="02020603050405020304" pitchFamily="18" charset="0"/>
              </a:rPr>
              <a:t>žėlinių</a:t>
            </a:r>
            <a:r>
              <a:rPr lang="lt-LT" sz="1600" dirty="0">
                <a:effectLst/>
                <a:latin typeface="Times New Roman" panose="02020603050405020304" pitchFamily="18" charset="0"/>
                <a:ea typeface="Times New Roman" panose="02020603050405020304" pitchFamily="18" charset="0"/>
              </a:rPr>
              <a:t> apskaitą penktaisiais–šeštaisiais metais arba jų</a:t>
            </a:r>
            <a:r>
              <a:rPr lang="lt-LT" sz="1600" b="1" dirty="0">
                <a:effectLst/>
                <a:latin typeface="Times New Roman" panose="02020603050405020304" pitchFamily="18" charset="0"/>
                <a:ea typeface="Times New Roman" panose="02020603050405020304" pitchFamily="18" charset="0"/>
              </a:rPr>
              <a:t> </a:t>
            </a:r>
            <a:r>
              <a:rPr lang="lt-LT" sz="1600" dirty="0">
                <a:effectLst/>
                <a:latin typeface="Times New Roman" panose="02020603050405020304" pitchFamily="18" charset="0"/>
                <a:ea typeface="Times New Roman" panose="02020603050405020304" pitchFamily="18" charset="0"/>
              </a:rPr>
              <a:t>kokybės vertinimą septintaisiais metais, nustatoma, kad įveisto arba atkurto miško rūšinė sudėtis pagal Miško atkūrimo ir įveisimo nuostatų reikalavimus neatitinka vertinimo „gerai“ arba „patenkinamai“, paramos gavėjas turi sugrąžinti miško įveisimo arba atkūrimo išmokos skirtumą, kuris apskaičiuojamas iš paramos gavėjui išmokėtos miško įveisimo arba atkūrimo išmokos atėmus sumą, apskaičiuotą pagal nustatytą įveisto arba atkurto miško rūšinę sudėtį;</a:t>
            </a:r>
            <a:endParaRPr lang="lt-LT" sz="1600" dirty="0">
              <a:latin typeface="Times New Roman" panose="02020603050405020304" pitchFamily="18" charset="0"/>
              <a:ea typeface="Times New Roman" panose="02020603050405020304" pitchFamily="18" charset="0"/>
            </a:endParaRPr>
          </a:p>
          <a:p>
            <a:pPr marL="285750" indent="-285750" algn="just" fontAlgn="base" hangingPunct="0">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kai želdinių ir </a:t>
            </a:r>
            <a:r>
              <a:rPr lang="lt-LT" sz="1600" dirty="0" err="1">
                <a:effectLst/>
                <a:latin typeface="Times New Roman" panose="02020603050405020304" pitchFamily="18" charset="0"/>
                <a:ea typeface="Times New Roman" panose="02020603050405020304" pitchFamily="18" charset="0"/>
              </a:rPr>
              <a:t>žėlinių</a:t>
            </a:r>
            <a:r>
              <a:rPr lang="lt-LT" sz="1600" dirty="0">
                <a:effectLst/>
                <a:latin typeface="Times New Roman" panose="02020603050405020304" pitchFamily="18" charset="0"/>
                <a:ea typeface="Times New Roman" panose="02020603050405020304" pitchFamily="18" charset="0"/>
              </a:rPr>
              <a:t> kokybės vertinimo metais medžių vidutinis aukštis, ir (arba) nepageidaujamų (neprojektuotų, netikslinių ir (arba) stelbiančių viena kitą) medžių ir krūmų rūšių vidutinis aukštis, vadovaujantis Miško atkūrimo ir įveisimo nuostatų reikalavimais įvertinamas „nepatenkinamai“, paramos gavėjas turi sugrąžinti 30 proc. miško įveisimo ir (arba) atkūrimo išmokos už plotą, kuriame nustatyti pažeidimai;</a:t>
            </a:r>
          </a:p>
        </p:txBody>
      </p:sp>
    </p:spTree>
    <p:extLst>
      <p:ext uri="{BB962C8B-B14F-4D97-AF65-F5344CB8AC3E}">
        <p14:creationId xmlns:p14="http://schemas.microsoft.com/office/powerpoint/2010/main" val="3273722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3203848" y="980728"/>
            <a:ext cx="1584176" cy="369332"/>
          </a:xfrm>
          <a:prstGeom prst="rect">
            <a:avLst/>
          </a:prstGeom>
          <a:noFill/>
        </p:spPr>
        <p:txBody>
          <a:bodyPr wrap="square" rtlCol="0">
            <a:spAutoFit/>
          </a:bodyPr>
          <a:lstStyle/>
          <a:p>
            <a:r>
              <a:rPr lang="lt-LT" b="1" dirty="0">
                <a:solidFill>
                  <a:srgbClr val="8EC543"/>
                </a:solidFill>
                <a:cs typeface="Arial" panose="020B0604020202020204" pitchFamily="34" charset="0"/>
              </a:rPr>
              <a:t>Sankcijos</a:t>
            </a:r>
            <a:endParaRPr lang="en-GB" sz="1800" b="1" dirty="0">
              <a:solidFill>
                <a:srgbClr val="8EC543"/>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3FCBE7E-1187-AE44-577C-496F5E469237}"/>
              </a:ext>
            </a:extLst>
          </p:cNvPr>
          <p:cNvSpPr txBox="1"/>
          <p:nvPr/>
        </p:nvSpPr>
        <p:spPr>
          <a:xfrm>
            <a:off x="467544" y="1556792"/>
            <a:ext cx="7776865" cy="4110741"/>
          </a:xfrm>
          <a:prstGeom prst="rect">
            <a:avLst/>
          </a:prstGeom>
          <a:noFill/>
        </p:spPr>
        <p:txBody>
          <a:bodyPr wrap="square">
            <a:spAutoFit/>
          </a:bodyPr>
          <a:lstStyle/>
          <a:p>
            <a:pPr marL="285750" indent="-285750" algn="just" fontAlgn="base" hangingPunct="0">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jeigu paramos gavėjas nepatikslino žemės sklypo, kuriame įveistas miškas duomenų Lietuvos Respublikos nekilnojamojo turto kadastre per 2 (du) metus nuo jų įrašymo į Lietuvos Respublikos miškų valstybės kadastrą, susigrąžinama 25 proc. projektui išmokėtos paramos sumos;</a:t>
            </a:r>
            <a:endParaRPr lang="lt-LT" sz="1600" dirty="0">
              <a:latin typeface="Times New Roman" panose="02020603050405020304" pitchFamily="18" charset="0"/>
              <a:ea typeface="Times New Roman" panose="02020603050405020304" pitchFamily="18" charset="0"/>
            </a:endParaRPr>
          </a:p>
          <a:p>
            <a:pPr marL="285750" indent="-285750" algn="just" fontAlgn="base" hangingPunct="0">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jeigu paramos gavėjas įsipareigojimų vykdymo laikotarpiu be Nacionalinės mokėjimo agentūros prie Žemės ūkio ministerijos sutikimo parduoda ar kitaip perleidžia kitam asmeniui žemės </a:t>
            </a:r>
            <a:r>
              <a:rPr lang="lt-LT" sz="1600">
                <a:effectLst/>
                <a:latin typeface="Times New Roman" panose="02020603050405020304" pitchFamily="18" charset="0"/>
                <a:ea typeface="Times New Roman" panose="02020603050405020304" pitchFamily="18" charset="0"/>
              </a:rPr>
              <a:t>sklypo plotą, </a:t>
            </a:r>
            <a:r>
              <a:rPr lang="lt-LT" sz="1600" dirty="0">
                <a:effectLst/>
                <a:latin typeface="Times New Roman" panose="02020603050405020304" pitchFamily="18" charset="0"/>
                <a:ea typeface="Times New Roman" panose="02020603050405020304" pitchFamily="18" charset="0"/>
              </a:rPr>
              <a:t>kuriame už paramos lėšas įveistas arba atkurtas miškas, visa išmokėta paramos suma privalo būti sugrąžinta;</a:t>
            </a:r>
            <a:endParaRPr lang="lt-LT" sz="1600" dirty="0">
              <a:latin typeface="Times New Roman" panose="02020603050405020304" pitchFamily="18" charset="0"/>
              <a:ea typeface="Times New Roman" panose="02020603050405020304" pitchFamily="18" charset="0"/>
            </a:endParaRPr>
          </a:p>
          <a:p>
            <a:pPr marL="285750" indent="-285750" algn="just" fontAlgn="base" hangingPunct="0">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jeigu išlaidos, susijusios su projekto įgyvendinimu, finansuojamos iš kitų Europos Sąjungos fondų ir (arba) kitų viešųjų lėšų,</a:t>
            </a:r>
            <a:r>
              <a:rPr lang="lt-LT" sz="1600" dirty="0">
                <a:solidFill>
                  <a:srgbClr val="FF0000"/>
                </a:solidFill>
                <a:effectLst/>
                <a:latin typeface="Times New Roman" panose="02020603050405020304" pitchFamily="18" charset="0"/>
                <a:ea typeface="Times New Roman" panose="02020603050405020304" pitchFamily="18" charset="0"/>
              </a:rPr>
              <a:t> </a:t>
            </a:r>
            <a:r>
              <a:rPr lang="lt-LT" sz="1600" dirty="0">
                <a:effectLst/>
                <a:latin typeface="Times New Roman" panose="02020603050405020304" pitchFamily="18" charset="0"/>
                <a:ea typeface="Times New Roman" panose="02020603050405020304" pitchFamily="18" charset="0"/>
              </a:rPr>
              <a:t>už tokias išlaidas išmokėta paramos suma privalo būti sugrąžinta;</a:t>
            </a:r>
          </a:p>
        </p:txBody>
      </p:sp>
    </p:spTree>
    <p:extLst>
      <p:ext uri="{BB962C8B-B14F-4D97-AF65-F5344CB8AC3E}">
        <p14:creationId xmlns:p14="http://schemas.microsoft.com/office/powerpoint/2010/main" val="73150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3203848" y="980728"/>
            <a:ext cx="1584176" cy="369332"/>
          </a:xfrm>
          <a:prstGeom prst="rect">
            <a:avLst/>
          </a:prstGeom>
          <a:noFill/>
        </p:spPr>
        <p:txBody>
          <a:bodyPr wrap="square" rtlCol="0">
            <a:spAutoFit/>
          </a:bodyPr>
          <a:lstStyle/>
          <a:p>
            <a:r>
              <a:rPr lang="lt-LT" b="1" dirty="0">
                <a:solidFill>
                  <a:srgbClr val="8EC543"/>
                </a:solidFill>
                <a:cs typeface="Arial" panose="020B0604020202020204" pitchFamily="34" charset="0"/>
              </a:rPr>
              <a:t>Sankcijos</a:t>
            </a:r>
            <a:endParaRPr lang="en-GB" sz="1800" b="1" dirty="0">
              <a:solidFill>
                <a:srgbClr val="8EC543"/>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3FCBE7E-1187-AE44-577C-496F5E469237}"/>
              </a:ext>
            </a:extLst>
          </p:cNvPr>
          <p:cNvSpPr txBox="1"/>
          <p:nvPr/>
        </p:nvSpPr>
        <p:spPr>
          <a:xfrm>
            <a:off x="683567" y="2132856"/>
            <a:ext cx="7704857" cy="2296013"/>
          </a:xfrm>
          <a:prstGeom prst="rect">
            <a:avLst/>
          </a:prstGeom>
          <a:noFill/>
        </p:spPr>
        <p:txBody>
          <a:bodyPr wrap="square">
            <a:spAutoFit/>
          </a:bodyPr>
          <a:lstStyle/>
          <a:p>
            <a:pPr marL="285750" indent="-285750" algn="just" fontAlgn="ctr">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paaiškėjus faktui, kad miškas įveistas kaip kompensacija už verčiamą kitomis naudmenomis miško žemės plotą pagal Miškų įstatymo 11 straipsnį, visa išmokėta paramos suma už tokį plotą privalo būti grąžinta</a:t>
            </a:r>
            <a:r>
              <a:rPr lang="lt-LT" sz="1600" dirty="0">
                <a:latin typeface="Times New Roman" panose="02020603050405020304" pitchFamily="18" charset="0"/>
                <a:ea typeface="Times New Roman" panose="02020603050405020304" pitchFamily="18" charset="0"/>
              </a:rPr>
              <a:t>;</a:t>
            </a:r>
          </a:p>
          <a:p>
            <a:pPr marL="285750" indent="-285750" algn="just" fontAlgn="ctr">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paaiškėjus faktui, kad iki įsipareigojimų pabaigos miškas žuvo ne dėl nenugalimos jėgos (</a:t>
            </a:r>
            <a:r>
              <a:rPr lang="lt-LT" sz="1600" i="1" dirty="0">
                <a:effectLst/>
                <a:latin typeface="Times New Roman" panose="02020603050405020304" pitchFamily="18" charset="0"/>
                <a:ea typeface="Times New Roman" panose="02020603050405020304" pitchFamily="18" charset="0"/>
              </a:rPr>
              <a:t>force majeure</a:t>
            </a:r>
            <a:r>
              <a:rPr lang="lt-LT" sz="1600" dirty="0">
                <a:effectLst/>
                <a:latin typeface="Times New Roman" panose="02020603050405020304" pitchFamily="18" charset="0"/>
                <a:ea typeface="Times New Roman" panose="02020603050405020304" pitchFamily="18" charset="0"/>
              </a:rPr>
              <a:t>) ar išimtinių aplinkybių, susigrąžinama visa suteikta paramos suma.</a:t>
            </a:r>
            <a:endParaRPr lang="en-US" sz="1600" dirty="0">
              <a:effectLst/>
              <a:latin typeface="Times New Roman" panose="02020603050405020304" pitchFamily="18" charset="0"/>
              <a:ea typeface="Times New Roman" panose="02020603050405020304" pitchFamily="18" charset="0"/>
            </a:endParaRPr>
          </a:p>
          <a:p>
            <a:pPr marL="285750" indent="-285750" algn="just" fontAlgn="ctr">
              <a:lnSpc>
                <a:spcPct val="145000"/>
              </a:lnSpc>
              <a:buFont typeface="Wingdings" panose="05000000000000000000" pitchFamily="2" charset="2"/>
              <a:buChar char="ü"/>
            </a:pPr>
            <a:endParaRPr lang="lt-LT"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601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1" name="Skaidrės numerio vietos rezervavimo ženklas 3">
            <a:extLst>
              <a:ext uri="{FF2B5EF4-FFF2-40B4-BE49-F238E27FC236}">
                <a16:creationId xmlns:a16="http://schemas.microsoft.com/office/drawing/2014/main" id="{6832FF68-F4F9-0B63-6560-EF2D318A5F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DE1E0B7-B137-4E58-A570-09ECA4DF2467}" type="slidenum">
              <a:rPr lang="en-US" altLang="lt-LT" sz="1400" smtClean="0">
                <a:solidFill>
                  <a:srgbClr val="000000"/>
                </a:solidFill>
              </a:rPr>
              <a:pPr>
                <a:spcBef>
                  <a:spcPct val="0"/>
                </a:spcBef>
                <a:buFontTx/>
                <a:buNone/>
              </a:pPr>
              <a:t>44</a:t>
            </a:fld>
            <a:endParaRPr lang="en-US" altLang="lt-LT" sz="1400">
              <a:solidFill>
                <a:srgbClr val="000000"/>
              </a:solidFill>
            </a:endParaRPr>
          </a:p>
        </p:txBody>
      </p:sp>
      <p:sp>
        <p:nvSpPr>
          <p:cNvPr id="2" name="TextBox 1">
            <a:extLst>
              <a:ext uri="{FF2B5EF4-FFF2-40B4-BE49-F238E27FC236}">
                <a16:creationId xmlns:a16="http://schemas.microsoft.com/office/drawing/2014/main" id="{F38E3C74-68E5-9881-EFB5-2B644C852552}"/>
              </a:ext>
            </a:extLst>
          </p:cNvPr>
          <p:cNvSpPr txBox="1"/>
          <p:nvPr/>
        </p:nvSpPr>
        <p:spPr>
          <a:xfrm>
            <a:off x="2750096" y="2924944"/>
            <a:ext cx="4869904" cy="707886"/>
          </a:xfrm>
          <a:prstGeom prst="rect">
            <a:avLst/>
          </a:prstGeom>
          <a:noFill/>
        </p:spPr>
        <p:txBody>
          <a:bodyPr wrap="square" rtlCol="0">
            <a:spAutoFit/>
          </a:bodyPr>
          <a:lstStyle/>
          <a:p>
            <a:r>
              <a:rPr lang="lt-LT" sz="4000" b="1" dirty="0">
                <a:solidFill>
                  <a:srgbClr val="8EC543"/>
                </a:solidFill>
                <a:latin typeface="Arial" pitchFamily="34" charset="0"/>
                <a:cs typeface="Arial" pitchFamily="34" charset="0"/>
              </a:rPr>
              <a:t>Ačiū už dėmesį</a:t>
            </a:r>
            <a:endParaRPr lang="en-GB" sz="4000" b="1" dirty="0">
              <a:solidFill>
                <a:srgbClr val="8EC543"/>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1823862" y="1042058"/>
            <a:ext cx="5496276" cy="369332"/>
          </a:xfrm>
          <a:prstGeom prst="rect">
            <a:avLst/>
          </a:prstGeom>
          <a:noFill/>
        </p:spPr>
        <p:txBody>
          <a:bodyPr wrap="square" rtlCol="0">
            <a:spAutoFit/>
          </a:bodyPr>
          <a:lstStyle/>
          <a:p>
            <a:r>
              <a:rPr lang="lt-LT" b="1" dirty="0">
                <a:solidFill>
                  <a:srgbClr val="8EC543"/>
                </a:solidFill>
                <a:latin typeface="Arial" panose="020B0604020202020204" pitchFamily="34" charset="0"/>
                <a:cs typeface="Arial" panose="020B0604020202020204" pitchFamily="34" charset="0"/>
              </a:rPr>
              <a:t>Tinkamumo gauti paramą sąlygos ir reikalavimai</a:t>
            </a:r>
            <a:endParaRPr lang="en-GB" b="1" dirty="0">
              <a:solidFill>
                <a:srgbClr val="8EC543"/>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FE5E8C1-C69E-F37C-CB7C-57A5CF55C278}"/>
              </a:ext>
            </a:extLst>
          </p:cNvPr>
          <p:cNvSpPr txBox="1"/>
          <p:nvPr/>
        </p:nvSpPr>
        <p:spPr>
          <a:xfrm>
            <a:off x="869874" y="1715710"/>
            <a:ext cx="6919714" cy="4524315"/>
          </a:xfrm>
          <a:prstGeom prst="rect">
            <a:avLst/>
          </a:prstGeom>
          <a:noFill/>
        </p:spPr>
        <p:txBody>
          <a:bodyPr wrap="square" lIns="91440" tIns="45720" rIns="91440" bIns="45720" rtlCol="0" anchor="t">
            <a:spAutoFit/>
          </a:bodyPr>
          <a:lstStyle/>
          <a:p>
            <a:pPr marL="285750" indent="-285750" algn="just" fontAlgn="ctr">
              <a:lnSpc>
                <a:spcPct val="150000"/>
              </a:lnSpc>
              <a:buFont typeface="Wingdings" panose="05000000000000000000" pitchFamily="2" charset="2"/>
              <a:buChar char="ü"/>
            </a:pPr>
            <a:r>
              <a:rPr lang="lt-LT" sz="1600" dirty="0">
                <a:latin typeface="Times New Roman" panose="02020603050405020304" pitchFamily="18" charset="0"/>
                <a:ea typeface="Times New Roman" panose="02020603050405020304" pitchFamily="18" charset="0"/>
                <a:cs typeface="Times New Roman" panose="02020603050405020304" pitchFamily="18" charset="0"/>
              </a:rPr>
              <a:t>P</a:t>
            </a: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areiškėjas turi užtikrinti, kad išlaidos, kurioms finansuoti prašoma paramos, nebuvo, nėra ir nebus finansuojamos iš kitų Europos Sąjungos fondų ir kitų viešųjų lėšų;</a:t>
            </a:r>
          </a:p>
          <a:p>
            <a:pPr marL="285750" indent="-285750" algn="just" fontAlgn="ctr">
              <a:lnSpc>
                <a:spcPct val="150000"/>
              </a:lnSpc>
              <a:buFont typeface="Wingdings" panose="05000000000000000000" pitchFamily="2" charset="2"/>
              <a:buChar char="ü"/>
            </a:pPr>
            <a:r>
              <a:rPr lang="lt-LT" sz="1600" spc="10" dirty="0">
                <a:effectLst/>
                <a:latin typeface="Times New Roman" panose="02020603050405020304" pitchFamily="18" charset="0"/>
                <a:ea typeface="Times New Roman" panose="02020603050405020304" pitchFamily="18" charset="0"/>
                <a:cs typeface="Times New Roman" panose="02020603050405020304" pitchFamily="18" charset="0"/>
              </a:rPr>
              <a:t>parama teikiama projektams, vykdomiems </a:t>
            </a: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Lietuvos </a:t>
            </a:r>
            <a:r>
              <a:rPr lang="lt-LT" sz="1600" spc="10" dirty="0">
                <a:effectLst/>
                <a:latin typeface="Times New Roman" panose="02020603050405020304" pitchFamily="18" charset="0"/>
                <a:ea typeface="Times New Roman" panose="02020603050405020304" pitchFamily="18" charset="0"/>
                <a:cs typeface="Times New Roman" panose="02020603050405020304" pitchFamily="18" charset="0"/>
              </a:rPr>
              <a:t>Respublikos teritorijoje;</a:t>
            </a:r>
            <a:endParaRPr lang="lt-LT" sz="1600" spc="1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fontAlgn="ctr">
              <a:lnSpc>
                <a:spcPct val="150000"/>
              </a:lnSpc>
              <a:buFont typeface="Wingdings" panose="05000000000000000000" pitchFamily="2" charset="2"/>
              <a:buChar char="ü"/>
            </a:pPr>
            <a:r>
              <a:rPr lang="lt-LT"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tinkamomis finansuoti išlaidomis laikomos išlaidos, patirtos ne anksčiau kaip nuo paramos paraiškos pateikimo dienos</a:t>
            </a: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85750" indent="-285750" algn="just" fontAlgn="ctr">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pareiškėjas neturi įsiskolinimų Lietuvos Respublikos valstybės biudžetui ir Valstybinio socialinio draudimo fondui. Taip pat neturi įsiskolinimų Nacionalinei mokėjimo agentūrai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prie Žemės ūkio ministerijos arba turi patvirtintą įsiskolinimo grąžinimo grafiką; </a:t>
            </a:r>
          </a:p>
          <a:p>
            <a:pPr marL="285750" indent="-285750" algn="just" fontAlgn="ctr">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duomenys paramos paraiškoje turi atitikti </a:t>
            </a:r>
            <a:r>
              <a:rPr lang="lt-LT" sz="1600" dirty="0">
                <a:latin typeface="Times New Roman" panose="02020603050405020304" pitchFamily="18" charset="0"/>
                <a:ea typeface="Times New Roman" panose="02020603050405020304" pitchFamily="18" charset="0"/>
              </a:rPr>
              <a:t>miško želdinimo ir žėlimo </a:t>
            </a:r>
            <a:r>
              <a:rPr lang="lt-LT" sz="1600" dirty="0">
                <a:effectLst/>
                <a:latin typeface="Times New Roman" panose="02020603050405020304" pitchFamily="18" charset="0"/>
                <a:ea typeface="Times New Roman" panose="02020603050405020304" pitchFamily="18" charset="0"/>
              </a:rPr>
              <a:t>projekto duomenis;</a:t>
            </a:r>
            <a:endParaRPr lang="lt-LT"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3578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1763688" y="620688"/>
            <a:ext cx="5496276" cy="369332"/>
          </a:xfrm>
          <a:prstGeom prst="rect">
            <a:avLst/>
          </a:prstGeom>
          <a:noFill/>
        </p:spPr>
        <p:txBody>
          <a:bodyPr wrap="square" rtlCol="0">
            <a:spAutoFit/>
          </a:bodyPr>
          <a:lstStyle/>
          <a:p>
            <a:r>
              <a:rPr lang="lt-LT" b="1" dirty="0">
                <a:solidFill>
                  <a:srgbClr val="8EC543"/>
                </a:solidFill>
                <a:latin typeface="Arial" panose="020B0604020202020204" pitchFamily="34" charset="0"/>
                <a:cs typeface="Arial" panose="020B0604020202020204" pitchFamily="34" charset="0"/>
              </a:rPr>
              <a:t>Tinkamumo gauti paramą sąlygos ir reikalavimai</a:t>
            </a:r>
            <a:endParaRPr lang="en-GB" b="1" dirty="0">
              <a:solidFill>
                <a:srgbClr val="8EC543"/>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FE5E8C1-C69E-F37C-CB7C-57A5CF55C278}"/>
              </a:ext>
            </a:extLst>
          </p:cNvPr>
          <p:cNvSpPr txBox="1"/>
          <p:nvPr/>
        </p:nvSpPr>
        <p:spPr>
          <a:xfrm>
            <a:off x="683568" y="1021460"/>
            <a:ext cx="7042426" cy="5262979"/>
          </a:xfrm>
          <a:prstGeom prst="rect">
            <a:avLst/>
          </a:prstGeom>
          <a:noFill/>
        </p:spPr>
        <p:txBody>
          <a:bodyPr wrap="square" lIns="91440" tIns="45720" rIns="91440" bIns="45720" rtlCol="0" anchor="t">
            <a:spAutoFit/>
          </a:bodyPr>
          <a:lstStyle/>
          <a:p>
            <a:pPr marL="285750" indent="-285750" algn="just" fontAlgn="ctr">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žemė, kurioje planuojama veisti arba atkurti mišką, nuo paramos paraiškos pateikimo dienos turi priklausyti pareiškėjui nuosavybės teise. Kai žemė valdoma bendrosios dalinės nuosavybės teise, teisė naudotis sklypo dalimi turi būti nustatyta notaro patvirtintoje ir Nekilnojamojo turto registre įregistruotoje naudojimosi nekilnojamuoju turtu tvarkos sutartyje. Jeigu žemė valdoma bendrosios jungtinės sutuoktinių nuosavybės teise, pateikiamas sutuoktinio sutikimas, kuriame išdėstytas pritarimas vykdyti veiklą iki įsipareigojimų laikotarpio pabaigos. Šie reikalavimai netaikomi savivaldybėms;</a:t>
            </a:r>
          </a:p>
          <a:p>
            <a:pPr marL="285750" indent="-285750" algn="just" fontAlgn="ctr">
              <a:lnSpc>
                <a:spcPct val="150000"/>
              </a:lnSpc>
              <a:buFont typeface="Wingdings" panose="05000000000000000000" pitchFamily="2" charset="2"/>
              <a:buChar char="ü"/>
            </a:pPr>
            <a:r>
              <a:rPr lang="lt-LT" sz="1600" dirty="0">
                <a:latin typeface="Times New Roman" panose="02020603050405020304" pitchFamily="18" charset="0"/>
                <a:ea typeface="Times New Roman" panose="02020603050405020304" pitchFamily="18" charset="0"/>
              </a:rPr>
              <a:t>k</a:t>
            </a:r>
            <a:r>
              <a:rPr lang="lt-LT" sz="1600" dirty="0">
                <a:effectLst/>
                <a:latin typeface="Times New Roman" panose="02020603050405020304" pitchFamily="18" charset="0"/>
                <a:ea typeface="Times New Roman" panose="02020603050405020304" pitchFamily="18" charset="0"/>
              </a:rPr>
              <a:t>ai paramos paraišką teikia savivaldybė, žemė, kurioje planuojama veisti arba atkurti mišką, turi būti valdoma patikėjimo teise, nuomos, panaudos ar kitu teisėtu pagrindu iki įsipareigojimų laikotarpio pabaigos. </a:t>
            </a:r>
          </a:p>
          <a:p>
            <a:pPr marL="285750" indent="-285750" algn="just" fontAlgn="ctr">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Teisėto naudojimosi nekilnojamuoju turtu sutartys turi būti įregistruotos VĮ Registrų centre iki paramos paraiškos pateikimo. </a:t>
            </a:r>
            <a:r>
              <a:rPr lang="lt-LT" sz="1600">
                <a:effectLst/>
                <a:latin typeface="Times New Roman" panose="02020603050405020304" pitchFamily="18" charset="0"/>
                <a:ea typeface="Times New Roman" panose="02020603050405020304" pitchFamily="18" charset="0"/>
              </a:rPr>
              <a:t>Naudojimosi turtu sutartyse </a:t>
            </a:r>
            <a:r>
              <a:rPr lang="lt-LT" sz="1600" dirty="0">
                <a:effectLst/>
                <a:latin typeface="Times New Roman" panose="02020603050405020304" pitchFamily="18" charset="0"/>
                <a:ea typeface="Times New Roman" panose="02020603050405020304" pitchFamily="18" charset="0"/>
              </a:rPr>
              <a:t>turi būti aptartos planuojamos miškų ūkio veiklos galimybės;</a:t>
            </a:r>
            <a:endParaRPr lang="lt-LT"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241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1823862" y="1074918"/>
            <a:ext cx="5496276" cy="369332"/>
          </a:xfrm>
          <a:prstGeom prst="rect">
            <a:avLst/>
          </a:prstGeom>
          <a:noFill/>
        </p:spPr>
        <p:txBody>
          <a:bodyPr wrap="square" rtlCol="0">
            <a:spAutoFit/>
          </a:bodyPr>
          <a:lstStyle/>
          <a:p>
            <a:r>
              <a:rPr lang="lt-LT" b="1" dirty="0">
                <a:solidFill>
                  <a:srgbClr val="8EC543"/>
                </a:solidFill>
                <a:latin typeface="Arial" panose="020B0604020202020204" pitchFamily="34" charset="0"/>
                <a:cs typeface="Arial" panose="020B0604020202020204" pitchFamily="34" charset="0"/>
              </a:rPr>
              <a:t>Tinkamumo gauti paramą sąlygos ir reikalavimai</a:t>
            </a:r>
            <a:endParaRPr lang="en-GB" b="1" dirty="0">
              <a:solidFill>
                <a:srgbClr val="8EC543"/>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5CDF044-2292-51A9-E92C-873301EC2764}"/>
              </a:ext>
            </a:extLst>
          </p:cNvPr>
          <p:cNvSpPr txBox="1"/>
          <p:nvPr/>
        </p:nvSpPr>
        <p:spPr>
          <a:xfrm>
            <a:off x="899592" y="1916832"/>
            <a:ext cx="6840760" cy="4110741"/>
          </a:xfrm>
          <a:prstGeom prst="rect">
            <a:avLst/>
          </a:prstGeom>
          <a:noFill/>
        </p:spPr>
        <p:txBody>
          <a:bodyPr wrap="square">
            <a:spAutoFit/>
          </a:bodyPr>
          <a:lstStyle/>
          <a:p>
            <a:pPr marL="285750" indent="-285750" algn="just" fontAlgn="base" hangingPunct="0">
              <a:lnSpc>
                <a:spcPct val="150000"/>
              </a:lnSpc>
              <a:buFont typeface="Wingdings" panose="05000000000000000000" pitchFamily="2" charset="2"/>
              <a:buChar char="ü"/>
            </a:pPr>
            <a:r>
              <a:rPr lang="lt-LT" sz="1600" spc="-10" dirty="0">
                <a:effectLst/>
                <a:latin typeface="Times New Roman" panose="02020603050405020304" pitchFamily="18" charset="0"/>
                <a:ea typeface="Times New Roman" panose="02020603050405020304" pitchFamily="18" charset="0"/>
              </a:rPr>
              <a:t>parama teikiama, jeigu miškas veisiamas arba stichinės nelaimės pažeistas miškas atkuriamas miško želdinimu arba mišriuoju miško atkūrimo būdu (t. y. kaip plote auga </a:t>
            </a:r>
            <a:r>
              <a:rPr lang="lt-LT" sz="1600" spc="-10" dirty="0" err="1">
                <a:effectLst/>
                <a:latin typeface="Times New Roman" panose="02020603050405020304" pitchFamily="18" charset="0"/>
                <a:ea typeface="Times New Roman" panose="02020603050405020304" pitchFamily="18" charset="0"/>
              </a:rPr>
              <a:t>žėliniai</a:t>
            </a:r>
            <a:r>
              <a:rPr lang="lt-LT" sz="1600" spc="-10" dirty="0">
                <a:effectLst/>
                <a:latin typeface="Times New Roman" panose="02020603050405020304" pitchFamily="18" charset="0"/>
                <a:ea typeface="Times New Roman" panose="02020603050405020304" pitchFamily="18" charset="0"/>
              </a:rPr>
              <a:t>, tačiau reikalingas papildomas želdinimas);</a:t>
            </a:r>
          </a:p>
          <a:p>
            <a:pPr marL="285750" indent="-285750" algn="just" fontAlgn="base" hangingPunct="0">
              <a:lnSpc>
                <a:spcPct val="150000"/>
              </a:lnSpc>
              <a:buFont typeface="Wingdings" panose="05000000000000000000" pitchFamily="2" charset="2"/>
              <a:buChar char="ü"/>
            </a:pPr>
            <a:r>
              <a:rPr lang="lt-LT" sz="1600" spc="-10" dirty="0">
                <a:latin typeface="Times New Roman" panose="02020603050405020304" pitchFamily="18" charset="0"/>
                <a:ea typeface="Times New Roman" panose="02020603050405020304" pitchFamily="18" charset="0"/>
              </a:rPr>
              <a:t>miškas turi būti veisiamas arba atkuriamas</a:t>
            </a:r>
            <a:r>
              <a:rPr lang="lt-LT" sz="1600" spc="-10" dirty="0">
                <a:effectLst/>
                <a:latin typeface="Times New Roman" panose="02020603050405020304" pitchFamily="18" charset="0"/>
                <a:ea typeface="Times New Roman" panose="02020603050405020304" pitchFamily="18" charset="0"/>
              </a:rPr>
              <a:t> vadovaujantis </a:t>
            </a:r>
            <a:r>
              <a:rPr lang="lt-LT" sz="1600" dirty="0">
                <a:effectLst/>
                <a:latin typeface="Times New Roman" panose="02020603050405020304" pitchFamily="18" charset="0"/>
                <a:ea typeface="Times New Roman" panose="02020603050405020304" pitchFamily="18" charset="0"/>
              </a:rPr>
              <a:t>Miško atkūrimo ir įveisimo nuostatų, patvirtintų Lietuvos Respublikos aplinkos ministro 2008 m. balandžio 14 d. įsakymu Nr. D1-199 „Dėl Miško atkūrimo ir įveisimo nuostatų patvirtinimo“ (toliau – Miško atkūrimo ir įveisimo nuostatai), </a:t>
            </a:r>
            <a:r>
              <a:rPr lang="lt-LT" sz="1600" spc="-10" dirty="0">
                <a:effectLst/>
                <a:latin typeface="Times New Roman" panose="02020603050405020304" pitchFamily="18" charset="0"/>
                <a:ea typeface="Times New Roman" panose="02020603050405020304" pitchFamily="18" charset="0"/>
              </a:rPr>
              <a:t>reikalavimais;</a:t>
            </a:r>
          </a:p>
          <a:p>
            <a:pPr marL="285750" indent="-285750" algn="just">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veisiamo miško arba stichinės nelaimės pažeisto miško atkuriamo ploto (-ų) ribų posūkio taškai turi būti pažymėti stulpeliais ar kitais aiškiai matomais ženklais.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832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1907704" y="728264"/>
            <a:ext cx="5496276" cy="369332"/>
          </a:xfrm>
          <a:prstGeom prst="rect">
            <a:avLst/>
          </a:prstGeom>
          <a:noFill/>
        </p:spPr>
        <p:txBody>
          <a:bodyPr wrap="square" rtlCol="0">
            <a:spAutoFit/>
          </a:bodyPr>
          <a:lstStyle/>
          <a:p>
            <a:r>
              <a:rPr lang="lt-LT" b="1" dirty="0">
                <a:solidFill>
                  <a:srgbClr val="8EC543"/>
                </a:solidFill>
                <a:latin typeface="Arial" panose="020B0604020202020204" pitchFamily="34" charset="0"/>
                <a:cs typeface="Arial" panose="020B0604020202020204" pitchFamily="34" charset="0"/>
              </a:rPr>
              <a:t>Tinkamumo gauti paramą sąlygos ir reikalavimai</a:t>
            </a:r>
            <a:endParaRPr lang="en-GB" b="1" dirty="0">
              <a:solidFill>
                <a:srgbClr val="8EC543"/>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5196B4F-9DBB-57FC-07D8-F4D0184C1A91}"/>
              </a:ext>
            </a:extLst>
          </p:cNvPr>
          <p:cNvSpPr txBox="1"/>
          <p:nvPr/>
        </p:nvSpPr>
        <p:spPr>
          <a:xfrm>
            <a:off x="899592" y="1293320"/>
            <a:ext cx="7200800" cy="4893647"/>
          </a:xfrm>
          <a:prstGeom prst="rect">
            <a:avLst/>
          </a:prstGeom>
          <a:noFill/>
        </p:spPr>
        <p:txBody>
          <a:bodyPr wrap="square">
            <a:spAutoFit/>
          </a:bodyPr>
          <a:lstStyle/>
          <a:p>
            <a:pPr algn="just" fontAlgn="base" hangingPunct="0">
              <a:lnSpc>
                <a:spcPct val="150000"/>
              </a:lnSpc>
            </a:pPr>
            <a:r>
              <a:rPr lang="lt-LT" sz="1600" dirty="0">
                <a:latin typeface="Times New Roman" panose="02020603050405020304" pitchFamily="18" charset="0"/>
                <a:ea typeface="Times New Roman" panose="02020603050405020304" pitchFamily="18" charset="0"/>
              </a:rPr>
              <a:t>K</a:t>
            </a:r>
            <a:r>
              <a:rPr lang="lt-LT" sz="1600" dirty="0">
                <a:effectLst/>
                <a:latin typeface="Times New Roman" panose="02020603050405020304" pitchFamily="18" charset="0"/>
                <a:ea typeface="Times New Roman" panose="02020603050405020304" pitchFamily="18" charset="0"/>
              </a:rPr>
              <a:t>artu su paramos paraiška pateikiamas </a:t>
            </a:r>
            <a:r>
              <a:rPr lang="lt-LT" sz="1600" u="sng" dirty="0">
                <a:effectLst/>
                <a:latin typeface="Times New Roman" panose="02020603050405020304" pitchFamily="18" charset="0"/>
                <a:ea typeface="Times New Roman" panose="02020603050405020304" pitchFamily="18" charset="0"/>
              </a:rPr>
              <a:t>miško želdinimo ir žėlimo projektas</a:t>
            </a:r>
            <a:r>
              <a:rPr lang="lt-LT" sz="1600" dirty="0">
                <a:effectLst/>
                <a:latin typeface="Times New Roman" panose="02020603050405020304" pitchFamily="18" charset="0"/>
                <a:ea typeface="Times New Roman" panose="02020603050405020304" pitchFamily="18" charset="0"/>
              </a:rPr>
              <a:t>:</a:t>
            </a:r>
          </a:p>
          <a:p>
            <a:pPr marL="285750" indent="-285750" algn="just" fontAlgn="base" hangingPunct="0">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parengtas vadovaujantis Miško atkūrimo ir įveisimo nuostatų reikalavimais;</a:t>
            </a:r>
          </a:p>
          <a:p>
            <a:pPr marL="285750" indent="-285750" algn="just" fontAlgn="base" hangingPunct="0">
              <a:lnSpc>
                <a:spcPct val="150000"/>
              </a:lnSpc>
              <a:buFont typeface="Wingdings" panose="05000000000000000000" pitchFamily="2" charset="2"/>
              <a:buChar char="ü"/>
            </a:pPr>
            <a:r>
              <a:rPr lang="lt-LT" sz="1600" dirty="0">
                <a:latin typeface="Times New Roman" panose="02020603050405020304" pitchFamily="18" charset="0"/>
                <a:ea typeface="Times New Roman" panose="02020603050405020304" pitchFamily="18" charset="0"/>
              </a:rPr>
              <a:t>p</a:t>
            </a:r>
            <a:r>
              <a:rPr lang="lt-LT" sz="1600" dirty="0">
                <a:effectLst/>
                <a:latin typeface="Times New Roman" panose="02020603050405020304" pitchFamily="18" charset="0"/>
                <a:ea typeface="Times New Roman" panose="02020603050405020304" pitchFamily="18" charset="0"/>
              </a:rPr>
              <a:t>atvirtintas Valstybinės miškų tarnybos direktoriaus įgalioto asmens – kai miškas veisiamas arba atkuriamas privačioje žemėje arba patvirtintas valstybinių miškų valdytojo įgalioto asmens – kai miškas veisiamas arba atkuriamas valstybinėje žemėje;</a:t>
            </a:r>
            <a:endParaRPr lang="lt-LT" sz="1600" dirty="0">
              <a:latin typeface="Times New Roman" panose="02020603050405020304" pitchFamily="18" charset="0"/>
              <a:ea typeface="Times New Roman" panose="02020603050405020304" pitchFamily="18" charset="0"/>
            </a:endParaRPr>
          </a:p>
          <a:p>
            <a:pPr marL="285750" indent="-285750" algn="just" fontAlgn="base" hangingPunct="0">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suprojektuotas taip, kad veisiamo arba atkuriamo miško rūšinėje sudėtyje būtų ne mažiau kaip 20 proc. lapuočių medžių rūšių (t. y. rūšinės sudėties formulėje turi būti ne mažiau kaip 2 dalys lapuočių medžių rūšių); </a:t>
            </a:r>
            <a:endParaRPr lang="lt-LT" sz="1600" dirty="0">
              <a:latin typeface="Times New Roman" panose="02020603050405020304" pitchFamily="18" charset="0"/>
              <a:ea typeface="Times New Roman" panose="02020603050405020304" pitchFamily="18" charset="0"/>
            </a:endParaRPr>
          </a:p>
          <a:p>
            <a:pPr marL="285750" indent="-285750" algn="just" fontAlgn="base" hangingPunct="0">
              <a:lnSpc>
                <a:spcPct val="150000"/>
              </a:lnSpc>
              <a:buFont typeface="Wingdings" panose="05000000000000000000" pitchFamily="2" charset="2"/>
              <a:buChar char="ü"/>
            </a:pPr>
            <a:r>
              <a:rPr lang="lt-LT" sz="1600" dirty="0">
                <a:solidFill>
                  <a:srgbClr val="000000"/>
                </a:solidFill>
                <a:effectLst/>
                <a:latin typeface="Times New Roman" panose="02020603050405020304" pitchFamily="18" charset="0"/>
                <a:ea typeface="Times New Roman" panose="02020603050405020304" pitchFamily="18" charset="0"/>
              </a:rPr>
              <a:t>parengtas vienai miško želdinių rūšinei sudėčiai;</a:t>
            </a:r>
            <a:endParaRPr lang="lt-LT" sz="1600" dirty="0">
              <a:solidFill>
                <a:srgbClr val="000000"/>
              </a:solidFill>
              <a:latin typeface="Times New Roman" panose="02020603050405020304" pitchFamily="18" charset="0"/>
              <a:ea typeface="Times New Roman" panose="02020603050405020304" pitchFamily="18" charset="0"/>
            </a:endParaRPr>
          </a:p>
          <a:p>
            <a:pPr marL="285750" indent="-285750" algn="just" fontAlgn="base" hangingPunct="0">
              <a:lnSpc>
                <a:spcPct val="150000"/>
              </a:lnSpc>
              <a:buFont typeface="Wingdings" panose="05000000000000000000" pitchFamily="2" charset="2"/>
              <a:buChar char="ü"/>
            </a:pPr>
            <a:r>
              <a:rPr lang="lt-LT" sz="1600" dirty="0">
                <a:effectLst/>
                <a:latin typeface="Times New Roman" panose="02020603050405020304" pitchFamily="18" charset="0"/>
                <a:ea typeface="Times New Roman" panose="02020603050405020304" pitchFamily="18" charset="0"/>
              </a:rPr>
              <a:t>parengtas vienam kadastriniam ir (arba) </a:t>
            </a:r>
            <a:r>
              <a:rPr lang="lt-LT" sz="1600" dirty="0" err="1">
                <a:effectLst/>
                <a:latin typeface="Times New Roman" panose="02020603050405020304" pitchFamily="18" charset="0"/>
                <a:ea typeface="Times New Roman" panose="02020603050405020304" pitchFamily="18" charset="0"/>
              </a:rPr>
              <a:t>taksaciniam</a:t>
            </a:r>
            <a:r>
              <a:rPr lang="lt-LT" sz="1600" dirty="0">
                <a:effectLst/>
                <a:latin typeface="Times New Roman" panose="02020603050405020304" pitchFamily="18" charset="0"/>
                <a:ea typeface="Times New Roman" panose="02020603050405020304" pitchFamily="18" charset="0"/>
              </a:rPr>
              <a:t> miško sklypui ar jo daliai (išskyrus atvejį, kai miškas veisiamas arba atkuriamas keliuose sklypuose, besiribojančiuose vienas su kitu).</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7965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F7E94-3B70-1A38-5788-E964ECE4FC93}"/>
              </a:ext>
            </a:extLst>
          </p:cNvPr>
          <p:cNvSpPr txBox="1"/>
          <p:nvPr/>
        </p:nvSpPr>
        <p:spPr>
          <a:xfrm>
            <a:off x="1823862" y="1074918"/>
            <a:ext cx="5496276" cy="369332"/>
          </a:xfrm>
          <a:prstGeom prst="rect">
            <a:avLst/>
          </a:prstGeom>
          <a:noFill/>
        </p:spPr>
        <p:txBody>
          <a:bodyPr wrap="square" rtlCol="0">
            <a:spAutoFit/>
          </a:bodyPr>
          <a:lstStyle/>
          <a:p>
            <a:r>
              <a:rPr lang="lt-LT" b="1" dirty="0">
                <a:solidFill>
                  <a:srgbClr val="8EC543"/>
                </a:solidFill>
                <a:latin typeface="Arial" panose="020B0604020202020204" pitchFamily="34" charset="0"/>
                <a:cs typeface="Arial" panose="020B0604020202020204" pitchFamily="34" charset="0"/>
              </a:rPr>
              <a:t>Tinkamumo gauti paramą sąlygos ir reikalavimai</a:t>
            </a:r>
            <a:endParaRPr lang="en-GB" b="1" dirty="0">
              <a:solidFill>
                <a:srgbClr val="8EC543"/>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5CDF044-2292-51A9-E92C-873301EC2764}"/>
              </a:ext>
            </a:extLst>
          </p:cNvPr>
          <p:cNvSpPr txBox="1"/>
          <p:nvPr/>
        </p:nvSpPr>
        <p:spPr>
          <a:xfrm>
            <a:off x="779240" y="1628098"/>
            <a:ext cx="6840760" cy="4524315"/>
          </a:xfrm>
          <a:prstGeom prst="rect">
            <a:avLst/>
          </a:prstGeom>
          <a:noFill/>
        </p:spPr>
        <p:txBody>
          <a:bodyPr wrap="square">
            <a:spAutoFit/>
          </a:bodyPr>
          <a:lstStyle/>
          <a:p>
            <a:pPr marL="285750" indent="-285750" algn="just" fontAlgn="ctr">
              <a:lnSpc>
                <a:spcPct val="150000"/>
              </a:lnSpc>
              <a:buFont typeface="Wingdings" panose="05000000000000000000" pitchFamily="2" charset="2"/>
              <a:buChar char="ü"/>
            </a:pPr>
            <a:r>
              <a:rPr lang="lt-LT" sz="1600" dirty="0">
                <a:latin typeface="Times New Roman" panose="02020603050405020304" pitchFamily="18" charset="0"/>
                <a:ea typeface="Times New Roman" panose="02020603050405020304" pitchFamily="18" charset="0"/>
              </a:rPr>
              <a:t>P</a:t>
            </a:r>
            <a:r>
              <a:rPr lang="lt-LT" sz="1600" dirty="0">
                <a:effectLst/>
                <a:latin typeface="Times New Roman" panose="02020603050405020304" pitchFamily="18" charset="0"/>
                <a:ea typeface="Times New Roman" panose="02020603050405020304" pitchFamily="18" charset="0"/>
              </a:rPr>
              <a:t>arama teikiama želdinant vietines medžių rūšis, laikantis Miško atkūrimo ir įveisimo nuostatų 11 punkto reikalavimų</a:t>
            </a:r>
            <a:r>
              <a:rPr lang="lt-LT" sz="1600" dirty="0">
                <a:latin typeface="Times New Roman" panose="02020603050405020304" pitchFamily="18" charset="0"/>
                <a:ea typeface="Times New Roman" panose="02020603050405020304" pitchFamily="18" charset="0"/>
              </a:rPr>
              <a:t>;</a:t>
            </a:r>
            <a:r>
              <a:rPr lang="lt-LT" sz="1600" dirty="0">
                <a:effectLst/>
                <a:latin typeface="Times New Roman" panose="02020603050405020304" pitchFamily="18" charset="0"/>
                <a:ea typeface="Times New Roman" panose="02020603050405020304" pitchFamily="18" charset="0"/>
              </a:rPr>
              <a:t> </a:t>
            </a:r>
          </a:p>
          <a:p>
            <a:pPr marL="285750" indent="-285750" algn="just" fontAlgn="ctr">
              <a:lnSpc>
                <a:spcPct val="150000"/>
              </a:lnSpc>
              <a:buFont typeface="Wingdings" panose="05000000000000000000" pitchFamily="2" charset="2"/>
              <a:buChar char="ü"/>
            </a:pPr>
            <a:r>
              <a:rPr lang="lt-LT" sz="1600" dirty="0">
                <a:latin typeface="Times New Roman" panose="02020603050405020304" pitchFamily="18" charset="0"/>
                <a:ea typeface="Times New Roman" panose="02020603050405020304" pitchFamily="18" charset="0"/>
              </a:rPr>
              <a:t>p</a:t>
            </a:r>
            <a:r>
              <a:rPr lang="lt-LT" sz="1600" dirty="0">
                <a:effectLst/>
                <a:latin typeface="Times New Roman" panose="02020603050405020304" pitchFamily="18" charset="0"/>
                <a:ea typeface="Times New Roman" panose="02020603050405020304" pitchFamily="18" charset="0"/>
              </a:rPr>
              <a:t>a</a:t>
            </a:r>
            <a:r>
              <a:rPr lang="lt-LT" sz="1600" spc="-30" dirty="0">
                <a:effectLst/>
                <a:latin typeface="Times New Roman" panose="02020603050405020304" pitchFamily="18" charset="0"/>
                <a:ea typeface="Times New Roman" panose="02020603050405020304" pitchFamily="18" charset="0"/>
              </a:rPr>
              <a:t>sodintų medžių rūšių sodmenų kilmė pagrindžiama kilmės dokumentais </a:t>
            </a:r>
            <a:r>
              <a:rPr lang="lt-LT" sz="1600" dirty="0">
                <a:effectLst/>
                <a:latin typeface="Times New Roman" panose="02020603050405020304" pitchFamily="18" charset="0"/>
                <a:ea typeface="Times New Roman" panose="02020603050405020304" pitchFamily="18" charset="0"/>
              </a:rPr>
              <a:t>–</a:t>
            </a:r>
            <a:r>
              <a:rPr lang="lt-LT" sz="1600" spc="-30" dirty="0">
                <a:effectLst/>
                <a:latin typeface="Times New Roman" panose="02020603050405020304" pitchFamily="18" charset="0"/>
                <a:ea typeface="Times New Roman" panose="02020603050405020304" pitchFamily="18" charset="0"/>
              </a:rPr>
              <a:t> privaloma turėti želdinamų medžių rūšių, sodmenų miško dauginamosios medžiagos kilmės sertifikatus arba jų savininko (pardavėjo) patvirtintas šių sertifikatų kopijas; </a:t>
            </a:r>
          </a:p>
          <a:p>
            <a:pPr marL="285750" indent="-285750" algn="just" fontAlgn="ctr">
              <a:lnSpc>
                <a:spcPct val="150000"/>
              </a:lnSpc>
              <a:buFont typeface="Wingdings" panose="05000000000000000000" pitchFamily="2" charset="2"/>
              <a:buChar char="ü"/>
            </a:pPr>
            <a:r>
              <a:rPr lang="lt-LT" sz="1600" spc="-30" dirty="0">
                <a:effectLst/>
                <a:latin typeface="Times New Roman" panose="02020603050405020304" pitchFamily="18" charset="0"/>
                <a:ea typeface="Times New Roman" panose="02020603050405020304" pitchFamily="18" charset="0"/>
              </a:rPr>
              <a:t>privaloma turėti visų želdinamų medžių ir krūmų sodmenų įsigijimo dokumentus </a:t>
            </a:r>
            <a:r>
              <a:rPr lang="lt-LT" sz="1600" spc="-30" dirty="0">
                <a:solidFill>
                  <a:srgbClr val="242424"/>
                </a:solidFill>
                <a:effectLst/>
                <a:latin typeface="Times New Roman" panose="02020603050405020304" pitchFamily="18" charset="0"/>
                <a:ea typeface="Times New Roman" panose="02020603050405020304" pitchFamily="18" charset="0"/>
              </a:rPr>
              <a:t>(jeigu juos pirko) arba perdavimo-priėmimo aktą (jeigu jų nepirko), arba želdinamų miško sodmenų medelynų kortelių kopijas (kai pareiškėjas / paramos gavėjas yra miško sodmenų atvirame grunte ar šiltnamiuose</a:t>
            </a:r>
            <a:r>
              <a:rPr lang="lt-LT" sz="1600" dirty="0">
                <a:effectLst/>
                <a:latin typeface="Times New Roman" panose="02020603050405020304" pitchFamily="18" charset="0"/>
                <a:ea typeface="Times New Roman" panose="02020603050405020304" pitchFamily="18" charset="0"/>
              </a:rPr>
              <a:t> </a:t>
            </a:r>
            <a:r>
              <a:rPr lang="lt-LT" sz="1600" spc="-30" dirty="0">
                <a:solidFill>
                  <a:srgbClr val="242424"/>
                </a:solidFill>
                <a:effectLst/>
                <a:latin typeface="Times New Roman" panose="02020603050405020304" pitchFamily="18" charset="0"/>
                <a:ea typeface="Times New Roman" panose="02020603050405020304" pitchFamily="18" charset="0"/>
              </a:rPr>
              <a:t>augintojas, Valstybinės </a:t>
            </a:r>
            <a:r>
              <a:rPr lang="lt-LT" sz="1600" spc="-30">
                <a:solidFill>
                  <a:srgbClr val="242424"/>
                </a:solidFill>
                <a:effectLst/>
                <a:latin typeface="Times New Roman" panose="02020603050405020304" pitchFamily="18" charset="0"/>
                <a:ea typeface="Times New Roman" panose="02020603050405020304" pitchFamily="18" charset="0"/>
              </a:rPr>
              <a:t>miškų tarnybos </a:t>
            </a:r>
            <a:r>
              <a:rPr lang="lt-LT" sz="1600" spc="-30" dirty="0">
                <a:solidFill>
                  <a:srgbClr val="242424"/>
                </a:solidFill>
                <a:effectLst/>
                <a:latin typeface="Times New Roman" panose="02020603050405020304" pitchFamily="18" charset="0"/>
                <a:ea typeface="Times New Roman" panose="02020603050405020304" pitchFamily="18" charset="0"/>
              </a:rPr>
              <a:t>įrašytas į miško dauginamosios medžiagos tiekėjų sąrašą)</a:t>
            </a:r>
            <a:r>
              <a:rPr lang="lt-LT" sz="1600" spc="-30" dirty="0">
                <a:solidFill>
                  <a:srgbClr val="242424"/>
                </a:solidFill>
                <a:latin typeface="Times New Roman" panose="02020603050405020304" pitchFamily="18" charset="0"/>
                <a:ea typeface="Times New Roman" panose="02020603050405020304" pitchFamily="18" charset="0"/>
              </a:rPr>
              <a:t>.</a:t>
            </a:r>
            <a:endParaRPr lang="lt-LT" sz="1600" spc="-3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2079413"/>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15210</TotalTime>
  <Words>4683</Words>
  <Application>Microsoft Office PowerPoint</Application>
  <PresentationFormat>Demonstracija ekrane (4:3)</PresentationFormat>
  <Paragraphs>214</Paragraphs>
  <Slides>44</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44</vt:i4>
      </vt:variant>
    </vt:vector>
  </HeadingPairs>
  <TitlesOfParts>
    <vt:vector size="49" baseType="lpstr">
      <vt:lpstr>Arial</vt:lpstr>
      <vt:lpstr>Calibri</vt:lpstr>
      <vt:lpstr>Times New Roman</vt:lpstr>
      <vt:lpstr>Wingdings</vt:lpstr>
      <vt:lpstr>1_Default Design</vt:lpstr>
      <vt:lpstr>LIETUVOS ŽEMĖS ŪKIO IR KAIMO PLĖTROS 2023–2027 M. ​ STRATEGINIO PLANO  INTERVENCINĖ PRIEMONĖ „MIŠKO VEISIMAS IR ATKŪRIMAS“ </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Jūratė Mikaliūnienė</dc:creator>
  <cp:lastModifiedBy>Rūta Smilgaitytė</cp:lastModifiedBy>
  <cp:revision>1776</cp:revision>
  <cp:lastPrinted>2015-01-06T11:51:07Z</cp:lastPrinted>
  <dcterms:created xsi:type="dcterms:W3CDTF">2006-10-27T14:13:43Z</dcterms:created>
  <dcterms:modified xsi:type="dcterms:W3CDTF">2024-09-30T11:34:46Z</dcterms:modified>
</cp:coreProperties>
</file>