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65" r:id="rId3"/>
    <p:sldId id="288" r:id="rId4"/>
    <p:sldId id="275" r:id="rId5"/>
    <p:sldId id="276" r:id="rId6"/>
    <p:sldId id="277" r:id="rId7"/>
    <p:sldId id="278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3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C543"/>
    <a:srgbClr val="126A3A"/>
    <a:srgbClr val="5C9247"/>
    <a:srgbClr val="A4E6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0" y="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FE38-6656-4C69-8773-66178E16107B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D9B4B-C667-46DA-8DB6-7CF7DF6CE5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11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137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4039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7D9B4B-C667-46DA-8DB6-7CF7DF6CE5C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9318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7D9B4B-C667-46DA-8DB6-7CF7DF6CE5C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501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050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6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03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6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369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03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71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4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8CC2-D4A4-446F-9580-390A26F58C9E}" type="datetimeFigureOut">
              <a:rPr lang="en-US" smtClean="0"/>
              <a:pPr/>
              <a:t>12/22/2022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65E2B9-C1A4-E16A-62BA-54D9874676A9}"/>
              </a:ext>
            </a:extLst>
          </p:cNvPr>
          <p:cNvSpPr txBox="1"/>
          <p:nvPr/>
        </p:nvSpPr>
        <p:spPr>
          <a:xfrm>
            <a:off x="282954" y="2188583"/>
            <a:ext cx="40010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VALDYMO REIKALAVIMŲ (VR) 2023-2027 M. PROJEKTO PRISTATYMAS</a:t>
            </a:r>
          </a:p>
          <a:p>
            <a:pPr algn="ctr"/>
            <a:r>
              <a:rPr lang="en-GB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2022-1</a:t>
            </a:r>
            <a:r>
              <a:rPr lang="lt-LT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GB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lt-LT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GB" sz="1600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515" y="2188583"/>
            <a:ext cx="3843651" cy="2928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6F03C8-5F10-CBCC-CBB8-5280195CB324}"/>
              </a:ext>
            </a:extLst>
          </p:cNvPr>
          <p:cNvSpPr txBox="1"/>
          <p:nvPr/>
        </p:nvSpPr>
        <p:spPr>
          <a:xfrm>
            <a:off x="6337341" y="336383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12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JURGITA ČIUČKIENĖ</a:t>
            </a:r>
            <a:endParaRPr lang="en-GB" sz="12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lt-LT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VYR. SPECIALISTĖ</a:t>
            </a:r>
            <a:r>
              <a:rPr lang="en-GB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               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83B0E5-2DB9-AE1B-1686-4EB7F8FAD3CA}"/>
              </a:ext>
            </a:extLst>
          </p:cNvPr>
          <p:cNvSpPr txBox="1"/>
          <p:nvPr/>
        </p:nvSpPr>
        <p:spPr>
          <a:xfrm>
            <a:off x="7196143" y="4145947"/>
            <a:ext cx="991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zum.lrv.lt</a:t>
            </a:r>
          </a:p>
        </p:txBody>
      </p:sp>
      <p:pic>
        <p:nvPicPr>
          <p:cNvPr id="11" name="Paveikslėlis 10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EBB4E331-C7E6-BB08-141C-77F368088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6 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DIREKTYVA DĖL DRAUDIMO NAUDOTI TAM TIKRAS MEDŽIAGAS GYVULININKYSTĖJE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Ūkinių gyvūnų laikytojas turi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naudoti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tik Veterinarinių vaistų registre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įregistruotus veterinarinius vaistus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ir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pildyti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Veterinarinės medicinos produktų ir vaistinių pašarų, įsigytų pagal veterinarijos gydytojų receptus ir sunaudotų maistiniams gyvūnams,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apskaitos žurnalą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Ūkinių gyvūnų laikytojams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draudžiama naudoti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tirostatines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medžiagas,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stilbeną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stilbeno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darinius, jų druskas ir esterius,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estradiolį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17</a:t>
            </a:r>
            <a:r>
              <a:rPr lang="el-GR" sz="1600" dirty="0">
                <a:latin typeface="Arial" pitchFamily="34" charset="0"/>
                <a:cs typeface="Arial" pitchFamily="34" charset="0"/>
              </a:rPr>
              <a:t>β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ir esteriams būdingų savybių turinčius jo darinius, beta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agonistus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medžiagas, turinčias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estrogeninį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(išskyrus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estradiolį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17ß ir esteriams būdingų savybių turinčius jo darinius),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androgeninį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arba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gestageninį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poveikį.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Ūkinių gyvūnų savininkams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draudžiama ūkinius gyvūnus skersti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žmonių maistui, jei jie buvo gydyti tam tikrais vaistais,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nepasibaigus </a:t>
            </a:r>
            <a:r>
              <a:rPr lang="lt-LT" sz="1600" b="1" dirty="0" err="1">
                <a:latin typeface="Arial" pitchFamily="34" charset="0"/>
                <a:cs typeface="Arial" pitchFamily="34" charset="0"/>
              </a:rPr>
              <a:t>išlaukai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endParaRPr lang="lt-LT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477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7 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AUGALŲ APSAUGOS </a:t>
            </a:r>
            <a:b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</a:b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PRODUKTŲ PATEKIMO Į RINKĄ REGLAMENTAS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498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Jei žemės ūkio valdoje yra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naudojami augalų apsaugos produktai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turi būti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pildomas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jų naudojimo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apskaitos popierinis ar elektroninis žurnalas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Augalų apsaugos produktų naudotojai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 neviršyti produkto etiketėje nurodytos augalų apsaugos normos bei laikytis produkto etiketėje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: nurodytų </a:t>
            </a:r>
            <a:r>
              <a:rPr lang="lt-LT" sz="1600" dirty="0" err="1">
                <a:latin typeface="Arial" pitchFamily="34" charset="0"/>
                <a:cs typeface="Arial" pitchFamily="34" charset="0"/>
              </a:rPr>
              <a:t>karencijos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laikotarpio, didžiausio galimo purškimų skaičiaus ir didžiausio panaudojimo kiekio per metus, apsaugos zonų iki paviršinių vandens telkinių ir (ar) melioracijos griovių.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Augalų apsaugos produktų naudotojai žemės ūkio valdose turi naudoti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tik LR registruotus augalų apsaugos produktus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Augalų apsaugos produktų profesionalieji naudotojai privalo produktus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saugoti rakinamuose ir įspėjamaisiais pavojingumo ženklais paženklintuose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pagalbinio ūkio paskirties pastatuose arba jų patalpose. Patalpoje, kurioje yra laikomi profesionaliajam naudojimui skirti augalų apsaugos produktai,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draudžiama laikyti maistą, vandenį, pašarus ir gyvūnus.</a:t>
            </a:r>
            <a:endParaRPr lang="lt-LT" sz="16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endParaRPr lang="lt-LT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16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8 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TAUSAUS PESTICIDŲ NAUDOJIMO DIREKTYVA (I)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Augalų apsaugos produktų profesionalieji naudotojai privalo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turėti augalų apsaugos pažymėjimą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ar kitą jam prilyginamą ES valstybėje narėje ar Europos ekonominės erdvės valstybėje išduotą pažymėjimą.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Augalų apsaugos produktus leidžiama purkšti tik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apdorojimo įranga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turinčia galiojančius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Apdorojimo augalų apsaugos produktais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įrangos pažymėjimus.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Pagalbinio ūkio paskirties pastatuose ar jų patalpose, kuriuose saugomi profesionaliajam naudojimui skirti augalų apsaugos produktai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privalo būti talpyklos su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natūraliais (smėliu, pjuvenomis, durpėmis) ir (ar) sintetiniais </a:t>
            </a:r>
            <a:r>
              <a:rPr lang="lt-LT" sz="1600" b="1" dirty="0" err="1">
                <a:latin typeface="Arial" pitchFamily="34" charset="0"/>
                <a:cs typeface="Arial" pitchFamily="34" charset="0"/>
              </a:rPr>
              <a:t>sorbentais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Pagalbinio ūkio paskirties pastatų ar jų patalpų, kuriuose saugomi profesionaliam naudojimui skirti augalų apsaugos produktai  ir (ar) beicuota sėkla,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grindys ir vėdinimas turi atitikti reikalavimus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endParaRPr lang="lt-LT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2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1" i="0" u="none" strike="noStrike" kern="1200" cap="none" spc="0" normalizeH="0" baseline="0" noProof="0" dirty="0">
                <a:ln>
                  <a:noFill/>
                </a:ln>
                <a:solidFill>
                  <a:srgbClr val="8EC54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VR 8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8EC54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TAUSAUS PESTICIDŲ NAUDOJIMO DIREKTYVA (</a:t>
            </a:r>
            <a:r>
              <a:rPr kumimoji="0" lang="lt-LT" sz="2000" b="1" i="0" u="none" strike="noStrike" kern="1200" cap="none" spc="0" normalizeH="0" baseline="0" noProof="0" dirty="0">
                <a:ln>
                  <a:noFill/>
                </a:ln>
                <a:solidFill>
                  <a:srgbClr val="8EC54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8EC54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I)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8EC543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5. Profesionaliajam naudojimui skirti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augalų apsaugos produktai  ir (ar) beicuota sėkla 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pagalbinio ūkio paskirties pastatuose ar jų patalpose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laikomi lentynose arba ant padėklų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6. Nepanaudoti augalų apsaugos produktai ir (ar) jų likučiai t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uri būti saugomi gamintojo pakuotėse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Nepanaudota beicuota sėkla ir (ar) jos likučiai turi būti saugomi beicuotos sėklos pakuotėse.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7. Tuščios profesionaliajam naudojimui skirtų augalų apsaugos produktų  ir (ar) beicuotos sėklos pakuotės turi būti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laikomos atskiroje pagalbinio ūkio paskirties pastatų ar jų patalpų vietoje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tabLst/>
              <a:defRPr/>
            </a:pPr>
            <a:r>
              <a:rPr lang="lt-LT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Tuščios augalų apsaugos produktų 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pakuotės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ir (ar) augalų apsaugos produktų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likučiai turi būti tvarkomi ir laikomi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vadovaujantis augalų apsaugos produktų etiketėse, saugos duomenų lapuose nurodytais ir (ar) atliekų tvarkymą reglamentuojančiais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teisės aktų reikalavimais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6105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1" i="0" u="none" strike="noStrike" kern="1200" cap="none" spc="0" normalizeH="0" baseline="0" noProof="0" dirty="0">
                <a:ln>
                  <a:noFill/>
                </a:ln>
                <a:solidFill>
                  <a:srgbClr val="8EC54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VR 9,10,11 VERŠELIŲ, KIAULIŲ IR ŪKINĖS PASKIRTIES GYVŪNŲ APSAUGOS DIREKTYVOS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8EC543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1. Veršelių laikytojai turi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laikytis Veršelių gerovės reikalavimų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patvirtintų Valstybinės maisto ir veterinarijos tarnybos direktoriaus įsakymu.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2. Kiaulių laikytojai turi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laikytis Kiaulių gerovės reikalavimų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patvirtintų Valstybinės maisto ir veterinarijos tarnybos direktoriaus įsakymu.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3. Ūkinių gyvūnų laikytojai turi </a:t>
            </a:r>
            <a:r>
              <a:rPr kumimoji="0" lang="lt-L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laikytis Ūkinių gyvūnų gerovės reikalavimų</a:t>
            </a: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patvirtintų Valstybinės maisto ir veterinarijos tarnybos direktoriaus įsakymu.</a:t>
            </a:r>
          </a:p>
        </p:txBody>
      </p:sp>
    </p:spTree>
    <p:extLst>
      <p:ext uri="{BB962C8B-B14F-4D97-AF65-F5344CB8AC3E}">
        <p14:creationId xmlns:p14="http://schemas.microsoft.com/office/powerpoint/2010/main" val="3060147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756" y="2214560"/>
            <a:ext cx="3843651" cy="29289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F0F12C-B8D4-1792-EF31-CBDE613E4022}"/>
              </a:ext>
            </a:extLst>
          </p:cNvPr>
          <p:cNvSpPr txBox="1"/>
          <p:nvPr/>
        </p:nvSpPr>
        <p:spPr>
          <a:xfrm>
            <a:off x="539552" y="2499742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Ačiū už dėmesį</a:t>
            </a:r>
            <a:endParaRPr lang="en-GB" sz="28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aveikslėlis 8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AF373620-4FF2-859D-6691-1381E07780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0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827584" y="915566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BENDRIEJI PRINCIPAI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251520" y="1707654"/>
            <a:ext cx="85689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yra paramos sąlygų dalis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taikomi </a:t>
            </a:r>
            <a:r>
              <a:rPr lang="lt-LT" b="1" dirty="0">
                <a:latin typeface="Arial" pitchFamily="34" charset="0"/>
                <a:cs typeface="Arial" pitchFamily="34" charset="0"/>
              </a:rPr>
              <a:t>visiems pareiškėjams </a:t>
            </a:r>
            <a:r>
              <a:rPr lang="lt-LT" dirty="0">
                <a:latin typeface="Arial" pitchFamily="34" charset="0"/>
                <a:cs typeface="Arial" pitchFamily="34" charset="0"/>
              </a:rPr>
              <a:t>siekiantiems gauti plotines išmokas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yra </a:t>
            </a:r>
            <a:r>
              <a:rPr lang="lt-LT" b="1" dirty="0">
                <a:latin typeface="Arial" pitchFamily="34" charset="0"/>
                <a:cs typeface="Arial" pitchFamily="34" charset="0"/>
              </a:rPr>
              <a:t>pagrindas gauti išmokas </a:t>
            </a:r>
            <a:r>
              <a:rPr lang="lt-LT" dirty="0">
                <a:latin typeface="Arial" pitchFamily="34" charset="0"/>
                <a:cs typeface="Arial" pitchFamily="34" charset="0"/>
              </a:rPr>
              <a:t>todėl už jų nesilaikymą yra taikomos sankcijos arba gali būti visai neskiriama parama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yra nustatomi vadovaujantis </a:t>
            </a:r>
            <a:r>
              <a:rPr lang="lt-LT" b="1" dirty="0">
                <a:latin typeface="Arial" pitchFamily="34" charset="0"/>
                <a:cs typeface="Arial" pitchFamily="34" charset="0"/>
              </a:rPr>
              <a:t>konkrečiais ES teisės aktais </a:t>
            </a:r>
            <a:r>
              <a:rPr lang="lt-LT" dirty="0">
                <a:latin typeface="Arial" pitchFamily="34" charset="0"/>
                <a:cs typeface="Arial" pitchFamily="34" charset="0"/>
              </a:rPr>
              <a:t>(direktyvomis ir reglamentais), jų straipsniais ar  dalimis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nėra nauji reikalavimai, jie </a:t>
            </a:r>
            <a:r>
              <a:rPr lang="lt-LT" b="1" dirty="0">
                <a:latin typeface="Arial" pitchFamily="34" charset="0"/>
                <a:cs typeface="Arial" pitchFamily="34" charset="0"/>
              </a:rPr>
              <a:t>visi galioja pagal nacionalinius teisės aktus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apima vandens, biologinės įvairovės apsaugos, maisto ir pašarų saugos, ūkinių gyvūnų sveikatingumo ir gerovės, bei augalų apsaugos produktų naudojimo sritis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lt-LT" sz="1200" dirty="0">
              <a:latin typeface="Arial" pitchFamily="34" charset="0"/>
              <a:cs typeface="Arial" pitchFamily="34" charset="0"/>
            </a:endParaRPr>
          </a:p>
          <a:p>
            <a:r>
              <a:rPr lang="lt-LT" sz="1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137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827584" y="915566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PASIKEITIMAI LYGINANT SU ESAMU REGLAMENTAVIMU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251520" y="1707654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naujame laikotarpyje sumažėja nuo 13 iki 11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nelieka ūkinių gyvūnų registravimo ir ženklinimo reikalavimų bei reikalavimų dėl užkrečiamųjų ligų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VR pasipildo Bendrąja </a:t>
            </a:r>
            <a:r>
              <a:rPr lang="pt-BR" dirty="0">
                <a:latin typeface="Arial" pitchFamily="34" charset="0"/>
                <a:cs typeface="Arial" pitchFamily="34" charset="0"/>
              </a:rPr>
              <a:t>vandens politikos</a:t>
            </a:r>
            <a:r>
              <a:rPr lang="lt-LT" dirty="0">
                <a:latin typeface="Arial" pitchFamily="34" charset="0"/>
                <a:cs typeface="Arial" pitchFamily="34" charset="0"/>
              </a:rPr>
              <a:t> ir </a:t>
            </a:r>
            <a:r>
              <a:rPr lang="pt-BR" dirty="0">
                <a:latin typeface="Arial" pitchFamily="34" charset="0"/>
                <a:cs typeface="Arial" pitchFamily="34" charset="0"/>
              </a:rPr>
              <a:t>Tausaus pesticidų naudojimo direktyv</a:t>
            </a:r>
            <a:r>
              <a:rPr lang="lt-LT" dirty="0" err="1">
                <a:latin typeface="Arial" pitchFamily="34" charset="0"/>
                <a:cs typeface="Arial" pitchFamily="34" charset="0"/>
              </a:rPr>
              <a:t>omis</a:t>
            </a:r>
            <a:endParaRPr lang="lt-LT" dirty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t-LT" dirty="0">
                <a:latin typeface="Arial" pitchFamily="34" charset="0"/>
                <a:cs typeface="Arial" pitchFamily="34" charset="0"/>
              </a:rPr>
              <a:t>Dalis galiojančių VR yra papildyti (VR2; VR3; VR4)</a:t>
            </a:r>
          </a:p>
          <a:p>
            <a:r>
              <a:rPr lang="lt-LT" sz="1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126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79512" y="938213"/>
            <a:ext cx="885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1 BENDROJI VANDENS POLITIKOS DIREKTYVA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79512" y="1707654"/>
            <a:ext cx="8856986" cy="331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Žemės ūkio subjektas,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išgaunantis 100 m³ ir daugiau vandens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per parą iš vieno paviršinio vandens telkinio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privalo turėti LR vandens įstatyme nurodytą leidimą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Žemės ūkio valdoje esantis ir naudojamas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požeminio vandens gavybos gręžinys turi turėti gręžinio pasą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, registruotą Žemės gelmių registre.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Išimtis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būtų taikoma tiems žemės ūkio subjektams, kurie yra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pradėjęs gręžinio įteisinimo ar likvidavimo procedūrą ir turi tai patvirtinančius dokumentus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Žemės ūkio subjektai,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naudojantys gėlą požeminį vandenį, turi turėti leidimą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naudoti žemės gelmių išteklius arba turėti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TIPK leidimą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, kuriame iki 2014-07-01 buvo įtrauktos sąlygos požeminio vandens paėmimui ir vartojimui ir šios sąlygos nesikeitė.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b="1" dirty="0">
                <a:latin typeface="Arial" pitchFamily="34" charset="0"/>
                <a:cs typeface="Arial" pitchFamily="34" charset="0"/>
              </a:rPr>
              <a:t>Draudžiama nuotekas, užterštas medžiagomis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, nurodytomis Požeminio vandens apsaugos nuo taršos pavojingomis medžiagomis taisyklių 1 ir 2 prieduose,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tiesiogiai ar netiesiogiai išleisti į požeminį vandenį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Deklaruotame plote, kuris patenka į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karstinių smegduobių apsaugos zoną, draudžiama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arti ar kitaip dirbti žemę, tręšti organinėmis ir/ar mineralinėmis trąšomis, naudoti augalų apsaugos produktus. (įsigaliojimas 2024 m. sausio 1 d.)</a:t>
            </a:r>
          </a:p>
        </p:txBody>
      </p:sp>
    </p:spTree>
    <p:extLst>
      <p:ext uri="{BB962C8B-B14F-4D97-AF65-F5344CB8AC3E}">
        <p14:creationId xmlns:p14="http://schemas.microsoft.com/office/powerpoint/2010/main" val="10595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2 DIREKTYVA DĖL VANDENŲ APSAUGOS NUO TARŠOS NITRATAIS IŠ ŽEMĖS ŪKIO ŠALTINIŲ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149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Per metus į dirvą patenkančio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azoto kiekis negali viršyti 170 kg/ha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Žemės ūkio veiklos subjektai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tirštąjį mėšlą turi kaupti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mėšlidėse arba tvartuose, taip pat tirštojo mėšlo rietuvėse prie tvarto.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Srutas ir (ar) skystąjį mėšlą kaupti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srutų kauptuvuose – statiniuose ar įrenginiuose.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Mėšlidžių, srutų kauptuvų ir tirštojo mėšlo rietuvių prie tvarto talpa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turi atitikti nustatytus reikalavimus. Išimtis dėl talpų turėjimo taikoma kai mėšlas telpa atitinkamos talpos tvarte arba kai ūkiniai gyvūnai prisitaikę gyventi lauke ištisus metus.</a:t>
            </a:r>
            <a:endParaRPr lang="lt-LT" sz="1400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dirty="0">
                <a:latin typeface="Arial" pitchFamily="34" charset="0"/>
                <a:cs typeface="Arial" pitchFamily="34" charset="0"/>
              </a:rPr>
              <a:t>Žemės ūkio veiklos subjektai,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tręšiantys mėšlu ir (ar) srutomis 30 ha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ar daugiau žemės ūkio naudmenų per kalendorinius metus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privalo turėti tręšimo planą parengtą pagal nustatytus reikalavimus.</a:t>
            </a:r>
            <a:endParaRPr lang="lt-LT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b="1" dirty="0">
                <a:latin typeface="Arial" pitchFamily="34" charset="0"/>
                <a:cs typeface="Arial" pitchFamily="34" charset="0"/>
              </a:rPr>
              <a:t>Draudžiama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mėšlu ir (ar) srutomis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tręšti šaltuoju metų laikotarpiu,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nustatytu Mėšlo ir srutų tvarkymo aplinkosaugos reikalavimų apraše.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b="1" dirty="0">
                <a:latin typeface="Arial" pitchFamily="34" charset="0"/>
                <a:cs typeface="Arial" pitchFamily="34" charset="0"/>
              </a:rPr>
              <a:t>Draudžiama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mėšlą ir (ar) srutas įterpti arba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skleisti ant įšalusios, įmirkusios, užtvindytos, apsnigtos žemės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400" b="1" dirty="0">
                <a:latin typeface="Arial" pitchFamily="34" charset="0"/>
                <a:cs typeface="Arial" pitchFamily="34" charset="0"/>
              </a:rPr>
              <a:t>Draudžiama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 skystąjį mėšlą ir (ar) srutas </a:t>
            </a:r>
            <a:r>
              <a:rPr lang="lt-LT" sz="1400" b="1" dirty="0">
                <a:latin typeface="Arial" pitchFamily="34" charset="0"/>
                <a:cs typeface="Arial" pitchFamily="34" charset="0"/>
              </a:rPr>
              <a:t>skleisti arčiau kaip 2 m </a:t>
            </a:r>
            <a:r>
              <a:rPr lang="lt-LT" sz="1400" dirty="0">
                <a:latin typeface="Arial" pitchFamily="34" charset="0"/>
                <a:cs typeface="Arial" pitchFamily="34" charset="0"/>
              </a:rPr>
              <a:t>iki melioracijos griovių viršutinių briaunų.</a:t>
            </a:r>
          </a:p>
        </p:txBody>
      </p:sp>
    </p:spTree>
    <p:extLst>
      <p:ext uri="{BB962C8B-B14F-4D97-AF65-F5344CB8AC3E}">
        <p14:creationId xmlns:p14="http://schemas.microsoft.com/office/powerpoint/2010/main" val="242934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3 LAUKINIŲ PAUKŠČIŲ APSAUGOS DIREKTYVA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2287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Žemės ūkio subjekto valdos plote, kuris patenka į PPIS esantį Paukščiams svarbių teritorijų sluoksnį, turi būti laikomasi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konkrečiam plotui nustatytų ūkinės veiklos apribojimų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kurie gali apimti draudimus:</a:t>
            </a:r>
          </a:p>
          <a:p>
            <a:pPr marL="742950" lvl="1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suarti ar persėti pievas, </a:t>
            </a:r>
          </a:p>
          <a:p>
            <a:pPr marL="742950" lvl="1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pievas keisti kitomis žemės ūkio naudmenomis, tačiau leidžiama jas persėti, </a:t>
            </a:r>
          </a:p>
          <a:p>
            <a:pPr marL="742950" lvl="1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naikinti krūmų, įsiterpusių tarp ariamų laukų, juostas, </a:t>
            </a:r>
          </a:p>
          <a:p>
            <a:pPr marL="742950" lvl="1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sausinti pievas (įrengti naujas sausinimo sistemas).</a:t>
            </a:r>
          </a:p>
          <a:p>
            <a:pPr lvl="1" algn="just">
              <a:spcAft>
                <a:spcPts val="400"/>
              </a:spcAft>
            </a:pPr>
            <a:r>
              <a:rPr lang="lt-LT" sz="14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Svarstoma galimybė suteikti išimtį įsirengti naujas sausinimo sistemas, esant tam tikroms sąlygoms.</a:t>
            </a:r>
          </a:p>
        </p:txBody>
      </p:sp>
    </p:spTree>
    <p:extLst>
      <p:ext uri="{BB962C8B-B14F-4D97-AF65-F5344CB8AC3E}">
        <p14:creationId xmlns:p14="http://schemas.microsoft.com/office/powerpoint/2010/main" val="4284586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4 NATŪRALIŲ BUVEINIŲ, LAUKINĖS AUGALIJOS BEI GYVŪNIJOS APSAUGOS DIREKTYVA 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Žemės ūkio subjekto valdos plote, kuris patenka į PPIS esantį Natūralių buveinių ir laukinės faunos bei floros apsaugos sluoksnį, turi būti laikomasi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konkrečiam plotui nustatytų ūkinės veiklos apribojimų natūralioje buveinėje ir natūralios buveinės apsaugos buferyje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Aft>
                <a:spcPts val="400"/>
              </a:spcAft>
            </a:pPr>
            <a:r>
              <a:rPr lang="lt-LT" sz="1600" b="1" dirty="0">
                <a:latin typeface="Arial" pitchFamily="34" charset="0"/>
                <a:cs typeface="Arial" pitchFamily="34" charset="0"/>
              </a:rPr>
              <a:t>      Galimi draudimai: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naudoti augalų apsaugos produktus,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naudoti mineralines trąšas ar organines trąšas,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draudimą sausinti pievas </a:t>
            </a:r>
            <a:r>
              <a:rPr lang="lt-LT" sz="14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(Svarstoma galimybė suteikti išimtį įsirengti naujas sausinimo sistemas, esant tam tikroms sąlygoms)</a:t>
            </a:r>
            <a:endParaRPr lang="lt-LT" sz="1400" dirty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įveisti mišką,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arti,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įrengti poilsiavietes,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persėti daugiametes pievas,</a:t>
            </a:r>
          </a:p>
          <a:p>
            <a:pPr lvl="1" algn="just"/>
            <a:r>
              <a:rPr lang="lt-LT" sz="1600" dirty="0">
                <a:latin typeface="Arial" pitchFamily="34" charset="0"/>
                <a:cs typeface="Arial" pitchFamily="34" charset="0"/>
              </a:rPr>
              <a:t>- intensyviai ganyti (ne daugiau kaip 1 SG/ha).</a:t>
            </a:r>
          </a:p>
          <a:p>
            <a:pPr marL="742950" lvl="1" indent="-285750" algn="just">
              <a:spcAft>
                <a:spcPts val="400"/>
              </a:spcAft>
              <a:buFontTx/>
              <a:buChar char="-"/>
            </a:pPr>
            <a:endParaRPr lang="lt-LT" sz="16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400"/>
              </a:spcAft>
            </a:pPr>
            <a:endParaRPr lang="lt-LT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0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5 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MAISTO IR PAŠARŲ SAUGOS REGLAMENTAS</a:t>
            </a:r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(I)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005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Maisto tvarkymo subjektai, atliekantys bet kokį poveikį maistui arba veiksmus su juo ar atskiromis jo sudedamosiomis dalimis turi imtis adekvačių priemonių, užtikrinančių, kad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tik saugus maistas būtų tiekiamas rinkai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Maisto tvarkymo subjektai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 turėti įdiegtą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individualią rizikos veiksnių analizės ir svarbių valdymo taškų (toliau – RVASVT) sistemą arba kitą panašią RVASVT principais paremtą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maisto savikontrolės sistemą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Maisto tvarkymo subjektai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 ženklinti produktus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pagal teisės aktų reikalavimus.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Maisto tvarkymo subjektai turi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užtikrinti maisto ir maisto sudedamųjų dalių atsekamumą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visuose maisto tvarkymo etapuose.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Maisto tvarkymo subjektai turi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turėti nesaugaus maisto atšaukimo iš rinkos veiksmų aprašą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75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87624" y="915566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VR 5 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MAISTO IR PAŠARŲ SAUGOS REGLAMENTAS</a:t>
            </a:r>
            <a:r>
              <a:rPr lang="lt-LT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(II)</a:t>
            </a:r>
            <a:r>
              <a:rPr lang="pt-BR" sz="2000" b="1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444E8-3287-0499-E37D-B7864108852E}"/>
              </a:ext>
            </a:extLst>
          </p:cNvPr>
          <p:cNvSpPr txBox="1"/>
          <p:nvPr/>
        </p:nvSpPr>
        <p:spPr>
          <a:xfrm>
            <a:off x="107504" y="1725364"/>
            <a:ext cx="892899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Jei ūkio subjektai naudoja ne savo išaugintus ir pagamintus pašarus,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pašarai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turi būti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įsigyjami ir naudojami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tik iš tų ūkio subjektų, kurie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yra registruoti ir  (arba) patvirtinti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nustatyta tvarka.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Nustačius, kad pašarų tyrimų rezultatai neatitinka teisės aktų reikalavimų, pašarų ūkio subjektai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 vykdyti privalomus VMVT nurodymus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Pašarų ūkio subjektai turi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užtikrinti pašarų atsekamumą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Pašarų ūkio subjektai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turi tvarkyti apskaitą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, susijusią su tiekiamų rinkai pašarų  paskirties vieta bei kiekiu.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dirty="0">
                <a:latin typeface="Arial" pitchFamily="34" charset="0"/>
                <a:cs typeface="Arial" pitchFamily="34" charset="0"/>
              </a:rPr>
              <a:t>Siekiant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išvengti pašarų užteršimo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draudžiamomis ūkiniams gyvūnams šerti medžiagomis, pašarai turi būti sandėliuojami atskirai nuo šių medžiagų.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r>
              <a:rPr lang="lt-LT" sz="1600" b="1" dirty="0">
                <a:latin typeface="Arial" pitchFamily="34" charset="0"/>
                <a:cs typeface="Arial" pitchFamily="34" charset="0"/>
              </a:rPr>
              <a:t>Vaistiniai pašarai turi būti laikomi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 ir tvarkomi taip, </a:t>
            </a:r>
            <a:r>
              <a:rPr lang="lt-LT" sz="1600" b="1" dirty="0">
                <a:latin typeface="Arial" pitchFamily="34" charset="0"/>
                <a:cs typeface="Arial" pitchFamily="34" charset="0"/>
              </a:rPr>
              <a:t>kad būtų išvengta kitų pašarų užteršimo </a:t>
            </a:r>
            <a:r>
              <a:rPr lang="lt-LT" sz="1600" dirty="0">
                <a:latin typeface="Arial" pitchFamily="34" charset="0"/>
                <a:cs typeface="Arial" pitchFamily="34" charset="0"/>
              </a:rPr>
              <a:t>ir nekeltų rizikos ūkiniams gyvūnams, kuriems vaistiniai pašarai nėra skirti.</a:t>
            </a:r>
          </a:p>
          <a:p>
            <a:pPr marL="342900" indent="-342900" algn="just">
              <a:spcAft>
                <a:spcPts val="400"/>
              </a:spcAft>
              <a:buFont typeface="+mj-lt"/>
              <a:buAutoNum type="arabicPeriod"/>
            </a:pPr>
            <a:endParaRPr lang="lt-LT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579850"/>
      </p:ext>
    </p:extLst>
  </p:cSld>
  <p:clrMapOvr>
    <a:masterClrMapping/>
  </p:clrMapOvr>
</p:sld>
</file>

<file path=ppt/theme/theme1.xml><?xml version="1.0" encoding="utf-8"?>
<a:theme xmlns:a="http://schemas.openxmlformats.org/drawingml/2006/main" name="ZUM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UM PPT template naujas.pptx" id="{35B59B82-4ECE-4FFA-8448-FD28D2EFACBB}" vid="{685E024A-7724-410E-B976-39DC1F46BE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ZUM PPT template naujas</Template>
  <TotalTime>4064</TotalTime>
  <Words>1578</Words>
  <Application>Microsoft Office PowerPoint</Application>
  <PresentationFormat>Demonstracija ekrane (16:9)</PresentationFormat>
  <Paragraphs>101</Paragraphs>
  <Slides>15</Slides>
  <Notes>13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15</vt:i4>
      </vt:variant>
    </vt:vector>
  </HeadingPairs>
  <TitlesOfParts>
    <vt:vector size="18" baseType="lpstr">
      <vt:lpstr>Arial</vt:lpstr>
      <vt:lpstr>Calibri</vt:lpstr>
      <vt:lpstr>ZUM PPT template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Jurgita Čiučkienė</dc:creator>
  <cp:lastModifiedBy>Jurgita Čiučkienė</cp:lastModifiedBy>
  <cp:revision>13</cp:revision>
  <dcterms:created xsi:type="dcterms:W3CDTF">2022-09-21T12:20:03Z</dcterms:created>
  <dcterms:modified xsi:type="dcterms:W3CDTF">2022-12-22T12:02:17Z</dcterms:modified>
</cp:coreProperties>
</file>