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8" r:id="rId10"/>
    <p:sldId id="264" r:id="rId11"/>
    <p:sldId id="266" r:id="rId12"/>
    <p:sldId id="267" r:id="rId13"/>
    <p:sldId id="269" r:id="rId14"/>
    <p:sldId id="271" r:id="rId15"/>
    <p:sldId id="273" r:id="rId16"/>
    <p:sldId id="274" r:id="rId17"/>
    <p:sldId id="275" r:id="rId18"/>
    <p:sldId id="276" r:id="rId1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p:cViewPr varScale="1">
        <p:scale>
          <a:sx n="111" d="100"/>
          <a:sy n="111" d="100"/>
        </p:scale>
        <p:origin x="151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Pavadinimo skaidrė">
    <p:spTree>
      <p:nvGrpSpPr>
        <p:cNvPr id="1" name=""/>
        <p:cNvGrpSpPr/>
        <p:nvPr/>
      </p:nvGrpSpPr>
      <p:grpSpPr>
        <a:xfrm>
          <a:off x="0" y="0"/>
          <a:ext cx="0" cy="0"/>
          <a:chOff x="0" y="0"/>
          <a:chExt cx="0" cy="0"/>
        </a:xfrm>
      </p:grpSpPr>
      <p:sp>
        <p:nvSpPr>
          <p:cNvPr id="2" name="Antraštė 1"/>
          <p:cNvSpPr>
            <a:spLocks noGrp="1"/>
          </p:cNvSpPr>
          <p:nvPr>
            <p:ph type="ctrTitle"/>
          </p:nvPr>
        </p:nvSpPr>
        <p:spPr>
          <a:xfrm>
            <a:off x="685800" y="2130425"/>
            <a:ext cx="7772400" cy="1470025"/>
          </a:xfrm>
        </p:spPr>
        <p:txBody>
          <a:bodyPr/>
          <a:lstStyle/>
          <a:p>
            <a:r>
              <a:rPr lang="lt-LT"/>
              <a:t>Spustelėję redaguokite stilių</a:t>
            </a:r>
          </a:p>
        </p:txBody>
      </p:sp>
      <p:sp>
        <p:nvSpPr>
          <p:cNvPr id="3" name="Paantraštė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lt-LT"/>
              <a:t>Spustelėkite norėdami redaguoti šablono paantraštės stilių</a:t>
            </a:r>
          </a:p>
        </p:txBody>
      </p:sp>
      <p:sp>
        <p:nvSpPr>
          <p:cNvPr id="4" name="Rectangle 4">
            <a:extLst>
              <a:ext uri="{FF2B5EF4-FFF2-40B4-BE49-F238E27FC236}">
                <a16:creationId xmlns:a16="http://schemas.microsoft.com/office/drawing/2014/main" id="{74FAAF8F-6CF4-45A3-93CD-CA1E2F71489E}"/>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26565630-9485-4D5D-83EA-70EBEB07C83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37F475E2-61DC-44DF-84E7-AB8A641F8FA7}"/>
              </a:ext>
            </a:extLst>
          </p:cNvPr>
          <p:cNvSpPr>
            <a:spLocks noGrp="1" noChangeArrowheads="1"/>
          </p:cNvSpPr>
          <p:nvPr>
            <p:ph type="sldNum" sz="quarter" idx="12"/>
          </p:nvPr>
        </p:nvSpPr>
        <p:spPr>
          <a:ln/>
        </p:spPr>
        <p:txBody>
          <a:bodyPr/>
          <a:lstStyle>
            <a:lvl1pPr>
              <a:defRPr/>
            </a:lvl1pPr>
          </a:lstStyle>
          <a:p>
            <a:fld id="{076E3C22-A91A-4BCE-BB31-B287CAF0B047}" type="slidenum">
              <a:rPr lang="en-US" altLang="lt-LT"/>
              <a:pPr/>
              <a:t>‹#›</a:t>
            </a:fld>
            <a:endParaRPr lang="en-US" altLang="lt-LT"/>
          </a:p>
        </p:txBody>
      </p:sp>
    </p:spTree>
    <p:extLst>
      <p:ext uri="{BB962C8B-B14F-4D97-AF65-F5344CB8AC3E}">
        <p14:creationId xmlns:p14="http://schemas.microsoft.com/office/powerpoint/2010/main" val="11823760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a:t>Spustelėję redaguokite stilių</a:t>
            </a:r>
          </a:p>
        </p:txBody>
      </p:sp>
      <p:sp>
        <p:nvSpPr>
          <p:cNvPr id="3" name="Vertikalaus teksto vietos rezervavimo ženklas 2"/>
          <p:cNvSpPr>
            <a:spLocks noGrp="1"/>
          </p:cNvSpPr>
          <p:nvPr>
            <p:ph type="body" orient="vert" idx="1"/>
          </p:nvPr>
        </p:nvSpPr>
        <p:spPr/>
        <p:txBody>
          <a:bodyPr vert="eaVert"/>
          <a:lstStyle/>
          <a:p>
            <a:pPr lvl="0"/>
            <a:r>
              <a:rPr lang="lt-LT"/>
              <a:t>Redaguokite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4" name="Rectangle 4">
            <a:extLst>
              <a:ext uri="{FF2B5EF4-FFF2-40B4-BE49-F238E27FC236}">
                <a16:creationId xmlns:a16="http://schemas.microsoft.com/office/drawing/2014/main" id="{71128E33-598F-45BA-A01B-A3E30EDF3129}"/>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79CC26C5-F0A4-4442-8772-C2AECE5A6AC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37630D66-F154-4416-9116-0F129BBC60C7}"/>
              </a:ext>
            </a:extLst>
          </p:cNvPr>
          <p:cNvSpPr>
            <a:spLocks noGrp="1" noChangeArrowheads="1"/>
          </p:cNvSpPr>
          <p:nvPr>
            <p:ph type="sldNum" sz="quarter" idx="12"/>
          </p:nvPr>
        </p:nvSpPr>
        <p:spPr>
          <a:ln/>
        </p:spPr>
        <p:txBody>
          <a:bodyPr/>
          <a:lstStyle>
            <a:lvl1pPr>
              <a:defRPr/>
            </a:lvl1pPr>
          </a:lstStyle>
          <a:p>
            <a:fld id="{937B59E0-3299-4C6D-815D-B18597BDA7FA}" type="slidenum">
              <a:rPr lang="en-US" altLang="lt-LT"/>
              <a:pPr/>
              <a:t>‹#›</a:t>
            </a:fld>
            <a:endParaRPr lang="en-US" altLang="lt-LT"/>
          </a:p>
        </p:txBody>
      </p:sp>
    </p:spTree>
    <p:extLst>
      <p:ext uri="{BB962C8B-B14F-4D97-AF65-F5344CB8AC3E}">
        <p14:creationId xmlns:p14="http://schemas.microsoft.com/office/powerpoint/2010/main" val="19355453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us pavadinimas ir tekstas">
    <p:spTree>
      <p:nvGrpSpPr>
        <p:cNvPr id="1" name=""/>
        <p:cNvGrpSpPr/>
        <p:nvPr/>
      </p:nvGrpSpPr>
      <p:grpSpPr>
        <a:xfrm>
          <a:off x="0" y="0"/>
          <a:ext cx="0" cy="0"/>
          <a:chOff x="0" y="0"/>
          <a:chExt cx="0" cy="0"/>
        </a:xfrm>
      </p:grpSpPr>
      <p:sp>
        <p:nvSpPr>
          <p:cNvPr id="2" name="Vertikalus pavadinimas 1"/>
          <p:cNvSpPr>
            <a:spLocks noGrp="1"/>
          </p:cNvSpPr>
          <p:nvPr>
            <p:ph type="title" orient="vert"/>
          </p:nvPr>
        </p:nvSpPr>
        <p:spPr>
          <a:xfrm>
            <a:off x="6629400" y="274638"/>
            <a:ext cx="2057400" cy="5851525"/>
          </a:xfrm>
        </p:spPr>
        <p:txBody>
          <a:bodyPr vert="eaVert"/>
          <a:lstStyle/>
          <a:p>
            <a:r>
              <a:rPr lang="lt-LT"/>
              <a:t>Spustelėję redaguokite stilių</a:t>
            </a:r>
          </a:p>
        </p:txBody>
      </p:sp>
      <p:sp>
        <p:nvSpPr>
          <p:cNvPr id="3" name="Vertikalaus teksto vietos rezervavimo ženklas 2"/>
          <p:cNvSpPr>
            <a:spLocks noGrp="1"/>
          </p:cNvSpPr>
          <p:nvPr>
            <p:ph type="body" orient="vert" idx="1"/>
          </p:nvPr>
        </p:nvSpPr>
        <p:spPr>
          <a:xfrm>
            <a:off x="457200" y="274638"/>
            <a:ext cx="6019800" cy="5851525"/>
          </a:xfrm>
        </p:spPr>
        <p:txBody>
          <a:bodyPr vert="eaVert"/>
          <a:lstStyle/>
          <a:p>
            <a:pPr lvl="0"/>
            <a:r>
              <a:rPr lang="lt-LT"/>
              <a:t>Redaguokite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4" name="Rectangle 4">
            <a:extLst>
              <a:ext uri="{FF2B5EF4-FFF2-40B4-BE49-F238E27FC236}">
                <a16:creationId xmlns:a16="http://schemas.microsoft.com/office/drawing/2014/main" id="{5683041E-947B-4A5C-B8D8-7AA10267EAD4}"/>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E4E168BE-1D9D-4DD4-8F39-F1CF321CED5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7F1009D7-49AE-4F42-8D2C-D23FE05AC322}"/>
              </a:ext>
            </a:extLst>
          </p:cNvPr>
          <p:cNvSpPr>
            <a:spLocks noGrp="1" noChangeArrowheads="1"/>
          </p:cNvSpPr>
          <p:nvPr>
            <p:ph type="sldNum" sz="quarter" idx="12"/>
          </p:nvPr>
        </p:nvSpPr>
        <p:spPr>
          <a:ln/>
        </p:spPr>
        <p:txBody>
          <a:bodyPr/>
          <a:lstStyle>
            <a:lvl1pPr>
              <a:defRPr/>
            </a:lvl1pPr>
          </a:lstStyle>
          <a:p>
            <a:fld id="{9D624B07-05D6-4BE8-959D-B275EB87E39A}" type="slidenum">
              <a:rPr lang="en-US" altLang="lt-LT"/>
              <a:pPr/>
              <a:t>‹#›</a:t>
            </a:fld>
            <a:endParaRPr lang="en-US" altLang="lt-LT"/>
          </a:p>
        </p:txBody>
      </p:sp>
    </p:spTree>
    <p:extLst>
      <p:ext uri="{BB962C8B-B14F-4D97-AF65-F5344CB8AC3E}">
        <p14:creationId xmlns:p14="http://schemas.microsoft.com/office/powerpoint/2010/main" val="40727188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a:t>Spustelėję redaguokite stilių</a:t>
            </a:r>
          </a:p>
        </p:txBody>
      </p:sp>
      <p:sp>
        <p:nvSpPr>
          <p:cNvPr id="3" name="Turinio vietos rezervavimo ženklas 2"/>
          <p:cNvSpPr>
            <a:spLocks noGrp="1"/>
          </p:cNvSpPr>
          <p:nvPr>
            <p:ph idx="1"/>
          </p:nvPr>
        </p:nvSpPr>
        <p:spPr/>
        <p:txBody>
          <a:bodyPr/>
          <a:lstStyle/>
          <a:p>
            <a:pPr lvl="0"/>
            <a:r>
              <a:rPr lang="lt-LT"/>
              <a:t>Redaguokite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4" name="Rectangle 4">
            <a:extLst>
              <a:ext uri="{FF2B5EF4-FFF2-40B4-BE49-F238E27FC236}">
                <a16:creationId xmlns:a16="http://schemas.microsoft.com/office/drawing/2014/main" id="{38394BCD-B87C-41FA-8F72-537FEB1F8C27}"/>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C8F6CD22-7B1E-45E1-B860-4C96B4ABD7A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8F3D38A1-2252-4CBB-999D-FA84C125CD5A}"/>
              </a:ext>
            </a:extLst>
          </p:cNvPr>
          <p:cNvSpPr>
            <a:spLocks noGrp="1" noChangeArrowheads="1"/>
          </p:cNvSpPr>
          <p:nvPr>
            <p:ph type="sldNum" sz="quarter" idx="12"/>
          </p:nvPr>
        </p:nvSpPr>
        <p:spPr>
          <a:ln/>
        </p:spPr>
        <p:txBody>
          <a:bodyPr/>
          <a:lstStyle>
            <a:lvl1pPr>
              <a:defRPr/>
            </a:lvl1pPr>
          </a:lstStyle>
          <a:p>
            <a:fld id="{112D8591-9797-4768-BBDB-73569F397438}" type="slidenum">
              <a:rPr lang="en-US" altLang="lt-LT"/>
              <a:pPr/>
              <a:t>‹#›</a:t>
            </a:fld>
            <a:endParaRPr lang="en-US" altLang="lt-LT"/>
          </a:p>
        </p:txBody>
      </p:sp>
    </p:spTree>
    <p:extLst>
      <p:ext uri="{BB962C8B-B14F-4D97-AF65-F5344CB8AC3E}">
        <p14:creationId xmlns:p14="http://schemas.microsoft.com/office/powerpoint/2010/main" val="18812368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kcijos antraštė">
    <p:spTree>
      <p:nvGrpSpPr>
        <p:cNvPr id="1" name=""/>
        <p:cNvGrpSpPr/>
        <p:nvPr/>
      </p:nvGrpSpPr>
      <p:grpSpPr>
        <a:xfrm>
          <a:off x="0" y="0"/>
          <a:ext cx="0" cy="0"/>
          <a:chOff x="0" y="0"/>
          <a:chExt cx="0" cy="0"/>
        </a:xfrm>
      </p:grpSpPr>
      <p:sp>
        <p:nvSpPr>
          <p:cNvPr id="2" name="Antraštė 1"/>
          <p:cNvSpPr>
            <a:spLocks noGrp="1"/>
          </p:cNvSpPr>
          <p:nvPr>
            <p:ph type="title"/>
          </p:nvPr>
        </p:nvSpPr>
        <p:spPr>
          <a:xfrm>
            <a:off x="722313" y="4406900"/>
            <a:ext cx="7772400" cy="1362075"/>
          </a:xfrm>
        </p:spPr>
        <p:txBody>
          <a:bodyPr anchor="t"/>
          <a:lstStyle>
            <a:lvl1pPr algn="l">
              <a:defRPr sz="4000" b="1" cap="all"/>
            </a:lvl1pPr>
          </a:lstStyle>
          <a:p>
            <a:r>
              <a:rPr lang="lt-LT"/>
              <a:t>Spustelėję redaguokite stilių</a:t>
            </a:r>
          </a:p>
        </p:txBody>
      </p:sp>
      <p:sp>
        <p:nvSpPr>
          <p:cNvPr id="3" name="Teksto vietos rezervavimo ženklas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lt-LT"/>
              <a:t>Redaguokite šablono teksto stilius</a:t>
            </a:r>
          </a:p>
        </p:txBody>
      </p:sp>
      <p:sp>
        <p:nvSpPr>
          <p:cNvPr id="4" name="Rectangle 4">
            <a:extLst>
              <a:ext uri="{FF2B5EF4-FFF2-40B4-BE49-F238E27FC236}">
                <a16:creationId xmlns:a16="http://schemas.microsoft.com/office/drawing/2014/main" id="{FA52BAD6-7407-4B60-864C-9D3DE35C7008}"/>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5517D9CE-68A5-41AC-B912-F857A77ED68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9D6183B3-B4E8-47C3-B92F-C0162B1FB4D1}"/>
              </a:ext>
            </a:extLst>
          </p:cNvPr>
          <p:cNvSpPr>
            <a:spLocks noGrp="1" noChangeArrowheads="1"/>
          </p:cNvSpPr>
          <p:nvPr>
            <p:ph type="sldNum" sz="quarter" idx="12"/>
          </p:nvPr>
        </p:nvSpPr>
        <p:spPr>
          <a:ln/>
        </p:spPr>
        <p:txBody>
          <a:bodyPr/>
          <a:lstStyle>
            <a:lvl1pPr>
              <a:defRPr/>
            </a:lvl1pPr>
          </a:lstStyle>
          <a:p>
            <a:fld id="{66D52753-3C12-402B-995D-230A109B5664}" type="slidenum">
              <a:rPr lang="en-US" altLang="lt-LT"/>
              <a:pPr/>
              <a:t>‹#›</a:t>
            </a:fld>
            <a:endParaRPr lang="en-US" altLang="lt-LT"/>
          </a:p>
        </p:txBody>
      </p:sp>
    </p:spTree>
    <p:extLst>
      <p:ext uri="{BB962C8B-B14F-4D97-AF65-F5344CB8AC3E}">
        <p14:creationId xmlns:p14="http://schemas.microsoft.com/office/powerpoint/2010/main" val="24411356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 turiniai">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a:t>Spustelėję redaguokite stilių</a:t>
            </a:r>
          </a:p>
        </p:txBody>
      </p:sp>
      <p:sp>
        <p:nvSpPr>
          <p:cNvPr id="3" name="Turinio vietos rezervavimo ženklas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t-LT"/>
              <a:t>Redaguokite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4" name="Turinio vietos rezervavimo ženklas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t-LT"/>
              <a:t>Redaguokite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5" name="Rectangle 4">
            <a:extLst>
              <a:ext uri="{FF2B5EF4-FFF2-40B4-BE49-F238E27FC236}">
                <a16:creationId xmlns:a16="http://schemas.microsoft.com/office/drawing/2014/main" id="{FCA5D4BD-2CC4-403F-8086-35C8ED01EFCD}"/>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DCCBA20F-AAAE-4859-A2EC-3B628FC1554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C4715B45-C145-47FD-ACC9-9B6E7E8CBB47}"/>
              </a:ext>
            </a:extLst>
          </p:cNvPr>
          <p:cNvSpPr>
            <a:spLocks noGrp="1" noChangeArrowheads="1"/>
          </p:cNvSpPr>
          <p:nvPr>
            <p:ph type="sldNum" sz="quarter" idx="12"/>
          </p:nvPr>
        </p:nvSpPr>
        <p:spPr>
          <a:ln/>
        </p:spPr>
        <p:txBody>
          <a:bodyPr/>
          <a:lstStyle>
            <a:lvl1pPr>
              <a:defRPr/>
            </a:lvl1pPr>
          </a:lstStyle>
          <a:p>
            <a:fld id="{A07BB6E9-476A-45DF-9A52-0F070ED22C7F}" type="slidenum">
              <a:rPr lang="en-US" altLang="lt-LT"/>
              <a:pPr/>
              <a:t>‹#›</a:t>
            </a:fld>
            <a:endParaRPr lang="en-US" altLang="lt-LT"/>
          </a:p>
        </p:txBody>
      </p:sp>
    </p:spTree>
    <p:extLst>
      <p:ext uri="{BB962C8B-B14F-4D97-AF65-F5344CB8AC3E}">
        <p14:creationId xmlns:p14="http://schemas.microsoft.com/office/powerpoint/2010/main" val="33088672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Lyginimas">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lvl1pPr>
              <a:defRPr/>
            </a:lvl1pPr>
          </a:lstStyle>
          <a:p>
            <a:r>
              <a:rPr lang="lt-LT"/>
              <a:t>Spustelėję redaguokite stilių</a:t>
            </a:r>
          </a:p>
        </p:txBody>
      </p:sp>
      <p:sp>
        <p:nvSpPr>
          <p:cNvPr id="3" name="Teksto vietos rezervavimo ženklas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a:t>Redaguokite šablono teksto stilius</a:t>
            </a:r>
          </a:p>
        </p:txBody>
      </p:sp>
      <p:sp>
        <p:nvSpPr>
          <p:cNvPr id="4" name="Turinio vietos rezervavimo ženklas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t-LT"/>
              <a:t>Redaguokite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5" name="Teksto vietos rezervavimo ženklas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a:t>Redaguokite šablono teksto stilius</a:t>
            </a:r>
          </a:p>
        </p:txBody>
      </p:sp>
      <p:sp>
        <p:nvSpPr>
          <p:cNvPr id="6" name="Turinio vietos rezervavimo ženklas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t-LT"/>
              <a:t>Redaguokite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7" name="Rectangle 4">
            <a:extLst>
              <a:ext uri="{FF2B5EF4-FFF2-40B4-BE49-F238E27FC236}">
                <a16:creationId xmlns:a16="http://schemas.microsoft.com/office/drawing/2014/main" id="{70822BC0-FFC9-4BC7-A1EC-BE80B35B8F65}"/>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35389FA3-8F66-481E-BA38-97588ACAD9A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114C4CF4-D5F1-4F51-992E-D93F7420B74B}"/>
              </a:ext>
            </a:extLst>
          </p:cNvPr>
          <p:cNvSpPr>
            <a:spLocks noGrp="1" noChangeArrowheads="1"/>
          </p:cNvSpPr>
          <p:nvPr>
            <p:ph type="sldNum" sz="quarter" idx="12"/>
          </p:nvPr>
        </p:nvSpPr>
        <p:spPr>
          <a:ln/>
        </p:spPr>
        <p:txBody>
          <a:bodyPr/>
          <a:lstStyle>
            <a:lvl1pPr>
              <a:defRPr/>
            </a:lvl1pPr>
          </a:lstStyle>
          <a:p>
            <a:fld id="{2751C6A4-FFE5-42D3-B267-B78E56BB77D4}" type="slidenum">
              <a:rPr lang="en-US" altLang="lt-LT"/>
              <a:pPr/>
              <a:t>‹#›</a:t>
            </a:fld>
            <a:endParaRPr lang="en-US" altLang="lt-LT"/>
          </a:p>
        </p:txBody>
      </p:sp>
    </p:spTree>
    <p:extLst>
      <p:ext uri="{BB962C8B-B14F-4D97-AF65-F5344CB8AC3E}">
        <p14:creationId xmlns:p14="http://schemas.microsoft.com/office/powerpoint/2010/main" val="4121680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 pavadinimas">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a:t>Spustelėję redaguokite stilių</a:t>
            </a:r>
          </a:p>
        </p:txBody>
      </p:sp>
      <p:sp>
        <p:nvSpPr>
          <p:cNvPr id="3" name="Rectangle 4">
            <a:extLst>
              <a:ext uri="{FF2B5EF4-FFF2-40B4-BE49-F238E27FC236}">
                <a16:creationId xmlns:a16="http://schemas.microsoft.com/office/drawing/2014/main" id="{3AC8ACCA-5A1E-4D72-9E42-51A22D88A1FF}"/>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09E0C906-59B1-4579-86BD-5040AA0D754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AAB27184-938B-40CC-A05D-8AE09D04E7F8}"/>
              </a:ext>
            </a:extLst>
          </p:cNvPr>
          <p:cNvSpPr>
            <a:spLocks noGrp="1" noChangeArrowheads="1"/>
          </p:cNvSpPr>
          <p:nvPr>
            <p:ph type="sldNum" sz="quarter" idx="12"/>
          </p:nvPr>
        </p:nvSpPr>
        <p:spPr>
          <a:ln/>
        </p:spPr>
        <p:txBody>
          <a:bodyPr/>
          <a:lstStyle>
            <a:lvl1pPr>
              <a:defRPr/>
            </a:lvl1pPr>
          </a:lstStyle>
          <a:p>
            <a:fld id="{A69140D8-38B5-4E60-9992-A6B8B4747D52}" type="slidenum">
              <a:rPr lang="en-US" altLang="lt-LT"/>
              <a:pPr/>
              <a:t>‹#›</a:t>
            </a:fld>
            <a:endParaRPr lang="en-US" altLang="lt-LT"/>
          </a:p>
        </p:txBody>
      </p:sp>
    </p:spTree>
    <p:extLst>
      <p:ext uri="{BB962C8B-B14F-4D97-AF65-F5344CB8AC3E}">
        <p14:creationId xmlns:p14="http://schemas.microsoft.com/office/powerpoint/2010/main" val="30775588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ščia">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AD33F4AE-60A9-4557-B706-AD14620A7DFA}"/>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62918BB7-D6DF-4072-A944-61024B128EB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E113BC9D-42F3-4E31-9B09-1B54F98F3150}"/>
              </a:ext>
            </a:extLst>
          </p:cNvPr>
          <p:cNvSpPr>
            <a:spLocks noGrp="1" noChangeArrowheads="1"/>
          </p:cNvSpPr>
          <p:nvPr>
            <p:ph type="sldNum" sz="quarter" idx="12"/>
          </p:nvPr>
        </p:nvSpPr>
        <p:spPr>
          <a:ln/>
        </p:spPr>
        <p:txBody>
          <a:bodyPr/>
          <a:lstStyle>
            <a:lvl1pPr>
              <a:defRPr/>
            </a:lvl1pPr>
          </a:lstStyle>
          <a:p>
            <a:fld id="{5BB29E83-63F3-4948-9C74-AFF0425F5103}" type="slidenum">
              <a:rPr lang="en-US" altLang="lt-LT"/>
              <a:pPr/>
              <a:t>‹#›</a:t>
            </a:fld>
            <a:endParaRPr lang="en-US" altLang="lt-LT"/>
          </a:p>
        </p:txBody>
      </p:sp>
    </p:spTree>
    <p:extLst>
      <p:ext uri="{BB962C8B-B14F-4D97-AF65-F5344CB8AC3E}">
        <p14:creationId xmlns:p14="http://schemas.microsoft.com/office/powerpoint/2010/main" val="13725460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urinys ir antraštė">
    <p:spTree>
      <p:nvGrpSpPr>
        <p:cNvPr id="1" name=""/>
        <p:cNvGrpSpPr/>
        <p:nvPr/>
      </p:nvGrpSpPr>
      <p:grpSpPr>
        <a:xfrm>
          <a:off x="0" y="0"/>
          <a:ext cx="0" cy="0"/>
          <a:chOff x="0" y="0"/>
          <a:chExt cx="0" cy="0"/>
        </a:xfrm>
      </p:grpSpPr>
      <p:sp>
        <p:nvSpPr>
          <p:cNvPr id="2" name="Antraštė 1"/>
          <p:cNvSpPr>
            <a:spLocks noGrp="1"/>
          </p:cNvSpPr>
          <p:nvPr>
            <p:ph type="title"/>
          </p:nvPr>
        </p:nvSpPr>
        <p:spPr>
          <a:xfrm>
            <a:off x="457200" y="273050"/>
            <a:ext cx="3008313" cy="1162050"/>
          </a:xfrm>
        </p:spPr>
        <p:txBody>
          <a:bodyPr anchor="b"/>
          <a:lstStyle>
            <a:lvl1pPr algn="l">
              <a:defRPr sz="2000" b="1"/>
            </a:lvl1pPr>
          </a:lstStyle>
          <a:p>
            <a:r>
              <a:rPr lang="lt-LT"/>
              <a:t>Spustelėję redaguokite stilių</a:t>
            </a:r>
          </a:p>
        </p:txBody>
      </p:sp>
      <p:sp>
        <p:nvSpPr>
          <p:cNvPr id="3" name="Turinio vietos rezervavimo ženklas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t-LT"/>
              <a:t>Redaguokite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4" name="Teksto vietos rezervavimo ženklas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a:t>Redaguokite šablono teksto stilius</a:t>
            </a:r>
          </a:p>
        </p:txBody>
      </p:sp>
      <p:sp>
        <p:nvSpPr>
          <p:cNvPr id="5" name="Rectangle 4">
            <a:extLst>
              <a:ext uri="{FF2B5EF4-FFF2-40B4-BE49-F238E27FC236}">
                <a16:creationId xmlns:a16="http://schemas.microsoft.com/office/drawing/2014/main" id="{43112DA9-E66E-4E3C-A570-715CD640FA5B}"/>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811B7937-47D5-40D1-9E6B-48C5A52AEDF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3E808703-037E-445C-A2C2-55DDF7AF815E}"/>
              </a:ext>
            </a:extLst>
          </p:cNvPr>
          <p:cNvSpPr>
            <a:spLocks noGrp="1" noChangeArrowheads="1"/>
          </p:cNvSpPr>
          <p:nvPr>
            <p:ph type="sldNum" sz="quarter" idx="12"/>
          </p:nvPr>
        </p:nvSpPr>
        <p:spPr>
          <a:ln/>
        </p:spPr>
        <p:txBody>
          <a:bodyPr/>
          <a:lstStyle>
            <a:lvl1pPr>
              <a:defRPr/>
            </a:lvl1pPr>
          </a:lstStyle>
          <a:p>
            <a:fld id="{B18C9ACE-FB76-4836-8E86-141C8E19F929}" type="slidenum">
              <a:rPr lang="en-US" altLang="lt-LT"/>
              <a:pPr/>
              <a:t>‹#›</a:t>
            </a:fld>
            <a:endParaRPr lang="en-US" altLang="lt-LT"/>
          </a:p>
        </p:txBody>
      </p:sp>
    </p:spTree>
    <p:extLst>
      <p:ext uri="{BB962C8B-B14F-4D97-AF65-F5344CB8AC3E}">
        <p14:creationId xmlns:p14="http://schemas.microsoft.com/office/powerpoint/2010/main" val="32373370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aveikslėlis ir antraštė">
    <p:spTree>
      <p:nvGrpSpPr>
        <p:cNvPr id="1" name=""/>
        <p:cNvGrpSpPr/>
        <p:nvPr/>
      </p:nvGrpSpPr>
      <p:grpSpPr>
        <a:xfrm>
          <a:off x="0" y="0"/>
          <a:ext cx="0" cy="0"/>
          <a:chOff x="0" y="0"/>
          <a:chExt cx="0" cy="0"/>
        </a:xfrm>
      </p:grpSpPr>
      <p:sp>
        <p:nvSpPr>
          <p:cNvPr id="2" name="Antraštė 1"/>
          <p:cNvSpPr>
            <a:spLocks noGrp="1"/>
          </p:cNvSpPr>
          <p:nvPr>
            <p:ph type="title"/>
          </p:nvPr>
        </p:nvSpPr>
        <p:spPr>
          <a:xfrm>
            <a:off x="1792288" y="4800600"/>
            <a:ext cx="5486400" cy="566738"/>
          </a:xfrm>
        </p:spPr>
        <p:txBody>
          <a:bodyPr anchor="b"/>
          <a:lstStyle>
            <a:lvl1pPr algn="l">
              <a:defRPr sz="2000" b="1"/>
            </a:lvl1pPr>
          </a:lstStyle>
          <a:p>
            <a:r>
              <a:rPr lang="lt-LT"/>
              <a:t>Spustelėję redaguokite stilių</a:t>
            </a:r>
          </a:p>
        </p:txBody>
      </p:sp>
      <p:sp>
        <p:nvSpPr>
          <p:cNvPr id="3" name="Paveikslėlio vietos rezervavimo ženklas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lt-LT" noProof="0"/>
              <a:t>Spustelėkite piktogramą norėdami įtraukti paveikslėlį</a:t>
            </a:r>
          </a:p>
        </p:txBody>
      </p:sp>
      <p:sp>
        <p:nvSpPr>
          <p:cNvPr id="4" name="Teksto vietos rezervavimo ženklas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a:t>Redaguokite šablono teksto stilius</a:t>
            </a:r>
          </a:p>
        </p:txBody>
      </p:sp>
      <p:sp>
        <p:nvSpPr>
          <p:cNvPr id="5" name="Rectangle 4">
            <a:extLst>
              <a:ext uri="{FF2B5EF4-FFF2-40B4-BE49-F238E27FC236}">
                <a16:creationId xmlns:a16="http://schemas.microsoft.com/office/drawing/2014/main" id="{8BA67F0D-F783-4298-9C44-5A95CBA09F65}"/>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FF104670-E495-4BC8-8A75-AD1821FCA5A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C5A66B83-605B-4E05-9C22-22610935CDE7}"/>
              </a:ext>
            </a:extLst>
          </p:cNvPr>
          <p:cNvSpPr>
            <a:spLocks noGrp="1" noChangeArrowheads="1"/>
          </p:cNvSpPr>
          <p:nvPr>
            <p:ph type="sldNum" sz="quarter" idx="12"/>
          </p:nvPr>
        </p:nvSpPr>
        <p:spPr>
          <a:ln/>
        </p:spPr>
        <p:txBody>
          <a:bodyPr/>
          <a:lstStyle>
            <a:lvl1pPr>
              <a:defRPr/>
            </a:lvl1pPr>
          </a:lstStyle>
          <a:p>
            <a:fld id="{0882A1D6-2571-49CA-869A-18F682D6DE8C}" type="slidenum">
              <a:rPr lang="en-US" altLang="lt-LT"/>
              <a:pPr/>
              <a:t>‹#›</a:t>
            </a:fld>
            <a:endParaRPr lang="en-US" altLang="lt-LT"/>
          </a:p>
        </p:txBody>
      </p:sp>
    </p:spTree>
    <p:extLst>
      <p:ext uri="{BB962C8B-B14F-4D97-AF65-F5344CB8AC3E}">
        <p14:creationId xmlns:p14="http://schemas.microsoft.com/office/powerpoint/2010/main" val="9268925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1B81107A-E12D-47AD-9B11-D821F02B9827}"/>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lt-LT" altLang="lt-LT"/>
              <a:t>Spustelėję redaguokite stilių</a:t>
            </a:r>
            <a:endParaRPr lang="en-US" altLang="lt-LT"/>
          </a:p>
        </p:txBody>
      </p:sp>
      <p:sp>
        <p:nvSpPr>
          <p:cNvPr id="1027" name="Rectangle 3">
            <a:extLst>
              <a:ext uri="{FF2B5EF4-FFF2-40B4-BE49-F238E27FC236}">
                <a16:creationId xmlns:a16="http://schemas.microsoft.com/office/drawing/2014/main" id="{32F8DA31-74CF-4743-9DC8-954214ED7785}"/>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lt-LT" altLang="lt-LT"/>
              <a:t>Redaguokite šablono teksto stilius</a:t>
            </a:r>
          </a:p>
          <a:p>
            <a:pPr lvl="1"/>
            <a:r>
              <a:rPr lang="lt-LT" altLang="lt-LT"/>
              <a:t>Antras lygis</a:t>
            </a:r>
          </a:p>
          <a:p>
            <a:pPr lvl="2"/>
            <a:r>
              <a:rPr lang="lt-LT" altLang="lt-LT"/>
              <a:t>Trečias lygis</a:t>
            </a:r>
          </a:p>
          <a:p>
            <a:pPr lvl="3"/>
            <a:r>
              <a:rPr lang="lt-LT" altLang="lt-LT"/>
              <a:t>Ketvirtas lygis</a:t>
            </a:r>
          </a:p>
          <a:p>
            <a:pPr lvl="4"/>
            <a:r>
              <a:rPr lang="lt-LT" altLang="lt-LT"/>
              <a:t>Penktas lygis</a:t>
            </a:r>
            <a:endParaRPr lang="en-US" altLang="lt-LT"/>
          </a:p>
        </p:txBody>
      </p:sp>
      <p:sp>
        <p:nvSpPr>
          <p:cNvPr id="1028" name="Rectangle 4">
            <a:extLst>
              <a:ext uri="{FF2B5EF4-FFF2-40B4-BE49-F238E27FC236}">
                <a16:creationId xmlns:a16="http://schemas.microsoft.com/office/drawing/2014/main" id="{B1F01C01-6773-43E2-BCAE-79A6916911F6}"/>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atin typeface="Arial" charset="0"/>
              </a:defRPr>
            </a:lvl1pPr>
          </a:lstStyle>
          <a:p>
            <a:pPr>
              <a:defRPr/>
            </a:pPr>
            <a:endParaRPr lang="en-US"/>
          </a:p>
        </p:txBody>
      </p:sp>
      <p:sp>
        <p:nvSpPr>
          <p:cNvPr id="1029" name="Rectangle 5">
            <a:extLst>
              <a:ext uri="{FF2B5EF4-FFF2-40B4-BE49-F238E27FC236}">
                <a16:creationId xmlns:a16="http://schemas.microsoft.com/office/drawing/2014/main" id="{C2CFA1D5-EC72-4871-BEC4-D26DBE354652}"/>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atin typeface="Arial" charset="0"/>
              </a:defRPr>
            </a:lvl1pPr>
          </a:lstStyle>
          <a:p>
            <a:pPr>
              <a:defRPr/>
            </a:pPr>
            <a:endParaRPr lang="en-US"/>
          </a:p>
        </p:txBody>
      </p:sp>
      <p:sp>
        <p:nvSpPr>
          <p:cNvPr id="1030" name="Rectangle 6">
            <a:extLst>
              <a:ext uri="{FF2B5EF4-FFF2-40B4-BE49-F238E27FC236}">
                <a16:creationId xmlns:a16="http://schemas.microsoft.com/office/drawing/2014/main" id="{2B964B30-923F-4C78-8735-F3068FD95D81}"/>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C64AEC75-538F-448A-ACA4-4EC88D459A22}" type="slidenum">
              <a:rPr lang="en-US" altLang="lt-LT"/>
              <a:pPr/>
              <a:t>‹#›</a:t>
            </a:fld>
            <a:endParaRPr lang="en-US" altLang="lt-L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5">
            <a:extLst>
              <a:ext uri="{FF2B5EF4-FFF2-40B4-BE49-F238E27FC236}">
                <a16:creationId xmlns:a16="http://schemas.microsoft.com/office/drawing/2014/main" id="{6B950DC6-7D9E-4F29-9894-91B1A011253B}"/>
              </a:ext>
            </a:extLst>
          </p:cNvPr>
          <p:cNvSpPr txBox="1">
            <a:spLocks noChangeArrowheads="1"/>
          </p:cNvSpPr>
          <p:nvPr/>
        </p:nvSpPr>
        <p:spPr bwMode="auto">
          <a:xfrm>
            <a:off x="1475656" y="1844824"/>
            <a:ext cx="6336704" cy="1815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lt-LT" altLang="lt-LT" sz="2800" dirty="0">
                <a:solidFill>
                  <a:schemeClr val="bg2"/>
                </a:solidFill>
                <a:latin typeface="Aistika" pitchFamily="18" charset="0"/>
              </a:rPr>
              <a:t>VIETOS PROJEKTŲ, ĮGYVENDINAMŲ BENDRUOMENIŲ INICIJUOTOS VIETOS PLĖTROS BŪDU, ADMINISTRAVIMO TAISYKLIŲ PAKEITIMAI</a:t>
            </a:r>
            <a:endParaRPr lang="en-US" altLang="lt-LT" sz="2800" dirty="0">
              <a:solidFill>
                <a:schemeClr val="bg2"/>
              </a:solidFill>
              <a:latin typeface="Aistika" pitchFamily="18" charset="0"/>
            </a:endParaRPr>
          </a:p>
        </p:txBody>
      </p:sp>
      <p:sp>
        <p:nvSpPr>
          <p:cNvPr id="2051" name="Text Box 6">
            <a:extLst>
              <a:ext uri="{FF2B5EF4-FFF2-40B4-BE49-F238E27FC236}">
                <a16:creationId xmlns:a16="http://schemas.microsoft.com/office/drawing/2014/main" id="{253B667F-9C3B-4896-AEDA-17A9E68EB441}"/>
              </a:ext>
            </a:extLst>
          </p:cNvPr>
          <p:cNvSpPr txBox="1">
            <a:spLocks noChangeArrowheads="1"/>
          </p:cNvSpPr>
          <p:nvPr/>
        </p:nvSpPr>
        <p:spPr bwMode="auto">
          <a:xfrm>
            <a:off x="-36513" y="6613525"/>
            <a:ext cx="9144001"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lt-LT" sz="1000" dirty="0" err="1"/>
              <a:t>Dokument</a:t>
            </a:r>
            <a:r>
              <a:rPr lang="lt-LT" altLang="lt-LT" sz="1000" dirty="0"/>
              <a:t>ą</a:t>
            </a:r>
            <a:r>
              <a:rPr lang="en-US" altLang="lt-LT" sz="1000" dirty="0"/>
              <a:t> </a:t>
            </a:r>
            <a:r>
              <a:rPr lang="en-US" altLang="lt-LT" sz="1000" dirty="0" err="1"/>
              <a:t>pareng</a:t>
            </a:r>
            <a:r>
              <a:rPr lang="lt-LT" altLang="lt-LT" sz="1000" dirty="0"/>
              <a:t>ė: Kaimo plėtros departamento Alternatyviosios veiklos skyriaus vyr. specialistė Ilona Javičienė </a:t>
            </a:r>
            <a:endParaRPr lang="en-US" altLang="lt-LT" sz="1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FDFC14F3-D801-410F-A629-BC28F65EFA99}"/>
              </a:ext>
            </a:extLst>
          </p:cNvPr>
          <p:cNvSpPr>
            <a:spLocks noGrp="1"/>
          </p:cNvSpPr>
          <p:nvPr>
            <p:ph type="title"/>
          </p:nvPr>
        </p:nvSpPr>
        <p:spPr>
          <a:xfrm>
            <a:off x="683568" y="332656"/>
            <a:ext cx="8229600" cy="792088"/>
          </a:xfrm>
        </p:spPr>
        <p:txBody>
          <a:bodyPr/>
          <a:lstStyle/>
          <a:p>
            <a:r>
              <a:rPr lang="lt-LT" sz="2200" dirty="0">
                <a:solidFill>
                  <a:schemeClr val="accent1">
                    <a:lumMod val="50000"/>
                  </a:schemeClr>
                </a:solidFill>
              </a:rPr>
              <a:t>NUMATYTA NAUJA TINKMA FINANSUOTI IŠLAIDA</a:t>
            </a:r>
          </a:p>
        </p:txBody>
      </p:sp>
      <p:sp>
        <p:nvSpPr>
          <p:cNvPr id="6" name="Turinio vietos rezervavimo ženklas 5">
            <a:extLst>
              <a:ext uri="{FF2B5EF4-FFF2-40B4-BE49-F238E27FC236}">
                <a16:creationId xmlns:a16="http://schemas.microsoft.com/office/drawing/2014/main" id="{21D3BE83-3F76-4FE1-88C2-CD4011752B4C}"/>
              </a:ext>
            </a:extLst>
          </p:cNvPr>
          <p:cNvSpPr>
            <a:spLocks noGrp="1"/>
          </p:cNvSpPr>
          <p:nvPr>
            <p:ph idx="1"/>
          </p:nvPr>
        </p:nvSpPr>
        <p:spPr>
          <a:xfrm>
            <a:off x="395536" y="1268760"/>
            <a:ext cx="8229600" cy="4525963"/>
          </a:xfrm>
        </p:spPr>
        <p:txBody>
          <a:bodyPr/>
          <a:lstStyle/>
          <a:p>
            <a:pPr marL="0" indent="0" algn="just">
              <a:buNone/>
            </a:pPr>
            <a:r>
              <a:rPr lang="lt-LT" sz="2200" dirty="0">
                <a:solidFill>
                  <a:srgbClr val="FF0000"/>
                </a:solidFill>
              </a:rPr>
              <a:t> </a:t>
            </a:r>
            <a:r>
              <a:rPr lang="en-US" sz="2200" dirty="0">
                <a:solidFill>
                  <a:srgbClr val="FF0000"/>
                </a:solidFill>
              </a:rPr>
              <a:t>! </a:t>
            </a:r>
            <a:r>
              <a:rPr lang="lt-LT" sz="2200" dirty="0"/>
              <a:t>Nauja tinkama finansuoti </a:t>
            </a:r>
            <a:r>
              <a:rPr lang="lt-LT" sz="2200" dirty="0" err="1"/>
              <a:t>išlaida</a:t>
            </a:r>
            <a:r>
              <a:rPr lang="lt-LT" sz="2200" dirty="0"/>
              <a:t>:</a:t>
            </a:r>
          </a:p>
          <a:p>
            <a:pPr marL="0" indent="0" algn="just">
              <a:buNone/>
            </a:pPr>
            <a:r>
              <a:rPr lang="lt-LT" sz="2200" dirty="0">
                <a:solidFill>
                  <a:srgbClr val="FF0000"/>
                </a:solidFill>
              </a:rPr>
              <a:t>27.3. Naujų priemonių, kurios bus sunaudojamos vietos projekto įgyvendinimo metu</a:t>
            </a:r>
            <a:r>
              <a:rPr lang="lt-LT" sz="2200" dirty="0"/>
              <a:t>, įsigijimas (šios išlaidos gali būti tinkamos finansuoti tik įgyvendinant veiklos arba mokymų vietos projektus).</a:t>
            </a:r>
            <a:endParaRPr lang="en-US" sz="2200" dirty="0"/>
          </a:p>
          <a:p>
            <a:pPr marL="0" indent="0" algn="just">
              <a:buNone/>
            </a:pPr>
            <a:r>
              <a:rPr lang="lt-LT" sz="2200" dirty="0"/>
              <a:t>Atitinkamai patikslintas </a:t>
            </a:r>
            <a:r>
              <a:rPr lang="lt-LT" sz="2200" dirty="0">
                <a:solidFill>
                  <a:srgbClr val="FF0000"/>
                </a:solidFill>
              </a:rPr>
              <a:t>netinkamų finansuoti išlaidų </a:t>
            </a:r>
            <a:r>
              <a:rPr lang="lt-LT" sz="2200" dirty="0"/>
              <a:t>sąrašas:</a:t>
            </a:r>
          </a:p>
          <a:p>
            <a:pPr marL="0" indent="0" algn="just">
              <a:buNone/>
            </a:pPr>
            <a:endParaRPr lang="lt-LT" sz="1000" dirty="0">
              <a:solidFill>
                <a:srgbClr val="FF0000"/>
              </a:solidFill>
            </a:endParaRPr>
          </a:p>
          <a:p>
            <a:pPr marL="0" indent="0" algn="just">
              <a:buNone/>
            </a:pPr>
            <a:r>
              <a:rPr lang="lt-LT" sz="2200" dirty="0">
                <a:solidFill>
                  <a:srgbClr val="FF0000"/>
                </a:solidFill>
              </a:rPr>
              <a:t>trumpalaikio turto</a:t>
            </a:r>
            <a:r>
              <a:rPr lang="lt-LT" sz="2200" dirty="0"/>
              <a:t>, įgyto paramos gavėjo projekto, kurio vertė yra mažesnė nei paramos gavėjo numatyta mažiausia ilgalaikio turto vertė, paramos lėšomis, išlaidos, </a:t>
            </a:r>
            <a:r>
              <a:rPr lang="lt-LT" sz="2200" dirty="0">
                <a:solidFill>
                  <a:srgbClr val="FF0000"/>
                </a:solidFill>
              </a:rPr>
              <a:t>išskyrus Taisyklių 27.3 papunktyje nurodytas išlaidas</a:t>
            </a:r>
            <a:r>
              <a:rPr lang="lt-LT" sz="2200" dirty="0"/>
              <a:t>. Paramos gavėjas, siekdamas, kad trumpalaikis turtas būtų pripažintas tinkamomis finansuoti išlaidomis, jį turi panaudoti vietos projekto įgyvendinimo laikotarpiu.</a:t>
            </a:r>
          </a:p>
        </p:txBody>
      </p:sp>
    </p:spTree>
    <p:extLst>
      <p:ext uri="{BB962C8B-B14F-4D97-AF65-F5344CB8AC3E}">
        <p14:creationId xmlns:p14="http://schemas.microsoft.com/office/powerpoint/2010/main" val="11032896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FDFC14F3-D801-410F-A629-BC28F65EFA99}"/>
              </a:ext>
            </a:extLst>
          </p:cNvPr>
          <p:cNvSpPr>
            <a:spLocks noGrp="1"/>
          </p:cNvSpPr>
          <p:nvPr>
            <p:ph type="title"/>
          </p:nvPr>
        </p:nvSpPr>
        <p:spPr>
          <a:xfrm>
            <a:off x="683568" y="332656"/>
            <a:ext cx="8229600" cy="792088"/>
          </a:xfrm>
        </p:spPr>
        <p:txBody>
          <a:bodyPr/>
          <a:lstStyle/>
          <a:p>
            <a:r>
              <a:rPr lang="lt-LT" sz="2200" dirty="0">
                <a:solidFill>
                  <a:schemeClr val="accent1">
                    <a:lumMod val="50000"/>
                  </a:schemeClr>
                </a:solidFill>
              </a:rPr>
              <a:t>VIETOS PROJKETO FINANSVIMO ŠALTINIAI</a:t>
            </a:r>
          </a:p>
        </p:txBody>
      </p:sp>
      <p:sp>
        <p:nvSpPr>
          <p:cNvPr id="6" name="Turinio vietos rezervavimo ženklas 5">
            <a:extLst>
              <a:ext uri="{FF2B5EF4-FFF2-40B4-BE49-F238E27FC236}">
                <a16:creationId xmlns:a16="http://schemas.microsoft.com/office/drawing/2014/main" id="{21D3BE83-3F76-4FE1-88C2-CD4011752B4C}"/>
              </a:ext>
            </a:extLst>
          </p:cNvPr>
          <p:cNvSpPr>
            <a:spLocks noGrp="1"/>
          </p:cNvSpPr>
          <p:nvPr>
            <p:ph idx="1"/>
          </p:nvPr>
        </p:nvSpPr>
        <p:spPr>
          <a:xfrm>
            <a:off x="395536" y="1268760"/>
            <a:ext cx="8229600" cy="4525963"/>
          </a:xfrm>
        </p:spPr>
        <p:txBody>
          <a:bodyPr/>
          <a:lstStyle/>
          <a:p>
            <a:pPr marL="0" indent="0" algn="just">
              <a:buNone/>
            </a:pPr>
            <a:r>
              <a:rPr lang="lt-LT" sz="2200" dirty="0">
                <a:solidFill>
                  <a:srgbClr val="FF0000"/>
                </a:solidFill>
              </a:rPr>
              <a:t> </a:t>
            </a:r>
            <a:r>
              <a:rPr lang="en-US" sz="2200" dirty="0">
                <a:solidFill>
                  <a:srgbClr val="FF0000"/>
                </a:solidFill>
              </a:rPr>
              <a:t>! </a:t>
            </a:r>
            <a:r>
              <a:rPr lang="lt-LT" sz="2200" dirty="0"/>
              <a:t>Taisyklėse ir prieduose buvo nurodytas Pareiškėjo nuosavo indėlio įgyvendinant vietos projektą rūšys.</a:t>
            </a:r>
          </a:p>
          <a:p>
            <a:pPr algn="just"/>
            <a:r>
              <a:rPr lang="lt-LT" sz="2200" dirty="0"/>
              <a:t>Taisyklėse ir prieduose ši nuostata </a:t>
            </a:r>
            <a:r>
              <a:rPr lang="lt-LT" sz="2200" dirty="0">
                <a:solidFill>
                  <a:srgbClr val="FF0000"/>
                </a:solidFill>
              </a:rPr>
              <a:t>pakeistas į tinkamus vietos projekto finansavimo šaltinius</a:t>
            </a:r>
            <a:r>
              <a:rPr lang="lt-LT" sz="2200" dirty="0"/>
              <a:t>. </a:t>
            </a:r>
          </a:p>
          <a:p>
            <a:pPr algn="just"/>
            <a:r>
              <a:rPr lang="lt-LT" sz="2200" dirty="0"/>
              <a:t>Taip pat papildyta šiais tinkamai vietos projekto finansavimo šaltiniais:</a:t>
            </a:r>
          </a:p>
          <a:p>
            <a:pPr marL="457200" indent="-457200" algn="just">
              <a:buAutoNum type="arabicParenR"/>
            </a:pPr>
            <a:r>
              <a:rPr lang="lt-LT" sz="2200" dirty="0"/>
              <a:t>pareiškėjo </a:t>
            </a:r>
            <a:r>
              <a:rPr lang="lt-LT" sz="2200" dirty="0">
                <a:solidFill>
                  <a:srgbClr val="FF0000"/>
                </a:solidFill>
              </a:rPr>
              <a:t>iš </a:t>
            </a:r>
            <a:r>
              <a:rPr lang="lt-LT" sz="2200" dirty="0"/>
              <a:t>vietos projekte numatytos vykdyti </a:t>
            </a:r>
            <a:r>
              <a:rPr lang="lt-LT" sz="2200" dirty="0">
                <a:solidFill>
                  <a:srgbClr val="FF0000"/>
                </a:solidFill>
              </a:rPr>
              <a:t>veiklos gautinos lėšos</a:t>
            </a:r>
            <a:r>
              <a:rPr lang="lt-LT" sz="2200" dirty="0"/>
              <a:t>;</a:t>
            </a:r>
          </a:p>
          <a:p>
            <a:pPr marL="457200" indent="-457200" algn="just">
              <a:buAutoNum type="arabicParenR"/>
            </a:pPr>
            <a:r>
              <a:rPr lang="lt-LT" sz="2200" dirty="0">
                <a:solidFill>
                  <a:srgbClr val="FF0000"/>
                </a:solidFill>
              </a:rPr>
              <a:t>gautinos paramos lėšos</a:t>
            </a:r>
            <a:r>
              <a:rPr lang="lt-LT" sz="2200" dirty="0"/>
              <a:t>, kai vietos projektas įgyvendinamas ne vienu etapu.</a:t>
            </a:r>
          </a:p>
          <a:p>
            <a:pPr algn="just"/>
            <a:r>
              <a:rPr lang="lt-LT" sz="2200" dirty="0"/>
              <a:t>Taisyklėse numatyta, kad </a:t>
            </a:r>
            <a:r>
              <a:rPr lang="lt-LT" sz="2200" dirty="0">
                <a:solidFill>
                  <a:srgbClr val="FF0000"/>
                </a:solidFill>
              </a:rPr>
              <a:t>paskolos sutartis turi būti pateikta ne vėliau, kaip su pirmuoju mokėjimo prašymu</a:t>
            </a:r>
            <a:r>
              <a:rPr lang="lt-LT" sz="2200" dirty="0"/>
              <a:t>. </a:t>
            </a:r>
          </a:p>
        </p:txBody>
      </p:sp>
    </p:spTree>
    <p:extLst>
      <p:ext uri="{BB962C8B-B14F-4D97-AF65-F5344CB8AC3E}">
        <p14:creationId xmlns:p14="http://schemas.microsoft.com/office/powerpoint/2010/main" val="10589676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FDFC14F3-D801-410F-A629-BC28F65EFA99}"/>
              </a:ext>
            </a:extLst>
          </p:cNvPr>
          <p:cNvSpPr>
            <a:spLocks noGrp="1"/>
          </p:cNvSpPr>
          <p:nvPr>
            <p:ph type="title"/>
          </p:nvPr>
        </p:nvSpPr>
        <p:spPr>
          <a:xfrm>
            <a:off x="683568" y="332656"/>
            <a:ext cx="8229600" cy="792088"/>
          </a:xfrm>
        </p:spPr>
        <p:txBody>
          <a:bodyPr/>
          <a:lstStyle/>
          <a:p>
            <a:r>
              <a:rPr lang="lt-LT" sz="2200" dirty="0">
                <a:solidFill>
                  <a:schemeClr val="accent1">
                    <a:lumMod val="50000"/>
                  </a:schemeClr>
                </a:solidFill>
              </a:rPr>
              <a:t>INGALAIKIO TURTO DARUDIMAS</a:t>
            </a:r>
          </a:p>
        </p:txBody>
      </p:sp>
      <p:sp>
        <p:nvSpPr>
          <p:cNvPr id="6" name="Turinio vietos rezervavimo ženklas 5">
            <a:extLst>
              <a:ext uri="{FF2B5EF4-FFF2-40B4-BE49-F238E27FC236}">
                <a16:creationId xmlns:a16="http://schemas.microsoft.com/office/drawing/2014/main" id="{21D3BE83-3F76-4FE1-88C2-CD4011752B4C}"/>
              </a:ext>
            </a:extLst>
          </p:cNvPr>
          <p:cNvSpPr>
            <a:spLocks noGrp="1"/>
          </p:cNvSpPr>
          <p:nvPr>
            <p:ph idx="1"/>
          </p:nvPr>
        </p:nvSpPr>
        <p:spPr>
          <a:xfrm>
            <a:off x="395536" y="1268760"/>
            <a:ext cx="8229600" cy="4525963"/>
          </a:xfrm>
        </p:spPr>
        <p:txBody>
          <a:bodyPr/>
          <a:lstStyle/>
          <a:p>
            <a:pPr marL="0" indent="0" algn="just">
              <a:buNone/>
            </a:pPr>
            <a:r>
              <a:rPr lang="lt-LT" sz="2200" dirty="0">
                <a:solidFill>
                  <a:srgbClr val="FF0000"/>
                </a:solidFill>
              </a:rPr>
              <a:t> </a:t>
            </a:r>
            <a:r>
              <a:rPr lang="en-US" sz="2200" dirty="0">
                <a:solidFill>
                  <a:srgbClr val="FF0000"/>
                </a:solidFill>
              </a:rPr>
              <a:t>! </a:t>
            </a:r>
            <a:r>
              <a:rPr lang="lt-LT" sz="2200" dirty="0"/>
              <a:t>Taisyklėse numatyta, kad:</a:t>
            </a:r>
          </a:p>
          <a:p>
            <a:pPr marL="0" indent="0" algn="just">
              <a:buNone/>
            </a:pPr>
            <a:r>
              <a:rPr lang="lt-LT" sz="2200" dirty="0">
                <a:solidFill>
                  <a:srgbClr val="FF0000"/>
                </a:solidFill>
              </a:rPr>
              <a:t>Įvykus draudžiamajam įvykiui </a:t>
            </a:r>
            <a:r>
              <a:rPr lang="lt-LT" sz="2200" dirty="0"/>
              <a:t>– vietos projekto </a:t>
            </a:r>
            <a:r>
              <a:rPr lang="lt-LT" sz="2200" dirty="0">
                <a:solidFill>
                  <a:srgbClr val="FF0000"/>
                </a:solidFill>
              </a:rPr>
              <a:t>įgyvendinimo laikotarpiu</a:t>
            </a:r>
            <a:r>
              <a:rPr lang="lt-LT" sz="2200" dirty="0"/>
              <a:t> </a:t>
            </a:r>
            <a:r>
              <a:rPr lang="lt-LT" sz="2200" dirty="0">
                <a:solidFill>
                  <a:srgbClr val="FF0000"/>
                </a:solidFill>
              </a:rPr>
              <a:t>atkurti turtą didžiausia turto atkuriamąja verte</a:t>
            </a:r>
            <a:r>
              <a:rPr lang="lt-LT" sz="2200" dirty="0"/>
              <a:t>, o vietos projekto </a:t>
            </a:r>
            <a:r>
              <a:rPr lang="lt-LT" sz="2200" dirty="0">
                <a:solidFill>
                  <a:srgbClr val="FF0000"/>
                </a:solidFill>
              </a:rPr>
              <a:t>kontrolės laikotarpiu </a:t>
            </a:r>
            <a:r>
              <a:rPr lang="lt-LT" sz="2200" dirty="0"/>
              <a:t>atkurti turtą </a:t>
            </a:r>
            <a:r>
              <a:rPr lang="lt-LT" sz="2200" dirty="0">
                <a:solidFill>
                  <a:srgbClr val="FF0000"/>
                </a:solidFill>
              </a:rPr>
              <a:t>ne mažesne negu likutine verte</a:t>
            </a:r>
            <a:r>
              <a:rPr lang="lt-LT" sz="2200" dirty="0"/>
              <a:t>, atsižvelgiant į atitinkamos rūšies turto naudojimo laiką ir taikomas turto nusidėvėjimo normas;</a:t>
            </a:r>
          </a:p>
        </p:txBody>
      </p:sp>
    </p:spTree>
    <p:extLst>
      <p:ext uri="{BB962C8B-B14F-4D97-AF65-F5344CB8AC3E}">
        <p14:creationId xmlns:p14="http://schemas.microsoft.com/office/powerpoint/2010/main" val="5312089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FDFC14F3-D801-410F-A629-BC28F65EFA99}"/>
              </a:ext>
            </a:extLst>
          </p:cNvPr>
          <p:cNvSpPr>
            <a:spLocks noGrp="1"/>
          </p:cNvSpPr>
          <p:nvPr>
            <p:ph type="title"/>
          </p:nvPr>
        </p:nvSpPr>
        <p:spPr>
          <a:xfrm>
            <a:off x="683568" y="332656"/>
            <a:ext cx="8229600" cy="792088"/>
          </a:xfrm>
        </p:spPr>
        <p:txBody>
          <a:bodyPr/>
          <a:lstStyle/>
          <a:p>
            <a:r>
              <a:rPr lang="lt-LT" sz="2200" dirty="0">
                <a:solidFill>
                  <a:schemeClr val="accent1">
                    <a:lumMod val="50000"/>
                  </a:schemeClr>
                </a:solidFill>
              </a:rPr>
              <a:t>KVIETIMO SUSTABDYMAS IR FSA TIKSLINIMAS </a:t>
            </a:r>
          </a:p>
        </p:txBody>
      </p:sp>
      <p:sp>
        <p:nvSpPr>
          <p:cNvPr id="6" name="Turinio vietos rezervavimo ženklas 5">
            <a:extLst>
              <a:ext uri="{FF2B5EF4-FFF2-40B4-BE49-F238E27FC236}">
                <a16:creationId xmlns:a16="http://schemas.microsoft.com/office/drawing/2014/main" id="{21D3BE83-3F76-4FE1-88C2-CD4011752B4C}"/>
              </a:ext>
            </a:extLst>
          </p:cNvPr>
          <p:cNvSpPr>
            <a:spLocks noGrp="1"/>
          </p:cNvSpPr>
          <p:nvPr>
            <p:ph idx="1"/>
          </p:nvPr>
        </p:nvSpPr>
        <p:spPr>
          <a:xfrm>
            <a:off x="323528" y="908720"/>
            <a:ext cx="8229600" cy="4525963"/>
          </a:xfrm>
        </p:spPr>
        <p:txBody>
          <a:bodyPr/>
          <a:lstStyle/>
          <a:p>
            <a:pPr marL="0" indent="0" algn="just">
              <a:buNone/>
            </a:pPr>
            <a:r>
              <a:rPr lang="lt-LT" sz="2000" dirty="0">
                <a:solidFill>
                  <a:srgbClr val="FF0000"/>
                </a:solidFill>
              </a:rPr>
              <a:t> </a:t>
            </a:r>
            <a:r>
              <a:rPr lang="en-US" sz="2000" dirty="0">
                <a:solidFill>
                  <a:srgbClr val="FF0000"/>
                </a:solidFill>
              </a:rPr>
              <a:t>! </a:t>
            </a:r>
            <a:r>
              <a:rPr lang="lt-LT" sz="2000" dirty="0"/>
              <a:t>Taisyklėse numatyta, kad </a:t>
            </a:r>
            <a:r>
              <a:rPr lang="lt-LT" sz="2000" dirty="0">
                <a:solidFill>
                  <a:srgbClr val="FF0000"/>
                </a:solidFill>
              </a:rPr>
              <a:t>kvietimas gali būti sustabdytas, jeigu reikia tikslinti FSA</a:t>
            </a:r>
            <a:r>
              <a:rPr lang="lt-LT" sz="2000" dirty="0"/>
              <a:t>:</a:t>
            </a:r>
          </a:p>
          <a:p>
            <a:pPr marL="0" indent="0" algn="just">
              <a:buNone/>
            </a:pPr>
            <a:r>
              <a:rPr lang="lt-LT" sz="2000" dirty="0"/>
              <a:t>Kvietimas teikti vietos projektus gali būti stabdomas, j</a:t>
            </a:r>
            <a:r>
              <a:rPr lang="lt-LT" sz="2000" dirty="0">
                <a:solidFill>
                  <a:srgbClr val="FF0000"/>
                </a:solidFill>
              </a:rPr>
              <a:t>eigu jo galiojimo arba pateiktų paraiškų vertinimo metu būtina ištaisyti VPS priemonės ir (arba) veiklos srities FSA trūkumus, susijusius su esminėmis finansavimo sąlygomis</a:t>
            </a:r>
            <a:r>
              <a:rPr lang="lt-LT" sz="2000" dirty="0"/>
              <a:t> – tinkamumo sąlygomis ir reikalavimais, įsipareigojimais, atrankos kriterijais, tinkamomis finansuoti išlaidomis. Kvietimą teikti  paramos paraiškas </a:t>
            </a:r>
            <a:r>
              <a:rPr lang="lt-LT" sz="2000" dirty="0">
                <a:solidFill>
                  <a:srgbClr val="FF0000"/>
                </a:solidFill>
              </a:rPr>
              <a:t>visais atvejais stabdo Agentūra</a:t>
            </a:r>
            <a:r>
              <a:rPr lang="lt-LT" sz="2000" dirty="0"/>
              <a:t> po to, kai </a:t>
            </a:r>
            <a:r>
              <a:rPr lang="lt-LT" sz="2000" dirty="0">
                <a:solidFill>
                  <a:srgbClr val="FF0000"/>
                </a:solidFill>
              </a:rPr>
              <a:t>VPS vykdytoja Agentūrą informuoja apie nustatomą naują kvietimo teikti vietos projektus laikotarpį</a:t>
            </a:r>
            <a:r>
              <a:rPr lang="lt-LT" sz="2000" dirty="0"/>
              <a:t>, kuris turi būti ne trumpesnis negu 14 darbo dienų. Informaciją apie kvietimo teikti vietos projektus stabdymą skelbia VPS vykdytoja visuose informacijos šaltiniuose, kuriuose buvo paskelbusi kvietimą teikti vietos projektus, per 3 darbo dienas nuo pranešimo apie naują kvietimo teikti vietos projektus laikotarpio nustatymą pateikimo Agentūrai dienos. </a:t>
            </a:r>
            <a:r>
              <a:rPr lang="lt-LT" sz="2000" dirty="0">
                <a:solidFill>
                  <a:srgbClr val="FF0000"/>
                </a:solidFill>
              </a:rPr>
              <a:t>Kvietimo teikti vietos projektus sustabdymo laikotarpiu vietos projektų paraiškos nepriimamos, neregistruojamos ir nevertinamos. </a:t>
            </a:r>
          </a:p>
        </p:txBody>
      </p:sp>
    </p:spTree>
    <p:extLst>
      <p:ext uri="{BB962C8B-B14F-4D97-AF65-F5344CB8AC3E}">
        <p14:creationId xmlns:p14="http://schemas.microsoft.com/office/powerpoint/2010/main" val="9745894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FDFC14F3-D801-410F-A629-BC28F65EFA99}"/>
              </a:ext>
            </a:extLst>
          </p:cNvPr>
          <p:cNvSpPr>
            <a:spLocks noGrp="1"/>
          </p:cNvSpPr>
          <p:nvPr>
            <p:ph type="title"/>
          </p:nvPr>
        </p:nvSpPr>
        <p:spPr>
          <a:xfrm>
            <a:off x="683568" y="332656"/>
            <a:ext cx="8229600" cy="792088"/>
          </a:xfrm>
        </p:spPr>
        <p:txBody>
          <a:bodyPr/>
          <a:lstStyle/>
          <a:p>
            <a:r>
              <a:rPr lang="lt-LT" sz="2200" dirty="0">
                <a:solidFill>
                  <a:schemeClr val="accent1">
                    <a:lumMod val="50000"/>
                  </a:schemeClr>
                </a:solidFill>
              </a:rPr>
              <a:t>REZERVINIAI VIETOS PROJEKTAI IR KVEITIMO PRATĘSIMAS</a:t>
            </a:r>
          </a:p>
        </p:txBody>
      </p:sp>
      <p:sp>
        <p:nvSpPr>
          <p:cNvPr id="6" name="Turinio vietos rezervavimo ženklas 5">
            <a:extLst>
              <a:ext uri="{FF2B5EF4-FFF2-40B4-BE49-F238E27FC236}">
                <a16:creationId xmlns:a16="http://schemas.microsoft.com/office/drawing/2014/main" id="{21D3BE83-3F76-4FE1-88C2-CD4011752B4C}"/>
              </a:ext>
            </a:extLst>
          </p:cNvPr>
          <p:cNvSpPr>
            <a:spLocks noGrp="1"/>
          </p:cNvSpPr>
          <p:nvPr>
            <p:ph idx="1"/>
          </p:nvPr>
        </p:nvSpPr>
        <p:spPr>
          <a:xfrm>
            <a:off x="251520" y="1052736"/>
            <a:ext cx="8229600" cy="4021907"/>
          </a:xfrm>
        </p:spPr>
        <p:txBody>
          <a:bodyPr/>
          <a:lstStyle/>
          <a:p>
            <a:pPr marL="0" indent="0" algn="just">
              <a:buNone/>
            </a:pPr>
            <a:r>
              <a:rPr lang="lt-LT" sz="1800" dirty="0">
                <a:solidFill>
                  <a:srgbClr val="FF0000"/>
                </a:solidFill>
              </a:rPr>
              <a:t> </a:t>
            </a:r>
            <a:r>
              <a:rPr lang="en-US" sz="1800" dirty="0">
                <a:solidFill>
                  <a:srgbClr val="FF0000"/>
                </a:solidFill>
              </a:rPr>
              <a:t>! </a:t>
            </a:r>
            <a:r>
              <a:rPr lang="lt-LT" sz="1800" dirty="0"/>
              <a:t>Numatyta </a:t>
            </a:r>
            <a:r>
              <a:rPr lang="lt-LT" sz="1800" dirty="0">
                <a:solidFill>
                  <a:srgbClr val="FF0000"/>
                </a:solidFill>
              </a:rPr>
              <a:t>galimybė</a:t>
            </a:r>
            <a:r>
              <a:rPr lang="lt-LT" sz="1800" dirty="0"/>
              <a:t> </a:t>
            </a:r>
            <a:r>
              <a:rPr lang="lt-LT" sz="1800" dirty="0">
                <a:solidFill>
                  <a:srgbClr val="FF0000"/>
                </a:solidFill>
              </a:rPr>
              <a:t>sudaryti</a:t>
            </a:r>
            <a:r>
              <a:rPr lang="lt-LT" sz="1800" dirty="0"/>
              <a:t> </a:t>
            </a:r>
            <a:r>
              <a:rPr lang="lt-LT" sz="1800" dirty="0">
                <a:solidFill>
                  <a:srgbClr val="FF0000"/>
                </a:solidFill>
              </a:rPr>
              <a:t>to paties kvietimo rezervinių</a:t>
            </a:r>
            <a:r>
              <a:rPr lang="lt-LT" sz="1800" dirty="0"/>
              <a:t> vietos </a:t>
            </a:r>
            <a:r>
              <a:rPr lang="lt-LT" sz="1800" dirty="0">
                <a:solidFill>
                  <a:srgbClr val="FF0000"/>
                </a:solidFill>
              </a:rPr>
              <a:t>projektų sąrašą</a:t>
            </a:r>
            <a:r>
              <a:rPr lang="lt-LT" sz="1800" dirty="0"/>
              <a:t>.</a:t>
            </a:r>
          </a:p>
          <a:p>
            <a:pPr algn="just"/>
            <a:r>
              <a:rPr lang="lt-LT" sz="1800" dirty="0"/>
              <a:t>Dėl sąrašo sudarymo / nesudarymo </a:t>
            </a:r>
            <a:r>
              <a:rPr lang="lt-LT" sz="1800" dirty="0">
                <a:solidFill>
                  <a:srgbClr val="FF0000"/>
                </a:solidFill>
              </a:rPr>
              <a:t>nusprendžia VVG</a:t>
            </a:r>
            <a:r>
              <a:rPr lang="lt-LT" sz="1800" dirty="0"/>
              <a:t>. </a:t>
            </a:r>
          </a:p>
          <a:p>
            <a:pPr algn="just"/>
            <a:r>
              <a:rPr lang="lt-LT" sz="1800" dirty="0"/>
              <a:t>Rezerviniai </a:t>
            </a:r>
            <a:r>
              <a:rPr lang="lt-LT" sz="1800" dirty="0">
                <a:solidFill>
                  <a:srgbClr val="FF0000"/>
                </a:solidFill>
              </a:rPr>
              <a:t>vietos projektai pateikiami Agentūrai kartu su visais vietos projektais</a:t>
            </a:r>
            <a:r>
              <a:rPr lang="lt-LT" sz="1800" dirty="0"/>
              <a:t>. </a:t>
            </a:r>
          </a:p>
          <a:p>
            <a:pPr algn="just"/>
            <a:r>
              <a:rPr lang="lt-LT" sz="1800" dirty="0"/>
              <a:t>Agentūroje priėmus galutinius sprendimus dėl vietos projektų, kurie pripažįstami netinkamais finansuoti, Agentūra per 2 darbo dienas el. paštu informuoja VPS vykdytoją, kad pradeda vertinti to paties kvietimo teikti paraiškas pagal konkrečią VPS priemonę ir (arba) veiklos sritį vietos projektus iš rezervinio vietos projektų sąrašo (jeigu toks yra sudarytas), jeigu nors vienam vietos projektui pakanka kvietimo biudžeto lėšų (vertinimas pradedamas iš eilės pagal suteiktų balų skaičių, t. y. toliau eilėje esančio vietos projekto vertinimas nepradedamas, jeigu pirmajam eilėje esančiam vietos projektui nepakanka vietos projekto paraiškoje prašomos paramos sumos). Rezervinių vietos projektų vertinimas Agentūroje užbaigiamas, įvertinus visus to pateis kvietimo teikti vietos projektų paraiškas vietos projektus.</a:t>
            </a:r>
          </a:p>
          <a:p>
            <a:pPr marL="0" indent="0" algn="just">
              <a:buNone/>
            </a:pPr>
            <a:r>
              <a:rPr lang="en-US" sz="1800" dirty="0">
                <a:solidFill>
                  <a:srgbClr val="FF0000"/>
                </a:solidFill>
              </a:rPr>
              <a:t>! </a:t>
            </a:r>
            <a:r>
              <a:rPr lang="lt-LT" sz="1800" dirty="0"/>
              <a:t>Numatyta </a:t>
            </a:r>
            <a:r>
              <a:rPr lang="lt-LT" sz="1800" dirty="0">
                <a:solidFill>
                  <a:srgbClr val="FF0000"/>
                </a:solidFill>
              </a:rPr>
              <a:t>galimybė pratęsti kvietimo laiką, jeigu VVG mano, kad to reikia.</a:t>
            </a:r>
          </a:p>
        </p:txBody>
      </p:sp>
    </p:spTree>
    <p:extLst>
      <p:ext uri="{BB962C8B-B14F-4D97-AF65-F5344CB8AC3E}">
        <p14:creationId xmlns:p14="http://schemas.microsoft.com/office/powerpoint/2010/main" val="7269098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FDFC14F3-D801-410F-A629-BC28F65EFA99}"/>
              </a:ext>
            </a:extLst>
          </p:cNvPr>
          <p:cNvSpPr>
            <a:spLocks noGrp="1"/>
          </p:cNvSpPr>
          <p:nvPr>
            <p:ph type="title"/>
          </p:nvPr>
        </p:nvSpPr>
        <p:spPr>
          <a:xfrm>
            <a:off x="683568" y="332656"/>
            <a:ext cx="8229600" cy="792088"/>
          </a:xfrm>
        </p:spPr>
        <p:txBody>
          <a:bodyPr/>
          <a:lstStyle/>
          <a:p>
            <a:r>
              <a:rPr lang="lt-LT" sz="2200" dirty="0">
                <a:solidFill>
                  <a:schemeClr val="accent1">
                    <a:lumMod val="50000"/>
                  </a:schemeClr>
                </a:solidFill>
              </a:rPr>
              <a:t>PARAMOS SUTARČIŲ SUDARYMAS IR JŲ PAKEITIMAI</a:t>
            </a:r>
          </a:p>
        </p:txBody>
      </p:sp>
      <p:sp>
        <p:nvSpPr>
          <p:cNvPr id="6" name="Turinio vietos rezervavimo ženklas 5">
            <a:extLst>
              <a:ext uri="{FF2B5EF4-FFF2-40B4-BE49-F238E27FC236}">
                <a16:creationId xmlns:a16="http://schemas.microsoft.com/office/drawing/2014/main" id="{21D3BE83-3F76-4FE1-88C2-CD4011752B4C}"/>
              </a:ext>
            </a:extLst>
          </p:cNvPr>
          <p:cNvSpPr>
            <a:spLocks noGrp="1"/>
          </p:cNvSpPr>
          <p:nvPr>
            <p:ph idx="1"/>
          </p:nvPr>
        </p:nvSpPr>
        <p:spPr>
          <a:xfrm>
            <a:off x="251520" y="1412776"/>
            <a:ext cx="8496944" cy="4021907"/>
          </a:xfrm>
        </p:spPr>
        <p:txBody>
          <a:bodyPr/>
          <a:lstStyle/>
          <a:p>
            <a:pPr marL="0" indent="0" algn="just">
              <a:buNone/>
            </a:pPr>
            <a:r>
              <a:rPr lang="lt-LT" sz="2000" dirty="0">
                <a:solidFill>
                  <a:srgbClr val="FF0000"/>
                </a:solidFill>
              </a:rPr>
              <a:t> </a:t>
            </a:r>
            <a:r>
              <a:rPr lang="en-US" sz="2000" dirty="0">
                <a:solidFill>
                  <a:srgbClr val="FF0000"/>
                </a:solidFill>
              </a:rPr>
              <a:t>! </a:t>
            </a:r>
            <a:r>
              <a:rPr lang="lt-LT" sz="2000" dirty="0"/>
              <a:t>Numatyta </a:t>
            </a:r>
            <a:r>
              <a:rPr lang="lt-LT" sz="2000" dirty="0">
                <a:solidFill>
                  <a:srgbClr val="FF0000"/>
                </a:solidFill>
              </a:rPr>
              <a:t>galimybė</a:t>
            </a:r>
            <a:r>
              <a:rPr lang="lt-LT" sz="2000" dirty="0"/>
              <a:t> </a:t>
            </a:r>
            <a:r>
              <a:rPr lang="lt-LT" sz="2000" dirty="0">
                <a:solidFill>
                  <a:srgbClr val="FF0000"/>
                </a:solidFill>
              </a:rPr>
              <a:t>su vietos projektų vykdytojais, kurie prašo ne daugiau kaip 15 tūkst. Eur paramos, nesudaryti Sutarčių. </a:t>
            </a:r>
          </a:p>
          <a:p>
            <a:pPr algn="just"/>
            <a:r>
              <a:rPr lang="lt-LT" sz="2000" dirty="0">
                <a:solidFill>
                  <a:srgbClr val="FF0000"/>
                </a:solidFill>
              </a:rPr>
              <a:t>Sutartimi bus laikoma paraiška (kai Sutartis nesudaroma, Agentūra per 2 darbo dienas informuoja VPS vykdytoją apie priimtą sprendimą)</a:t>
            </a:r>
            <a:r>
              <a:rPr lang="lt-LT" sz="2000" dirty="0"/>
              <a:t>.</a:t>
            </a:r>
          </a:p>
          <a:p>
            <a:pPr algn="just"/>
            <a:r>
              <a:rPr lang="lt-LT" sz="2000" dirty="0">
                <a:solidFill>
                  <a:srgbClr val="FF0000"/>
                </a:solidFill>
              </a:rPr>
              <a:t>Paraiškos forma papildyta 9 ir 10 </a:t>
            </a:r>
            <a:r>
              <a:rPr lang="lt-LT" sz="2000" dirty="0"/>
              <a:t>dalimi (mokėjimo būdui pasirinkti ir mokėjimo prašymų grafikui užsipildyti).</a:t>
            </a:r>
          </a:p>
          <a:p>
            <a:pPr algn="just"/>
            <a:r>
              <a:rPr lang="lt-LT" sz="2000" dirty="0"/>
              <a:t>Paramos </a:t>
            </a:r>
            <a:r>
              <a:rPr lang="lt-LT" sz="2000" dirty="0">
                <a:solidFill>
                  <a:srgbClr val="FF0000"/>
                </a:solidFill>
              </a:rPr>
              <a:t>Sutarčių administravimas perkeltas į VVG</a:t>
            </a:r>
            <a:r>
              <a:rPr lang="lt-LT" sz="2000" dirty="0"/>
              <a:t>. </a:t>
            </a:r>
          </a:p>
          <a:p>
            <a:pPr marL="0" indent="0" algn="just">
              <a:buNone/>
            </a:pPr>
            <a:r>
              <a:rPr lang="lt-LT" sz="2000" dirty="0"/>
              <a:t>VVG rengs Sutarties projektą ir suderinusi su paramos gavėju išsiųs Agentūrai. Agentūrai informavus, kad Sutarties projektas yra tinkamas, VVG ir paramos gavėjas pasirašo 3 sutarties egzempliorius ir išsiunčia  Agentūrai patvirtinti. Taip pat administruojami ir Sutarčių keitimai (</a:t>
            </a:r>
            <a:r>
              <a:rPr lang="lt-LT" sz="2000" dirty="0">
                <a:solidFill>
                  <a:srgbClr val="FF0000"/>
                </a:solidFill>
              </a:rPr>
              <a:t>galutinį sprendimą dėl Sutarties keitimo priima Agentūra</a:t>
            </a:r>
            <a:r>
              <a:rPr lang="lt-LT" sz="2000" dirty="0"/>
              <a:t>).  </a:t>
            </a:r>
          </a:p>
          <a:p>
            <a:pPr marL="0" indent="0" algn="just">
              <a:buNone/>
            </a:pPr>
            <a:r>
              <a:rPr lang="en-US" sz="2000" dirty="0">
                <a:solidFill>
                  <a:srgbClr val="FF0000"/>
                </a:solidFill>
              </a:rPr>
              <a:t>!</a:t>
            </a:r>
            <a:r>
              <a:rPr lang="lt-LT" sz="2000" dirty="0"/>
              <a:t> Kai Sutartis nesudaroma, keičiama vietos projekto paraiška. </a:t>
            </a:r>
          </a:p>
        </p:txBody>
      </p:sp>
    </p:spTree>
    <p:extLst>
      <p:ext uri="{BB962C8B-B14F-4D97-AF65-F5344CB8AC3E}">
        <p14:creationId xmlns:p14="http://schemas.microsoft.com/office/powerpoint/2010/main" val="4613785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FDFC14F3-D801-410F-A629-BC28F65EFA99}"/>
              </a:ext>
            </a:extLst>
          </p:cNvPr>
          <p:cNvSpPr>
            <a:spLocks noGrp="1"/>
          </p:cNvSpPr>
          <p:nvPr>
            <p:ph type="title"/>
          </p:nvPr>
        </p:nvSpPr>
        <p:spPr>
          <a:xfrm>
            <a:off x="683568" y="332656"/>
            <a:ext cx="8229600" cy="792088"/>
          </a:xfrm>
        </p:spPr>
        <p:txBody>
          <a:bodyPr/>
          <a:lstStyle/>
          <a:p>
            <a:r>
              <a:rPr lang="lt-LT" sz="2200" dirty="0">
                <a:solidFill>
                  <a:schemeClr val="accent1">
                    <a:lumMod val="50000"/>
                  </a:schemeClr>
                </a:solidFill>
              </a:rPr>
              <a:t>TINKAMŲ FINANSUOTI IŠLAIDŲ APMOKĖJIMAS</a:t>
            </a:r>
          </a:p>
        </p:txBody>
      </p:sp>
      <p:sp>
        <p:nvSpPr>
          <p:cNvPr id="6" name="Turinio vietos rezervavimo ženklas 5">
            <a:extLst>
              <a:ext uri="{FF2B5EF4-FFF2-40B4-BE49-F238E27FC236}">
                <a16:creationId xmlns:a16="http://schemas.microsoft.com/office/drawing/2014/main" id="{21D3BE83-3F76-4FE1-88C2-CD4011752B4C}"/>
              </a:ext>
            </a:extLst>
          </p:cNvPr>
          <p:cNvSpPr>
            <a:spLocks noGrp="1"/>
          </p:cNvSpPr>
          <p:nvPr>
            <p:ph idx="1"/>
          </p:nvPr>
        </p:nvSpPr>
        <p:spPr>
          <a:xfrm>
            <a:off x="107504" y="980728"/>
            <a:ext cx="8496944" cy="2880320"/>
          </a:xfrm>
        </p:spPr>
        <p:txBody>
          <a:bodyPr/>
          <a:lstStyle/>
          <a:p>
            <a:pPr marL="0" indent="0" algn="just">
              <a:buNone/>
            </a:pPr>
            <a:r>
              <a:rPr lang="lt-LT" sz="2000" dirty="0">
                <a:solidFill>
                  <a:srgbClr val="FF0000"/>
                </a:solidFill>
              </a:rPr>
              <a:t> </a:t>
            </a:r>
            <a:r>
              <a:rPr lang="en-US" sz="2000" dirty="0">
                <a:solidFill>
                  <a:srgbClr val="FF0000"/>
                </a:solidFill>
              </a:rPr>
              <a:t>! </a:t>
            </a:r>
            <a:r>
              <a:rPr lang="lt-LT" sz="2000" dirty="0"/>
              <a:t>Numatyta, kad:</a:t>
            </a:r>
          </a:p>
          <a:p>
            <a:pPr algn="just"/>
            <a:r>
              <a:rPr lang="lt-LT" sz="2000" dirty="0"/>
              <a:t> kai sutartis nesudaroma, bet paraiškoje yra pasirinktas išlaidų kompensavimo su avanso mokėjimu būdas, </a:t>
            </a:r>
            <a:r>
              <a:rPr lang="lt-LT" sz="2000" dirty="0">
                <a:solidFill>
                  <a:srgbClr val="FF0000"/>
                </a:solidFill>
              </a:rPr>
              <a:t>Agentūra per 10 d. d. nuo sprendimo skirti paramą įsigaliojimo dienos</a:t>
            </a:r>
            <a:r>
              <a:rPr lang="lt-LT" sz="2000" dirty="0"/>
              <a:t> (Agentūras direktoriaus įsakymo įregistravimo data) </a:t>
            </a:r>
            <a:r>
              <a:rPr lang="lt-LT" sz="2000" dirty="0">
                <a:solidFill>
                  <a:srgbClr val="FF0000"/>
                </a:solidFill>
              </a:rPr>
              <a:t>išmoka pareiškėjui avansą. </a:t>
            </a:r>
          </a:p>
          <a:p>
            <a:pPr algn="just"/>
            <a:r>
              <a:rPr lang="lt-LT" sz="2000" dirty="0"/>
              <a:t>sąskaitų apmokėjimo būdas galės būti taikomas visiems pareiškėjams. </a:t>
            </a:r>
          </a:p>
          <a:p>
            <a:pPr algn="just"/>
            <a:r>
              <a:rPr lang="lt-LT" sz="2000" dirty="0"/>
              <a:t>patikslinta, kad taikant sąskaitų apmokėjimo būdą, bendrosios išlaidos deklaruojamos apmokėtos 100 proc. </a:t>
            </a:r>
          </a:p>
          <a:p>
            <a:pPr algn="just"/>
            <a:endParaRPr lang="lt-LT" sz="2000" dirty="0"/>
          </a:p>
        </p:txBody>
      </p:sp>
      <p:sp>
        <p:nvSpPr>
          <p:cNvPr id="4" name="Pavadinimas 1">
            <a:extLst>
              <a:ext uri="{FF2B5EF4-FFF2-40B4-BE49-F238E27FC236}">
                <a16:creationId xmlns:a16="http://schemas.microsoft.com/office/drawing/2014/main" id="{D61D306B-1916-4273-A87A-4733146875D3}"/>
              </a:ext>
            </a:extLst>
          </p:cNvPr>
          <p:cNvSpPr txBox="1">
            <a:spLocks/>
          </p:cNvSpPr>
          <p:nvPr/>
        </p:nvSpPr>
        <p:spPr bwMode="auto">
          <a:xfrm>
            <a:off x="683568" y="3717032"/>
            <a:ext cx="8229600" cy="7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a:lstStyle>
          <a:p>
            <a:r>
              <a:rPr lang="lt-LT" sz="2200" kern="0" dirty="0">
                <a:solidFill>
                  <a:schemeClr val="accent1">
                    <a:lumMod val="50000"/>
                  </a:schemeClr>
                </a:solidFill>
              </a:rPr>
              <a:t>KONTROLĖS LAIKOTARPIS</a:t>
            </a:r>
          </a:p>
        </p:txBody>
      </p:sp>
      <p:sp>
        <p:nvSpPr>
          <p:cNvPr id="5" name="Turinio vietos rezervavimo ženklas 5">
            <a:extLst>
              <a:ext uri="{FF2B5EF4-FFF2-40B4-BE49-F238E27FC236}">
                <a16:creationId xmlns:a16="http://schemas.microsoft.com/office/drawing/2014/main" id="{256294CC-8DCB-4D00-B3E3-78313889B5E9}"/>
              </a:ext>
            </a:extLst>
          </p:cNvPr>
          <p:cNvSpPr txBox="1">
            <a:spLocks/>
          </p:cNvSpPr>
          <p:nvPr/>
        </p:nvSpPr>
        <p:spPr bwMode="auto">
          <a:xfrm>
            <a:off x="136104" y="4437112"/>
            <a:ext cx="8496944" cy="816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marL="0" indent="0" algn="just">
              <a:buFontTx/>
              <a:buNone/>
            </a:pPr>
            <a:r>
              <a:rPr lang="lt-LT" sz="2000" kern="0" dirty="0">
                <a:solidFill>
                  <a:srgbClr val="FF0000"/>
                </a:solidFill>
              </a:rPr>
              <a:t> </a:t>
            </a:r>
            <a:r>
              <a:rPr lang="en-US" sz="2000" kern="0" dirty="0">
                <a:solidFill>
                  <a:srgbClr val="FF0000"/>
                </a:solidFill>
              </a:rPr>
              <a:t>! </a:t>
            </a:r>
            <a:r>
              <a:rPr lang="lt-LT" sz="2000" kern="0" dirty="0"/>
              <a:t>Papildyta, kad </a:t>
            </a:r>
            <a:r>
              <a:rPr lang="lt-LT" sz="2000" kern="0" dirty="0">
                <a:solidFill>
                  <a:srgbClr val="FF0000"/>
                </a:solidFill>
              </a:rPr>
              <a:t>kontrolės laikotarpis netaikomas mokymų ir veiklos vietos projektams. </a:t>
            </a:r>
            <a:endParaRPr lang="lt-LT" sz="2000" kern="0" dirty="0"/>
          </a:p>
          <a:p>
            <a:pPr algn="just"/>
            <a:endParaRPr lang="lt-LT" sz="2000" kern="0" dirty="0"/>
          </a:p>
        </p:txBody>
      </p:sp>
    </p:spTree>
    <p:extLst>
      <p:ext uri="{BB962C8B-B14F-4D97-AF65-F5344CB8AC3E}">
        <p14:creationId xmlns:p14="http://schemas.microsoft.com/office/powerpoint/2010/main" val="17823350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FDFC14F3-D801-410F-A629-BC28F65EFA99}"/>
              </a:ext>
            </a:extLst>
          </p:cNvPr>
          <p:cNvSpPr>
            <a:spLocks noGrp="1"/>
          </p:cNvSpPr>
          <p:nvPr>
            <p:ph type="title"/>
          </p:nvPr>
        </p:nvSpPr>
        <p:spPr>
          <a:xfrm>
            <a:off x="683568" y="332656"/>
            <a:ext cx="8229600" cy="792088"/>
          </a:xfrm>
        </p:spPr>
        <p:txBody>
          <a:bodyPr/>
          <a:lstStyle/>
          <a:p>
            <a:r>
              <a:rPr lang="lt-LT" sz="2200" dirty="0">
                <a:solidFill>
                  <a:schemeClr val="accent1">
                    <a:lumMod val="50000"/>
                  </a:schemeClr>
                </a:solidFill>
              </a:rPr>
              <a:t>SKUNDŲ NAGRINĖJIMAS</a:t>
            </a:r>
          </a:p>
        </p:txBody>
      </p:sp>
      <p:sp>
        <p:nvSpPr>
          <p:cNvPr id="6" name="Turinio vietos rezervavimo ženklas 5">
            <a:extLst>
              <a:ext uri="{FF2B5EF4-FFF2-40B4-BE49-F238E27FC236}">
                <a16:creationId xmlns:a16="http://schemas.microsoft.com/office/drawing/2014/main" id="{21D3BE83-3F76-4FE1-88C2-CD4011752B4C}"/>
              </a:ext>
            </a:extLst>
          </p:cNvPr>
          <p:cNvSpPr>
            <a:spLocks noGrp="1"/>
          </p:cNvSpPr>
          <p:nvPr>
            <p:ph idx="1"/>
          </p:nvPr>
        </p:nvSpPr>
        <p:spPr>
          <a:xfrm>
            <a:off x="179512" y="1196752"/>
            <a:ext cx="8496944" cy="1152128"/>
          </a:xfrm>
        </p:spPr>
        <p:txBody>
          <a:bodyPr/>
          <a:lstStyle/>
          <a:p>
            <a:pPr marL="0" indent="0" algn="just">
              <a:buNone/>
            </a:pPr>
            <a:r>
              <a:rPr lang="lt-LT" sz="2000" dirty="0">
                <a:solidFill>
                  <a:srgbClr val="FF0000"/>
                </a:solidFill>
              </a:rPr>
              <a:t> </a:t>
            </a:r>
            <a:r>
              <a:rPr lang="en-US" sz="2000" dirty="0">
                <a:solidFill>
                  <a:srgbClr val="FF0000"/>
                </a:solidFill>
              </a:rPr>
              <a:t>! </a:t>
            </a:r>
            <a:r>
              <a:rPr lang="lt-LT" sz="2000" dirty="0"/>
              <a:t>Numatyta, kad </a:t>
            </a:r>
            <a:r>
              <a:rPr lang="lt-LT" sz="2000" dirty="0">
                <a:solidFill>
                  <a:srgbClr val="FF0000"/>
                </a:solidFill>
              </a:rPr>
              <a:t>Agentūra pagal pareiškėjo skundą gali inicijuoti pakartotinį atrankos vertinimą, pateikdama VPS vykdytojai pastabas, arba atlikti atrankos vertinimą pati</a:t>
            </a:r>
            <a:r>
              <a:rPr lang="lt-LT" sz="2000" dirty="0"/>
              <a:t>.</a:t>
            </a:r>
          </a:p>
          <a:p>
            <a:pPr marL="0" indent="0" algn="just">
              <a:buNone/>
            </a:pPr>
            <a:endParaRPr lang="lt-LT" sz="2000" dirty="0"/>
          </a:p>
        </p:txBody>
      </p:sp>
      <p:sp>
        <p:nvSpPr>
          <p:cNvPr id="5" name="Pavadinimas 1">
            <a:extLst>
              <a:ext uri="{FF2B5EF4-FFF2-40B4-BE49-F238E27FC236}">
                <a16:creationId xmlns:a16="http://schemas.microsoft.com/office/drawing/2014/main" id="{8F58E9DD-94B5-4366-948C-759C1B567E66}"/>
              </a:ext>
            </a:extLst>
          </p:cNvPr>
          <p:cNvSpPr txBox="1">
            <a:spLocks/>
          </p:cNvSpPr>
          <p:nvPr/>
        </p:nvSpPr>
        <p:spPr bwMode="auto">
          <a:xfrm>
            <a:off x="539552" y="2204864"/>
            <a:ext cx="8229600" cy="7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a:lstStyle>
          <a:p>
            <a:r>
              <a:rPr lang="lt-LT" sz="2200" kern="0" dirty="0">
                <a:solidFill>
                  <a:schemeClr val="accent1">
                    <a:lumMod val="50000"/>
                  </a:schemeClr>
                </a:solidFill>
              </a:rPr>
              <a:t>VIETOS PROJEKTŲ ATRANKOS KOMITETAS</a:t>
            </a:r>
          </a:p>
        </p:txBody>
      </p:sp>
      <p:sp>
        <p:nvSpPr>
          <p:cNvPr id="7" name="Turinio vietos rezervavimo ženklas 5">
            <a:extLst>
              <a:ext uri="{FF2B5EF4-FFF2-40B4-BE49-F238E27FC236}">
                <a16:creationId xmlns:a16="http://schemas.microsoft.com/office/drawing/2014/main" id="{98BF2079-E7D8-40A5-A29B-2C7C0956ECEE}"/>
              </a:ext>
            </a:extLst>
          </p:cNvPr>
          <p:cNvSpPr txBox="1">
            <a:spLocks/>
          </p:cNvSpPr>
          <p:nvPr/>
        </p:nvSpPr>
        <p:spPr bwMode="auto">
          <a:xfrm>
            <a:off x="179512" y="3006531"/>
            <a:ext cx="8496944" cy="1152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marL="0" indent="0" algn="just">
              <a:buFontTx/>
              <a:buNone/>
            </a:pPr>
            <a:r>
              <a:rPr lang="lt-LT" sz="2000" kern="0" dirty="0">
                <a:solidFill>
                  <a:srgbClr val="FF0000"/>
                </a:solidFill>
              </a:rPr>
              <a:t> </a:t>
            </a:r>
            <a:r>
              <a:rPr lang="en-US" sz="2000" kern="0" dirty="0">
                <a:solidFill>
                  <a:srgbClr val="FF0000"/>
                </a:solidFill>
              </a:rPr>
              <a:t>! </a:t>
            </a:r>
            <a:r>
              <a:rPr lang="lt-LT" sz="2000" kern="0" dirty="0"/>
              <a:t>Papildyta, kad </a:t>
            </a:r>
            <a:r>
              <a:rPr lang="lt-LT" sz="2000" kern="0" dirty="0">
                <a:solidFill>
                  <a:srgbClr val="FF0000"/>
                </a:solidFill>
              </a:rPr>
              <a:t>VVG PAK gali būti sudarytas ne tik iš VVG kolegialaus valdymo organo, net ir iš kitų narių, jeigu išlaikomos tinkamumo sąlygos keliamos VVG kolegialiam valdymo organui</a:t>
            </a:r>
            <a:r>
              <a:rPr lang="lt-LT" sz="2000" kern="0" dirty="0"/>
              <a:t>.</a:t>
            </a:r>
          </a:p>
          <a:p>
            <a:pPr marL="0" indent="0" algn="just">
              <a:buFontTx/>
              <a:buNone/>
            </a:pPr>
            <a:r>
              <a:rPr lang="lt-LT" sz="2000" kern="0" dirty="0"/>
              <a:t>Agentūra, stebėtojo teisėmis, dalyvaus tik tuose VVG PAK, kuriuose bus svarstomi neigiami vietos projektai, jeigu bus gauta paraiškėjo skundų. Kitais atvejais dalyvauti neprivalės. </a:t>
            </a:r>
          </a:p>
          <a:p>
            <a:pPr marL="0" indent="0" algn="just">
              <a:buFontTx/>
              <a:buNone/>
            </a:pPr>
            <a:r>
              <a:rPr lang="lt-LT" sz="2000" kern="0" dirty="0"/>
              <a:t>Agentūroje PAK galės būti nesudaromas įvertinus vietos projektus iki 15 tūkst. Eur. </a:t>
            </a:r>
          </a:p>
          <a:p>
            <a:pPr marL="0" indent="0" algn="just">
              <a:buFontTx/>
              <a:buNone/>
            </a:pPr>
            <a:endParaRPr lang="lt-LT" sz="2000" kern="0" dirty="0"/>
          </a:p>
        </p:txBody>
      </p:sp>
    </p:spTree>
    <p:extLst>
      <p:ext uri="{BB962C8B-B14F-4D97-AF65-F5344CB8AC3E}">
        <p14:creationId xmlns:p14="http://schemas.microsoft.com/office/powerpoint/2010/main" val="4423118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C6266AFD-F2CA-413A-96FA-2928C8EAB762}"/>
              </a:ext>
            </a:extLst>
          </p:cNvPr>
          <p:cNvSpPr>
            <a:spLocks noGrp="1"/>
          </p:cNvSpPr>
          <p:nvPr>
            <p:ph type="title"/>
          </p:nvPr>
        </p:nvSpPr>
        <p:spPr>
          <a:xfrm>
            <a:off x="467544" y="2492896"/>
            <a:ext cx="8229600" cy="1143000"/>
          </a:xfrm>
        </p:spPr>
        <p:txBody>
          <a:bodyPr/>
          <a:lstStyle/>
          <a:p>
            <a:r>
              <a:rPr lang="lt-LT" dirty="0"/>
              <a:t>Ačiū už dėmesį</a:t>
            </a:r>
            <a:r>
              <a:rPr lang="en-US" dirty="0"/>
              <a:t>!</a:t>
            </a:r>
            <a:endParaRPr lang="lt-LT" dirty="0"/>
          </a:p>
        </p:txBody>
      </p:sp>
    </p:spTree>
    <p:extLst>
      <p:ext uri="{BB962C8B-B14F-4D97-AF65-F5344CB8AC3E}">
        <p14:creationId xmlns:p14="http://schemas.microsoft.com/office/powerpoint/2010/main" val="10178399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FDFC14F3-D801-410F-A629-BC28F65EFA99}"/>
              </a:ext>
            </a:extLst>
          </p:cNvPr>
          <p:cNvSpPr>
            <a:spLocks noGrp="1"/>
          </p:cNvSpPr>
          <p:nvPr>
            <p:ph type="title"/>
          </p:nvPr>
        </p:nvSpPr>
        <p:spPr>
          <a:xfrm>
            <a:off x="755576" y="404664"/>
            <a:ext cx="8229600" cy="792088"/>
          </a:xfrm>
        </p:spPr>
        <p:txBody>
          <a:bodyPr/>
          <a:lstStyle/>
          <a:p>
            <a:r>
              <a:rPr lang="lt-LT" sz="2400" dirty="0">
                <a:solidFill>
                  <a:schemeClr val="accent1">
                    <a:lumMod val="50000"/>
                  </a:schemeClr>
                </a:solidFill>
              </a:rPr>
              <a:t>FINANSAVIMO SĄLYGŲ APRAŠŲ (FSA) </a:t>
            </a:r>
            <a:br>
              <a:rPr lang="lt-LT" sz="2400" dirty="0">
                <a:solidFill>
                  <a:schemeClr val="accent1">
                    <a:lumMod val="50000"/>
                  </a:schemeClr>
                </a:solidFill>
              </a:rPr>
            </a:br>
            <a:r>
              <a:rPr lang="lt-LT" sz="2400" dirty="0">
                <a:solidFill>
                  <a:schemeClr val="accent1">
                    <a:lumMod val="50000"/>
                  </a:schemeClr>
                </a:solidFill>
              </a:rPr>
              <a:t>RENGIMAS IR DERINIMAS</a:t>
            </a:r>
          </a:p>
        </p:txBody>
      </p:sp>
      <p:sp>
        <p:nvSpPr>
          <p:cNvPr id="3" name="Turinio vietos rezervavimo ženklas 2">
            <a:extLst>
              <a:ext uri="{FF2B5EF4-FFF2-40B4-BE49-F238E27FC236}">
                <a16:creationId xmlns:a16="http://schemas.microsoft.com/office/drawing/2014/main" id="{8B7FA902-D70B-4061-916A-15413E894077}"/>
              </a:ext>
            </a:extLst>
          </p:cNvPr>
          <p:cNvSpPr>
            <a:spLocks noGrp="1"/>
          </p:cNvSpPr>
          <p:nvPr>
            <p:ph idx="1"/>
          </p:nvPr>
        </p:nvSpPr>
        <p:spPr>
          <a:xfrm>
            <a:off x="395536" y="1340768"/>
            <a:ext cx="8229600" cy="4525963"/>
          </a:xfrm>
        </p:spPr>
        <p:txBody>
          <a:bodyPr/>
          <a:lstStyle/>
          <a:p>
            <a:pPr algn="just"/>
            <a:r>
              <a:rPr lang="lt-LT" sz="2200" dirty="0"/>
              <a:t>FSA rengia VVG.</a:t>
            </a:r>
          </a:p>
          <a:p>
            <a:pPr algn="just"/>
            <a:r>
              <a:rPr lang="lt-LT" sz="2200" dirty="0">
                <a:solidFill>
                  <a:srgbClr val="FF0000"/>
                </a:solidFill>
              </a:rPr>
              <a:t>VVG gali pasirinkti ar derinti FSA su Agentūra </a:t>
            </a:r>
            <a:r>
              <a:rPr lang="lt-LT" sz="2200" dirty="0"/>
              <a:t>ar jį parengus savarankiškai patvirtinta VVG valdymo organe.</a:t>
            </a:r>
          </a:p>
          <a:p>
            <a:pPr algn="just"/>
            <a:r>
              <a:rPr lang="lt-LT" sz="2200" dirty="0"/>
              <a:t>Jeigu FSA yra derinamas su Agentūra:</a:t>
            </a:r>
          </a:p>
          <a:p>
            <a:pPr marL="514350" indent="-514350" algn="just">
              <a:buAutoNum type="arabicParenR"/>
            </a:pPr>
            <a:r>
              <a:rPr lang="lt-LT" sz="2200" dirty="0"/>
              <a:t>derinimui skiriama 20 d. d. </a:t>
            </a:r>
          </a:p>
          <a:p>
            <a:pPr marL="514350" indent="-514350" algn="just">
              <a:buAutoNum type="arabicParenR"/>
            </a:pPr>
            <a:r>
              <a:rPr lang="lt-LT" sz="2200" dirty="0"/>
              <a:t>derinimo metu </a:t>
            </a:r>
            <a:r>
              <a:rPr lang="lt-LT" sz="2200" dirty="0">
                <a:solidFill>
                  <a:srgbClr val="FF0000"/>
                </a:solidFill>
              </a:rPr>
              <a:t>Agentūra pastabas pateikia tik vieną kartą</a:t>
            </a:r>
            <a:r>
              <a:rPr lang="lt-LT" sz="2200" dirty="0"/>
              <a:t>.</a:t>
            </a:r>
          </a:p>
          <a:p>
            <a:pPr algn="just">
              <a:buFont typeface="Arial" panose="020B0604020202020204" pitchFamily="34" charset="0"/>
              <a:buChar char="•"/>
            </a:pPr>
            <a:r>
              <a:rPr lang="lt-LT" sz="2200" dirty="0"/>
              <a:t>Visais atvejais </a:t>
            </a:r>
            <a:r>
              <a:rPr lang="lt-LT" sz="2200" dirty="0">
                <a:solidFill>
                  <a:srgbClr val="FF0000"/>
                </a:solidFill>
              </a:rPr>
              <a:t>FSA turi būti parengtas 5 d. d. iki kvietimo </a:t>
            </a:r>
            <a:r>
              <a:rPr lang="lt-LT" sz="2200" dirty="0"/>
              <a:t>teikti vietos projektus pradžios. </a:t>
            </a:r>
          </a:p>
          <a:p>
            <a:pPr marL="0" indent="0" algn="just">
              <a:buNone/>
            </a:pPr>
            <a:r>
              <a:rPr lang="en-US" sz="2200" dirty="0">
                <a:solidFill>
                  <a:srgbClr val="FF0000"/>
                </a:solidFill>
              </a:rPr>
              <a:t>!</a:t>
            </a:r>
            <a:r>
              <a:rPr lang="en-US" sz="2200" dirty="0"/>
              <a:t> </a:t>
            </a:r>
            <a:r>
              <a:rPr lang="lt-LT" sz="2200" dirty="0"/>
              <a:t>Rengiant FSA VVG gali naudoti KPP priemonių taisyklių nuostatas: tinkamumo sąlygas, įsipareigojimus, atrankos kriterijus (jeigu šios nuostatos atitinka VVG priemonės aprašymą).</a:t>
            </a:r>
          </a:p>
          <a:p>
            <a:pPr marL="0" indent="0" algn="just">
              <a:buNone/>
            </a:pPr>
            <a:endParaRPr lang="lt-LT" sz="2200" dirty="0"/>
          </a:p>
        </p:txBody>
      </p:sp>
    </p:spTree>
    <p:extLst>
      <p:ext uri="{BB962C8B-B14F-4D97-AF65-F5344CB8AC3E}">
        <p14:creationId xmlns:p14="http://schemas.microsoft.com/office/powerpoint/2010/main" val="26316297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FDFC14F3-D801-410F-A629-BC28F65EFA99}"/>
              </a:ext>
            </a:extLst>
          </p:cNvPr>
          <p:cNvSpPr>
            <a:spLocks noGrp="1"/>
          </p:cNvSpPr>
          <p:nvPr>
            <p:ph type="title"/>
          </p:nvPr>
        </p:nvSpPr>
        <p:spPr>
          <a:xfrm>
            <a:off x="827584" y="548680"/>
            <a:ext cx="8229600" cy="792088"/>
          </a:xfrm>
        </p:spPr>
        <p:txBody>
          <a:bodyPr/>
          <a:lstStyle/>
          <a:p>
            <a:r>
              <a:rPr lang="lt-LT" sz="2400" dirty="0">
                <a:solidFill>
                  <a:schemeClr val="accent1">
                    <a:lumMod val="50000"/>
                  </a:schemeClr>
                </a:solidFill>
              </a:rPr>
              <a:t>RIBOJIMAI DĖL VEINU METU ĮGYVENDINAMŲ </a:t>
            </a:r>
            <a:br>
              <a:rPr lang="lt-LT" sz="2400" dirty="0">
                <a:solidFill>
                  <a:schemeClr val="accent1">
                    <a:lumMod val="50000"/>
                  </a:schemeClr>
                </a:solidFill>
              </a:rPr>
            </a:br>
            <a:r>
              <a:rPr lang="lt-LT" sz="2400" dirty="0">
                <a:solidFill>
                  <a:schemeClr val="accent1">
                    <a:lumMod val="50000"/>
                  </a:schemeClr>
                </a:solidFill>
              </a:rPr>
              <a:t>VEITOS PROJEKTŲ SKAIČIAUS </a:t>
            </a:r>
          </a:p>
        </p:txBody>
      </p:sp>
      <p:sp>
        <p:nvSpPr>
          <p:cNvPr id="3" name="Turinio vietos rezervavimo ženklas 2">
            <a:extLst>
              <a:ext uri="{FF2B5EF4-FFF2-40B4-BE49-F238E27FC236}">
                <a16:creationId xmlns:a16="http://schemas.microsoft.com/office/drawing/2014/main" id="{8B7FA902-D70B-4061-916A-15413E894077}"/>
              </a:ext>
            </a:extLst>
          </p:cNvPr>
          <p:cNvSpPr>
            <a:spLocks noGrp="1"/>
          </p:cNvSpPr>
          <p:nvPr>
            <p:ph idx="1"/>
          </p:nvPr>
        </p:nvSpPr>
        <p:spPr>
          <a:xfrm>
            <a:off x="395536" y="1844824"/>
            <a:ext cx="8229600" cy="4021907"/>
          </a:xfrm>
        </p:spPr>
        <p:txBody>
          <a:bodyPr/>
          <a:lstStyle/>
          <a:p>
            <a:pPr marL="0" indent="0" algn="just">
              <a:buNone/>
            </a:pPr>
            <a:r>
              <a:rPr lang="lt-LT" sz="2200" dirty="0"/>
              <a:t>Taisyklėse numatyta </a:t>
            </a:r>
            <a:r>
              <a:rPr lang="lt-LT" sz="2200" dirty="0">
                <a:solidFill>
                  <a:srgbClr val="FF0000"/>
                </a:solidFill>
              </a:rPr>
              <a:t>išimtis konkrečios KPP priemonėms</a:t>
            </a:r>
            <a:r>
              <a:rPr lang="lt-LT" sz="2200" dirty="0"/>
              <a:t>:</a:t>
            </a:r>
          </a:p>
          <a:p>
            <a:pPr marL="0" indent="0" algn="just">
              <a:buNone/>
            </a:pPr>
            <a:r>
              <a:rPr lang="lt-LT" sz="2200" dirty="0"/>
              <a:t>1) „Pagrindinės paslaugos ir kaimų atnaujinimas kaimo vietovėse“ veiklos srities „Parama investicijoms į visų rūšių mažos apimties infrastruktūrą“ veiklai „</a:t>
            </a:r>
            <a:r>
              <a:rPr lang="lt-LT" sz="2200" dirty="0">
                <a:solidFill>
                  <a:srgbClr val="FF0000"/>
                </a:solidFill>
              </a:rPr>
              <a:t>Asbestinių stogų dangos keitimas</a:t>
            </a:r>
            <a:r>
              <a:rPr lang="lt-LT" sz="2200" dirty="0"/>
              <a:t>“;</a:t>
            </a:r>
          </a:p>
          <a:p>
            <a:pPr marL="0" indent="0" algn="just">
              <a:buNone/>
            </a:pPr>
            <a:r>
              <a:rPr lang="lt-LT" sz="2200" dirty="0"/>
              <a:t>2) „Bendradarbiavimas“ veiklos sričiai „</a:t>
            </a:r>
            <a:r>
              <a:rPr lang="lt-LT" sz="2200" dirty="0">
                <a:solidFill>
                  <a:srgbClr val="FF0000"/>
                </a:solidFill>
              </a:rPr>
              <a:t>Parama EIP veiklos grupėms kurti ir jų veiklai vystyti</a:t>
            </a:r>
            <a:r>
              <a:rPr lang="lt-LT" sz="2200" dirty="0"/>
              <a:t>“).</a:t>
            </a:r>
          </a:p>
        </p:txBody>
      </p:sp>
    </p:spTree>
    <p:extLst>
      <p:ext uri="{BB962C8B-B14F-4D97-AF65-F5344CB8AC3E}">
        <p14:creationId xmlns:p14="http://schemas.microsoft.com/office/powerpoint/2010/main" val="8837079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FDFC14F3-D801-410F-A629-BC28F65EFA99}"/>
              </a:ext>
            </a:extLst>
          </p:cNvPr>
          <p:cNvSpPr>
            <a:spLocks noGrp="1"/>
          </p:cNvSpPr>
          <p:nvPr>
            <p:ph type="title"/>
          </p:nvPr>
        </p:nvSpPr>
        <p:spPr>
          <a:xfrm>
            <a:off x="827584" y="404664"/>
            <a:ext cx="8229600" cy="792088"/>
          </a:xfrm>
        </p:spPr>
        <p:txBody>
          <a:bodyPr/>
          <a:lstStyle/>
          <a:p>
            <a:r>
              <a:rPr lang="lt-LT" sz="2400" dirty="0">
                <a:solidFill>
                  <a:schemeClr val="accent1">
                    <a:lumMod val="50000"/>
                  </a:schemeClr>
                </a:solidFill>
              </a:rPr>
              <a:t>ATITIKTIES ATSKIROMS TINKAMUMO SĄLYGOMS TIKSLINIMO GALIMYBĖ</a:t>
            </a:r>
          </a:p>
        </p:txBody>
      </p:sp>
      <p:sp>
        <p:nvSpPr>
          <p:cNvPr id="3" name="Turinio vietos rezervavimo ženklas 2">
            <a:extLst>
              <a:ext uri="{FF2B5EF4-FFF2-40B4-BE49-F238E27FC236}">
                <a16:creationId xmlns:a16="http://schemas.microsoft.com/office/drawing/2014/main" id="{8B7FA902-D70B-4061-916A-15413E894077}"/>
              </a:ext>
            </a:extLst>
          </p:cNvPr>
          <p:cNvSpPr>
            <a:spLocks noGrp="1"/>
          </p:cNvSpPr>
          <p:nvPr>
            <p:ph idx="1"/>
          </p:nvPr>
        </p:nvSpPr>
        <p:spPr>
          <a:xfrm>
            <a:off x="251520" y="1196752"/>
            <a:ext cx="8229600" cy="4525963"/>
          </a:xfrm>
        </p:spPr>
        <p:txBody>
          <a:bodyPr/>
          <a:lstStyle/>
          <a:p>
            <a:pPr marL="0" indent="0" algn="just">
              <a:buNone/>
            </a:pPr>
            <a:r>
              <a:rPr lang="lt-LT" sz="2200" dirty="0"/>
              <a:t>Taisyklėse numatyta, kad </a:t>
            </a:r>
            <a:r>
              <a:rPr lang="lt-LT" sz="2200" dirty="0">
                <a:solidFill>
                  <a:srgbClr val="FF0000"/>
                </a:solidFill>
              </a:rPr>
              <a:t>iki</a:t>
            </a:r>
            <a:r>
              <a:rPr lang="lt-LT" sz="2200" dirty="0"/>
              <a:t> vietos projekto </a:t>
            </a:r>
            <a:r>
              <a:rPr lang="lt-LT" sz="2200" dirty="0">
                <a:solidFill>
                  <a:srgbClr val="FF0000"/>
                </a:solidFill>
              </a:rPr>
              <a:t>tinkamumo vertinimo pabaigos</a:t>
            </a:r>
            <a:r>
              <a:rPr lang="lt-LT" sz="2200" dirty="0"/>
              <a:t> (iki vertina atliks Agentūra) </a:t>
            </a:r>
            <a:r>
              <a:rPr lang="lt-LT" sz="2200" dirty="0">
                <a:solidFill>
                  <a:srgbClr val="FF0000"/>
                </a:solidFill>
              </a:rPr>
              <a:t>galima tikslinti </a:t>
            </a:r>
            <a:r>
              <a:rPr lang="lt-LT" sz="2200" dirty="0"/>
              <a:t>atitiktį šioms tinkamumo sąlygoms:</a:t>
            </a:r>
          </a:p>
          <a:p>
            <a:pPr marL="0" indent="0" algn="just">
              <a:buNone/>
            </a:pPr>
            <a:r>
              <a:rPr lang="lt-LT" sz="2200" dirty="0"/>
              <a:t>1) </a:t>
            </a:r>
            <a:r>
              <a:rPr lang="lt-LT" sz="2200" dirty="0">
                <a:solidFill>
                  <a:srgbClr val="FF0000"/>
                </a:solidFill>
              </a:rPr>
              <a:t>neskolingas</a:t>
            </a:r>
            <a:r>
              <a:rPr lang="lt-LT" sz="2200" dirty="0"/>
              <a:t> Valstybinei mokesčių inspekcijai prie Lietuvos Respublikos finansų ministerijos ir Valstybiniam socialinio draudimo fondui prie Lietuvos Respublikos socialinės apsaugos ir darbo ministerijos;</a:t>
            </a:r>
          </a:p>
          <a:p>
            <a:pPr marL="0" indent="0" algn="just">
              <a:buNone/>
            </a:pPr>
            <a:r>
              <a:rPr lang="lt-LT" sz="2200" dirty="0"/>
              <a:t>2) Teisėtais pagrindais </a:t>
            </a:r>
            <a:r>
              <a:rPr lang="lt-LT" sz="2200" dirty="0">
                <a:solidFill>
                  <a:srgbClr val="FF0000"/>
                </a:solidFill>
              </a:rPr>
              <a:t>valdo turtą</a:t>
            </a:r>
            <a:r>
              <a:rPr lang="lt-LT" sz="2200" dirty="0"/>
              <a:t>. Vietos projekto paraiškos pateikimo metu galima turėti preliminarią tusto valdymo sutartį, o juridinį faktą įregistruoti vėliau. </a:t>
            </a:r>
            <a:r>
              <a:rPr lang="lt-LT" sz="2200" dirty="0">
                <a:solidFill>
                  <a:srgbClr val="FF0000"/>
                </a:solidFill>
              </a:rPr>
              <a:t>Negalima keisti paraiškos pateikimo metu nurodytos vietos projekto įgyvendinimo vietos</a:t>
            </a:r>
            <a:r>
              <a:rPr lang="lt-LT" sz="2200" dirty="0"/>
              <a:t>.</a:t>
            </a:r>
          </a:p>
          <a:p>
            <a:pPr marL="0" indent="0" algn="just">
              <a:buNone/>
            </a:pPr>
            <a:r>
              <a:rPr lang="lt-LT" sz="2200" i="1" dirty="0"/>
              <a:t>Kitoms tinkamumo sąlygoms, kurias galima buvo tikslinti iki atrankos vertinimo pabaigos, pratęstas tikslinimo terminas iki tinkamumo vertinimo pabaigos. </a:t>
            </a:r>
          </a:p>
        </p:txBody>
      </p:sp>
    </p:spTree>
    <p:extLst>
      <p:ext uri="{BB962C8B-B14F-4D97-AF65-F5344CB8AC3E}">
        <p14:creationId xmlns:p14="http://schemas.microsoft.com/office/powerpoint/2010/main" val="4188446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FDFC14F3-D801-410F-A629-BC28F65EFA99}"/>
              </a:ext>
            </a:extLst>
          </p:cNvPr>
          <p:cNvSpPr>
            <a:spLocks noGrp="1"/>
          </p:cNvSpPr>
          <p:nvPr>
            <p:ph type="title"/>
          </p:nvPr>
        </p:nvSpPr>
        <p:spPr>
          <a:xfrm>
            <a:off x="827584" y="404664"/>
            <a:ext cx="8229600" cy="792088"/>
          </a:xfrm>
        </p:spPr>
        <p:txBody>
          <a:bodyPr/>
          <a:lstStyle/>
          <a:p>
            <a:r>
              <a:rPr lang="lt-LT" sz="2400" dirty="0">
                <a:solidFill>
                  <a:schemeClr val="accent1">
                    <a:lumMod val="50000"/>
                  </a:schemeClr>
                </a:solidFill>
              </a:rPr>
              <a:t>VIETOS PROJEKTO ĮGYVENINIMO TERITORIJA</a:t>
            </a:r>
          </a:p>
        </p:txBody>
      </p:sp>
      <p:sp>
        <p:nvSpPr>
          <p:cNvPr id="3" name="Turinio vietos rezervavimo ženklas 2">
            <a:extLst>
              <a:ext uri="{FF2B5EF4-FFF2-40B4-BE49-F238E27FC236}">
                <a16:creationId xmlns:a16="http://schemas.microsoft.com/office/drawing/2014/main" id="{8B7FA902-D70B-4061-916A-15413E894077}"/>
              </a:ext>
            </a:extLst>
          </p:cNvPr>
          <p:cNvSpPr>
            <a:spLocks noGrp="1"/>
          </p:cNvSpPr>
          <p:nvPr>
            <p:ph idx="1"/>
          </p:nvPr>
        </p:nvSpPr>
        <p:spPr>
          <a:xfrm>
            <a:off x="395536" y="1484784"/>
            <a:ext cx="8229600" cy="4525963"/>
          </a:xfrm>
        </p:spPr>
        <p:txBody>
          <a:bodyPr/>
          <a:lstStyle/>
          <a:p>
            <a:pPr marL="0" indent="0" algn="just">
              <a:buNone/>
            </a:pPr>
            <a:r>
              <a:rPr lang="lt-LT" sz="2200" dirty="0"/>
              <a:t>Taisyklėse numatyta galimybė verslo vietos projektų vykdytojams dalyvauti produktų ar paslaugų viešinimo, pristatymo rinkai renginiuose visos Lietuvos Respublikos teritorijoje. </a:t>
            </a:r>
          </a:p>
          <a:p>
            <a:pPr marL="0" indent="0" algn="just">
              <a:buNone/>
            </a:pPr>
            <a:r>
              <a:rPr lang="lt-LT" sz="2200" i="1" dirty="0"/>
              <a:t>23.1.4.6. VVG teritorijoje ir (arba) kitų Lietuvos Respublikos savivaldybių teritorijose, jeigu tai yra mokymų vietos projektas </a:t>
            </a:r>
            <a:r>
              <a:rPr lang="lt-LT" sz="2200" i="1" dirty="0">
                <a:solidFill>
                  <a:srgbClr val="FF0000"/>
                </a:solidFill>
              </a:rPr>
              <a:t>arba konkreti vietos projekte numatyta veikla, susijusi su gaminamų prekių, teikiamų paslaugų ar vykdomų darbų viešinimu, pristatymu rinkai (pvz., dalyvavimas parodose).</a:t>
            </a:r>
          </a:p>
        </p:txBody>
      </p:sp>
    </p:spTree>
    <p:extLst>
      <p:ext uri="{BB962C8B-B14F-4D97-AF65-F5344CB8AC3E}">
        <p14:creationId xmlns:p14="http://schemas.microsoft.com/office/powerpoint/2010/main" val="2190170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FDFC14F3-D801-410F-A629-BC28F65EFA99}"/>
              </a:ext>
            </a:extLst>
          </p:cNvPr>
          <p:cNvSpPr>
            <a:spLocks noGrp="1"/>
          </p:cNvSpPr>
          <p:nvPr>
            <p:ph type="title"/>
          </p:nvPr>
        </p:nvSpPr>
        <p:spPr>
          <a:xfrm>
            <a:off x="915491" y="332656"/>
            <a:ext cx="8229600" cy="576064"/>
          </a:xfrm>
        </p:spPr>
        <p:txBody>
          <a:bodyPr/>
          <a:lstStyle/>
          <a:p>
            <a:r>
              <a:rPr lang="lt-LT" sz="2400" dirty="0">
                <a:solidFill>
                  <a:schemeClr val="accent1">
                    <a:lumMod val="50000"/>
                  </a:schemeClr>
                </a:solidFill>
              </a:rPr>
              <a:t>EKONOMINIO GYVYBINGUMO RODIKLIAI </a:t>
            </a:r>
            <a:br>
              <a:rPr lang="lt-LT" sz="2400" dirty="0">
                <a:solidFill>
                  <a:schemeClr val="accent1">
                    <a:lumMod val="50000"/>
                  </a:schemeClr>
                </a:solidFill>
              </a:rPr>
            </a:br>
            <a:r>
              <a:rPr lang="lt-LT" sz="2400" dirty="0">
                <a:solidFill>
                  <a:schemeClr val="accent1">
                    <a:lumMod val="50000"/>
                  </a:schemeClr>
                </a:solidFill>
              </a:rPr>
              <a:t>IR ATIKTIS JIEMS</a:t>
            </a:r>
          </a:p>
        </p:txBody>
      </p:sp>
      <p:sp>
        <p:nvSpPr>
          <p:cNvPr id="3" name="Turinio vietos rezervavimo ženklas 2">
            <a:extLst>
              <a:ext uri="{FF2B5EF4-FFF2-40B4-BE49-F238E27FC236}">
                <a16:creationId xmlns:a16="http://schemas.microsoft.com/office/drawing/2014/main" id="{8B7FA902-D70B-4061-916A-15413E894077}"/>
              </a:ext>
            </a:extLst>
          </p:cNvPr>
          <p:cNvSpPr>
            <a:spLocks noGrp="1"/>
          </p:cNvSpPr>
          <p:nvPr>
            <p:ph idx="1"/>
          </p:nvPr>
        </p:nvSpPr>
        <p:spPr>
          <a:xfrm>
            <a:off x="251520" y="980728"/>
            <a:ext cx="8712968" cy="5256584"/>
          </a:xfrm>
        </p:spPr>
        <p:txBody>
          <a:bodyPr/>
          <a:lstStyle/>
          <a:p>
            <a:pPr marL="0" indent="0" algn="just">
              <a:buNone/>
            </a:pPr>
            <a:r>
              <a:rPr lang="en-US" sz="2000" dirty="0">
                <a:solidFill>
                  <a:srgbClr val="FF0000"/>
                </a:solidFill>
              </a:rPr>
              <a:t>!</a:t>
            </a:r>
            <a:r>
              <a:rPr lang="en-US" sz="2000" dirty="0"/>
              <a:t> </a:t>
            </a:r>
            <a:r>
              <a:rPr lang="lt-LT" sz="2000" dirty="0">
                <a:solidFill>
                  <a:srgbClr val="FF0000"/>
                </a:solidFill>
              </a:rPr>
              <a:t>Patikslinti ekonominio gyvybingumo rodikliai ir atitikties jiems nustatymo laikas.</a:t>
            </a:r>
            <a:endParaRPr lang="en-US" sz="2000" dirty="0">
              <a:solidFill>
                <a:srgbClr val="FF0000"/>
              </a:solidFill>
            </a:endParaRPr>
          </a:p>
          <a:p>
            <a:pPr marL="0" indent="0" algn="just">
              <a:buAutoNum type="arabicParenR"/>
            </a:pPr>
            <a:r>
              <a:rPr lang="lt-LT" sz="2000" dirty="0"/>
              <a:t> Pareiškėjams, verslo plėtros atveju, numatyta galimybė pasirinkti kurių metų (ataskaitinių ar praėjusių ataskaitinių) finansinę atskaitomybę naudos rodiklių atitikčiai apskaičiuoti. </a:t>
            </a:r>
          </a:p>
          <a:p>
            <a:pPr marL="0" indent="0" algn="just">
              <a:buNone/>
            </a:pPr>
            <a:r>
              <a:rPr lang="lt-LT" sz="2000" dirty="0"/>
              <a:t>2</a:t>
            </a:r>
            <a:r>
              <a:rPr lang="en-US" sz="2000" dirty="0"/>
              <a:t>) </a:t>
            </a:r>
            <a:r>
              <a:rPr lang="lt-LT" sz="2000" dirty="0"/>
              <a:t>NVO, bendruomeninio ir socialinio verslo atvejais, skaičiuojami tik </a:t>
            </a:r>
            <a:r>
              <a:rPr lang="lt-LT" sz="2000" dirty="0">
                <a:solidFill>
                  <a:srgbClr val="FF0000"/>
                </a:solidFill>
              </a:rPr>
              <a:t>du rodikliai – grynojo pelningumo ir skolos.</a:t>
            </a:r>
            <a:r>
              <a:rPr lang="lt-LT" sz="2000" dirty="0"/>
              <a:t> Rodiklių pasiekimai (pagal verslo planą) bus vertinami vietos projekto </a:t>
            </a:r>
            <a:r>
              <a:rPr lang="lt-LT" sz="2000" dirty="0">
                <a:solidFill>
                  <a:srgbClr val="FF0000"/>
                </a:solidFill>
              </a:rPr>
              <a:t>kontrolės laikotarpiu.  </a:t>
            </a:r>
          </a:p>
          <a:p>
            <a:pPr marL="0" indent="0" algn="just">
              <a:buNone/>
            </a:pPr>
            <a:r>
              <a:rPr lang="lt-LT" sz="2000" dirty="0"/>
              <a:t>3) Tradicinio verslo, plėtros atveju – vietos projekto įgyvendinimo laikotarpiu skaičiuojamas tik paskolų padengimo rodiklis;</a:t>
            </a:r>
          </a:p>
          <a:p>
            <a:pPr marL="0" indent="0" algn="just">
              <a:buNone/>
            </a:pPr>
            <a:r>
              <a:rPr lang="lt-LT" sz="2000" dirty="0"/>
              <a:t>4) Tradicinio verslo, pradžios atveju – grynojo pelningumo, skolos ir paskolų padengimo rodikliai. </a:t>
            </a:r>
            <a:r>
              <a:rPr lang="lt-LT" sz="2000" dirty="0">
                <a:solidFill>
                  <a:srgbClr val="FF0000"/>
                </a:solidFill>
              </a:rPr>
              <a:t>Paraiškos pateikimo arba ataskaitiniais metais </a:t>
            </a:r>
            <a:r>
              <a:rPr lang="lt-LT" sz="2000" dirty="0"/>
              <a:t>pasirinktinai skaičiuojamas </a:t>
            </a:r>
            <a:r>
              <a:rPr lang="lt-LT" sz="2000" dirty="0">
                <a:solidFill>
                  <a:srgbClr val="FF0000"/>
                </a:solidFill>
              </a:rPr>
              <a:t>tik skolos rodiklis. Kontrolės laikotarpiu skaičiuojami skolos, grynojo pelningumo ir paskolų padengimo rodikliai.</a:t>
            </a:r>
            <a:endParaRPr lang="en-US" sz="2000" dirty="0">
              <a:solidFill>
                <a:srgbClr val="FF0000"/>
              </a:solidFill>
            </a:endParaRPr>
          </a:p>
          <a:p>
            <a:pPr marL="0" indent="0" algn="just">
              <a:buNone/>
            </a:pPr>
            <a:r>
              <a:rPr lang="en-US" sz="2000" b="1" i="1" dirty="0">
                <a:solidFill>
                  <a:srgbClr val="FF0000"/>
                </a:solidFill>
              </a:rPr>
              <a:t>!</a:t>
            </a:r>
            <a:r>
              <a:rPr lang="lt-LT" sz="2000" b="1" i="1" dirty="0"/>
              <a:t> </a:t>
            </a:r>
            <a:r>
              <a:rPr lang="lt-LT" sz="2000" i="1" dirty="0"/>
              <a:t>Sankcijų metodikoje numatyta, kad vienus metus per kontrolės laikotarpį nepasiekus rodiklių sankcijos nebus taikomos.</a:t>
            </a:r>
          </a:p>
          <a:p>
            <a:pPr marL="0" indent="0" algn="just">
              <a:buNone/>
            </a:pPr>
            <a:endParaRPr lang="lt-LT" sz="2000" dirty="0"/>
          </a:p>
        </p:txBody>
      </p:sp>
    </p:spTree>
    <p:extLst>
      <p:ext uri="{BB962C8B-B14F-4D97-AF65-F5344CB8AC3E}">
        <p14:creationId xmlns:p14="http://schemas.microsoft.com/office/powerpoint/2010/main" val="2413785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FDFC14F3-D801-410F-A629-BC28F65EFA99}"/>
              </a:ext>
            </a:extLst>
          </p:cNvPr>
          <p:cNvSpPr>
            <a:spLocks noGrp="1"/>
          </p:cNvSpPr>
          <p:nvPr>
            <p:ph type="title"/>
          </p:nvPr>
        </p:nvSpPr>
        <p:spPr>
          <a:xfrm>
            <a:off x="827584" y="404664"/>
            <a:ext cx="8229600" cy="792088"/>
          </a:xfrm>
        </p:spPr>
        <p:txBody>
          <a:bodyPr/>
          <a:lstStyle/>
          <a:p>
            <a:r>
              <a:rPr lang="lt-LT" sz="2400" dirty="0">
                <a:solidFill>
                  <a:schemeClr val="accent1">
                    <a:lumMod val="50000"/>
                  </a:schemeClr>
                </a:solidFill>
              </a:rPr>
              <a:t>KURIAMŲ NAUJŲ IR IŠLAIKOMŲ DARBO VEITŲ REIKALAVIMO PATIKSLINIMAS</a:t>
            </a:r>
          </a:p>
        </p:txBody>
      </p:sp>
      <p:sp>
        <p:nvSpPr>
          <p:cNvPr id="3" name="Turinio vietos rezervavimo ženklas 2">
            <a:extLst>
              <a:ext uri="{FF2B5EF4-FFF2-40B4-BE49-F238E27FC236}">
                <a16:creationId xmlns:a16="http://schemas.microsoft.com/office/drawing/2014/main" id="{8B7FA902-D70B-4061-916A-15413E894077}"/>
              </a:ext>
            </a:extLst>
          </p:cNvPr>
          <p:cNvSpPr>
            <a:spLocks noGrp="1"/>
          </p:cNvSpPr>
          <p:nvPr>
            <p:ph idx="1"/>
          </p:nvPr>
        </p:nvSpPr>
        <p:spPr>
          <a:xfrm>
            <a:off x="251520" y="1340768"/>
            <a:ext cx="8640960" cy="2160240"/>
          </a:xfrm>
        </p:spPr>
        <p:txBody>
          <a:bodyPr/>
          <a:lstStyle/>
          <a:p>
            <a:pPr marL="0" indent="0" algn="just">
              <a:buNone/>
            </a:pPr>
            <a:r>
              <a:rPr lang="lt-LT" sz="2000" dirty="0"/>
              <a:t>Taisyklėse aiškiai nurodyta, kad verslo plėtros vietos projektuose, </a:t>
            </a:r>
            <a:r>
              <a:rPr lang="lt-LT" sz="2000" dirty="0">
                <a:solidFill>
                  <a:srgbClr val="FF0000"/>
                </a:solidFill>
              </a:rPr>
              <a:t>bus privaloma ir kontroliuojama, kad būtų išlaikytos iki paraiškos pateikimo dienos sukurtos darbo vietos ir projekto įgyvendinimo būtų sukurtos naujos darbo vietos. </a:t>
            </a:r>
          </a:p>
          <a:p>
            <a:pPr marL="0" indent="0" algn="just">
              <a:buFont typeface="Arial" panose="020B0604020202020204" pitchFamily="34" charset="0"/>
              <a:buChar char="•"/>
            </a:pPr>
            <a:r>
              <a:rPr lang="lt-LT" sz="2000" dirty="0"/>
              <a:t> Apskaičiuojant darbo vietas, sukurtas iki paraiškos pateikimo dienos, naudojamas Smulkiojo ir vidutinio verslo subjektų vidutinio metų sąrašinio darbuotojų skaičiaus apskaičiavimo tvarkos aprašas (pagal ataskaitinių metų duomenis). Šie duomenys laikomi faktu.</a:t>
            </a:r>
          </a:p>
          <a:p>
            <a:pPr marL="0" indent="0" algn="just"/>
            <a:r>
              <a:rPr lang="lt-LT" sz="2000" dirty="0"/>
              <a:t> Planuojamos naujos darbo vietos apskaičiuojamos pagal Rodiklio „Naujos darbo vietos sukūrimas ir išlaikymas“ pasiekimo vertinimo metodiką, patvirtintą Lietuvos Respublikos žemės ūkio ministro 2017 m. lapkričio 9 d. įsakymu Nr. 3D-718.</a:t>
            </a:r>
          </a:p>
          <a:p>
            <a:pPr marL="0" indent="0" algn="just"/>
            <a:r>
              <a:rPr lang="lt-LT" sz="2000" dirty="0"/>
              <a:t> Šių darbo vietų išlaikymas skaičiuojamas pagal Rodiklio „Naujos darbo vietos sukūrimas ir išlaikymas“ pasiekimo vertinimo metodiką. </a:t>
            </a:r>
          </a:p>
        </p:txBody>
      </p:sp>
    </p:spTree>
    <p:extLst>
      <p:ext uri="{BB962C8B-B14F-4D97-AF65-F5344CB8AC3E}">
        <p14:creationId xmlns:p14="http://schemas.microsoft.com/office/powerpoint/2010/main" val="8317244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FDFC14F3-D801-410F-A629-BC28F65EFA99}"/>
              </a:ext>
            </a:extLst>
          </p:cNvPr>
          <p:cNvSpPr>
            <a:spLocks noGrp="1"/>
          </p:cNvSpPr>
          <p:nvPr>
            <p:ph type="title"/>
          </p:nvPr>
        </p:nvSpPr>
        <p:spPr>
          <a:xfrm>
            <a:off x="914400" y="404664"/>
            <a:ext cx="8229600" cy="792088"/>
          </a:xfrm>
        </p:spPr>
        <p:txBody>
          <a:bodyPr/>
          <a:lstStyle/>
          <a:p>
            <a:r>
              <a:rPr lang="lt-LT" sz="2200" dirty="0">
                <a:solidFill>
                  <a:schemeClr val="accent1">
                    <a:lumMod val="50000"/>
                  </a:schemeClr>
                </a:solidFill>
              </a:rPr>
              <a:t>STATINIŲ STATYBOS DOKUMENTŲ TEIKIMO SĄLYGOS</a:t>
            </a:r>
          </a:p>
        </p:txBody>
      </p:sp>
      <p:sp>
        <p:nvSpPr>
          <p:cNvPr id="3" name="Turinio vietos rezervavimo ženklas 2">
            <a:extLst>
              <a:ext uri="{FF2B5EF4-FFF2-40B4-BE49-F238E27FC236}">
                <a16:creationId xmlns:a16="http://schemas.microsoft.com/office/drawing/2014/main" id="{8B7FA902-D70B-4061-916A-15413E894077}"/>
              </a:ext>
            </a:extLst>
          </p:cNvPr>
          <p:cNvSpPr>
            <a:spLocks noGrp="1"/>
          </p:cNvSpPr>
          <p:nvPr>
            <p:ph idx="1"/>
          </p:nvPr>
        </p:nvSpPr>
        <p:spPr>
          <a:xfrm>
            <a:off x="323528" y="1628800"/>
            <a:ext cx="8496944" cy="2160240"/>
          </a:xfrm>
        </p:spPr>
        <p:txBody>
          <a:bodyPr/>
          <a:lstStyle/>
          <a:p>
            <a:pPr marL="0" indent="0" algn="just">
              <a:buNone/>
            </a:pPr>
            <a:r>
              <a:rPr lang="lt-LT" sz="2000" dirty="0"/>
              <a:t>Taisyklėse patikslinama, kad </a:t>
            </a:r>
            <a:r>
              <a:rPr lang="lt-LT" sz="2000" dirty="0">
                <a:solidFill>
                  <a:srgbClr val="FF0000"/>
                </a:solidFill>
              </a:rPr>
              <a:t>statybos techninis projektas ir statybą leidžiantys dokumentas</a:t>
            </a:r>
            <a:r>
              <a:rPr lang="lt-LT" sz="2000" dirty="0"/>
              <a:t> turi būti pateikimas </a:t>
            </a:r>
            <a:r>
              <a:rPr lang="lt-LT" sz="2000" dirty="0">
                <a:solidFill>
                  <a:srgbClr val="FF0000"/>
                </a:solidFill>
              </a:rPr>
              <a:t>ne vėliau kaip su pirmuoju mokėjimo prašymu</a:t>
            </a:r>
            <a:r>
              <a:rPr lang="lt-LT" sz="2000" dirty="0"/>
              <a:t>.</a:t>
            </a:r>
          </a:p>
          <a:p>
            <a:pPr marL="0" indent="0" algn="just"/>
            <a:r>
              <a:rPr lang="lt-LT" sz="2000" dirty="0"/>
              <a:t>Statybą leidžiantis dokumentas ir statybos užbaigimo dokumentai galės būti nepateikime atskirai, jeigu pagal Statybą reglamentuojančius teisės aktus, juos privaloma pateikti informacinėje sistemoje „</a:t>
            </a:r>
            <a:r>
              <a:rPr lang="lt-LT" sz="2000" dirty="0" err="1"/>
              <a:t>Infostatyba</a:t>
            </a:r>
            <a:r>
              <a:rPr lang="lt-LT" sz="2000" dirty="0"/>
              <a:t>“. Agentūra patikrins šią informaciją prisijungusi prie „</a:t>
            </a:r>
            <a:r>
              <a:rPr lang="lt-LT" sz="2000" dirty="0" err="1"/>
              <a:t>Infostatybos</a:t>
            </a:r>
            <a:r>
              <a:rPr lang="lt-LT" sz="2000" dirty="0"/>
              <a:t>“.</a:t>
            </a:r>
          </a:p>
          <a:p>
            <a:pPr marL="0" indent="0" algn="just">
              <a:buFont typeface="Arial" panose="020B0604020202020204" pitchFamily="34" charset="0"/>
              <a:buChar char="•"/>
            </a:pPr>
            <a:r>
              <a:rPr lang="lt-LT" sz="2000" dirty="0"/>
              <a:t> Aiškiai nurodyta, kad </a:t>
            </a:r>
            <a:r>
              <a:rPr lang="lt-LT" sz="2000" dirty="0">
                <a:solidFill>
                  <a:srgbClr val="FF0000"/>
                </a:solidFill>
              </a:rPr>
              <a:t>paprastojo remonto atveju turi būti pateiktas paprastojo remonto projektas</a:t>
            </a:r>
            <a:r>
              <a:rPr lang="lt-LT" sz="2000" dirty="0"/>
              <a:t> pagal statybos techninio reglamento STR 1.04.04:2017 „Statinio projektavimas, projekto ekspertizė“, patvirtinto Lietuvos Respublikos aplinkos ministro 2016 m. lapkričio 7 d. </a:t>
            </a:r>
          </a:p>
        </p:txBody>
      </p:sp>
    </p:spTree>
    <p:extLst>
      <p:ext uri="{BB962C8B-B14F-4D97-AF65-F5344CB8AC3E}">
        <p14:creationId xmlns:p14="http://schemas.microsoft.com/office/powerpoint/2010/main" val="14861289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avadinimas 1">
            <a:extLst>
              <a:ext uri="{FF2B5EF4-FFF2-40B4-BE49-F238E27FC236}">
                <a16:creationId xmlns:a16="http://schemas.microsoft.com/office/drawing/2014/main" id="{18851FBE-E10D-4A3B-9CB7-F5A2BC8B4DD3}"/>
              </a:ext>
            </a:extLst>
          </p:cNvPr>
          <p:cNvSpPr txBox="1">
            <a:spLocks/>
          </p:cNvSpPr>
          <p:nvPr/>
        </p:nvSpPr>
        <p:spPr bwMode="auto">
          <a:xfrm>
            <a:off x="827584" y="404664"/>
            <a:ext cx="8229600" cy="7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a:lstStyle>
          <a:p>
            <a:r>
              <a:rPr lang="lt-LT" sz="2200" kern="0" dirty="0">
                <a:solidFill>
                  <a:schemeClr val="accent1">
                    <a:lumMod val="50000"/>
                  </a:schemeClr>
                </a:solidFill>
              </a:rPr>
              <a:t>NEKILNOJAMOJO TURTO VALDYMAS IR SUTARTIES GALIOJIMO LAIKAS</a:t>
            </a:r>
          </a:p>
        </p:txBody>
      </p:sp>
      <p:sp>
        <p:nvSpPr>
          <p:cNvPr id="5" name="Turinio vietos rezervavimo ženklas 2">
            <a:extLst>
              <a:ext uri="{FF2B5EF4-FFF2-40B4-BE49-F238E27FC236}">
                <a16:creationId xmlns:a16="http://schemas.microsoft.com/office/drawing/2014/main" id="{24A22BD9-E00C-498E-B926-356071B485A5}"/>
              </a:ext>
            </a:extLst>
          </p:cNvPr>
          <p:cNvSpPr txBox="1">
            <a:spLocks/>
          </p:cNvSpPr>
          <p:nvPr/>
        </p:nvSpPr>
        <p:spPr bwMode="auto">
          <a:xfrm>
            <a:off x="269939" y="1340768"/>
            <a:ext cx="8784976" cy="4968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algn="just"/>
            <a:r>
              <a:rPr lang="lt-LT" sz="1800" kern="0" dirty="0"/>
              <a:t>Taisyklėse patikslinama, kad </a:t>
            </a:r>
            <a:r>
              <a:rPr lang="lt-LT" sz="1800" kern="0" dirty="0">
                <a:solidFill>
                  <a:srgbClr val="FF0000"/>
                </a:solidFill>
              </a:rPr>
              <a:t>nekilnojamojo turto valdymo sutartis turi galioti ne trumpiau, kaip iki kontrolės laikotarpio pabaigos. </a:t>
            </a:r>
          </a:p>
          <a:p>
            <a:pPr algn="just"/>
            <a:r>
              <a:rPr lang="lt-LT" sz="1800" b="1" kern="0" dirty="0"/>
              <a:t>Išspręstas klausimas dėl savivaldybių ir savivaldybių įstaigų ar įmonių turtinių santykių:</a:t>
            </a:r>
          </a:p>
          <a:p>
            <a:pPr marL="0" indent="0" algn="just">
              <a:buNone/>
            </a:pPr>
            <a:r>
              <a:rPr lang="lt-LT" sz="1800" kern="0" dirty="0"/>
              <a:t>Jeigu turtą savivaldybė valdo, naudojasi, disponuoja juo nuosavybės teise ir šis juridinis faktas yra įregistruotas VĮ Registrų centre, o </a:t>
            </a:r>
            <a:r>
              <a:rPr lang="lt-LT" sz="1800" b="1" kern="0" dirty="0"/>
              <a:t>vietos projektą teikia arba vietos projekte, kaip vietos projekto partneris, dalyvauja savivaldybės administracija ar kita savivaldybės įstaiga ar įmonė</a:t>
            </a:r>
            <a:r>
              <a:rPr lang="lt-LT" sz="1800" kern="0" dirty="0"/>
              <a:t>, ji turi būti savivaldybei nuosavybės teise priklausančio turto patikėtine. </a:t>
            </a:r>
            <a:r>
              <a:rPr lang="lt-LT" sz="1800" kern="0" dirty="0">
                <a:solidFill>
                  <a:srgbClr val="FF0000"/>
                </a:solidFill>
              </a:rPr>
              <a:t>Nekilnojamojo turto valdymo</a:t>
            </a:r>
            <a:r>
              <a:rPr lang="lt-LT" sz="1800" kern="0" dirty="0"/>
              <a:t>, naudojimo, disponavimo patikėjimo teise </a:t>
            </a:r>
            <a:r>
              <a:rPr lang="lt-LT" sz="1800" kern="0" dirty="0">
                <a:solidFill>
                  <a:srgbClr val="FF0000"/>
                </a:solidFill>
              </a:rPr>
              <a:t>faktas grindžiamas pateikiant  savivaldybės tarybos sprendimą dėl turto perdavimo patikėtiniui ir turto perdavimo–priėmimo aktą.</a:t>
            </a:r>
          </a:p>
          <a:p>
            <a:pPr marL="0" indent="0" algn="just">
              <a:buNone/>
            </a:pPr>
            <a:r>
              <a:rPr lang="lt-LT" sz="1800" kern="0" dirty="0">
                <a:solidFill>
                  <a:srgbClr val="FF0000"/>
                </a:solidFill>
              </a:rPr>
              <a:t>Taip pat numatyta išimtis, kad dokumentų pateikti nereikia</a:t>
            </a:r>
            <a:r>
              <a:rPr lang="lt-LT" sz="1800" kern="0" dirty="0"/>
              <a:t>, </a:t>
            </a:r>
            <a:r>
              <a:rPr lang="lt-LT" sz="1800" kern="0" dirty="0">
                <a:solidFill>
                  <a:srgbClr val="FF0000"/>
                </a:solidFill>
              </a:rPr>
              <a:t>jeigu pareiškėja </a:t>
            </a:r>
            <a:r>
              <a:rPr lang="lt-LT" sz="1800" kern="0" dirty="0"/>
              <a:t>– savivaldybės administracija, kita savivaldybės įstaiga ar įmonė </a:t>
            </a:r>
            <a:r>
              <a:rPr lang="lt-LT" sz="1800" kern="0" dirty="0">
                <a:solidFill>
                  <a:srgbClr val="FF0000"/>
                </a:solidFill>
              </a:rPr>
              <a:t>tapo savivaldybės turto patikėtine pagal Valstybės ir savivaldybių turto valdymo, naudojimo ir disponavimo juo įstatymo 17 straipsnio 2 dalį</a:t>
            </a:r>
            <a:r>
              <a:rPr lang="lt-LT" sz="1800" kern="0" dirty="0"/>
              <a:t>. </a:t>
            </a:r>
          </a:p>
        </p:txBody>
      </p:sp>
    </p:spTree>
    <p:extLst>
      <p:ext uri="{BB962C8B-B14F-4D97-AF65-F5344CB8AC3E}">
        <p14:creationId xmlns:p14="http://schemas.microsoft.com/office/powerpoint/2010/main" val="2103868048"/>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PristatymoSablonas</Template>
  <TotalTime>192</TotalTime>
  <Words>1818</Words>
  <Application>Microsoft Office PowerPoint</Application>
  <PresentationFormat>Demonstracija ekrane (4:3)</PresentationFormat>
  <Paragraphs>89</Paragraphs>
  <Slides>18</Slides>
  <Notes>0</Notes>
  <HiddenSlides>0</HiddenSlides>
  <MMClips>0</MMClips>
  <ScaleCrop>false</ScaleCrop>
  <HeadingPairs>
    <vt:vector size="6" baseType="variant">
      <vt:variant>
        <vt:lpstr>Naudojami šriftai</vt:lpstr>
      </vt:variant>
      <vt:variant>
        <vt:i4>3</vt:i4>
      </vt:variant>
      <vt:variant>
        <vt:lpstr>Tema</vt:lpstr>
      </vt:variant>
      <vt:variant>
        <vt:i4>1</vt:i4>
      </vt:variant>
      <vt:variant>
        <vt:lpstr>Skaidrių pavadinimai</vt:lpstr>
      </vt:variant>
      <vt:variant>
        <vt:i4>18</vt:i4>
      </vt:variant>
    </vt:vector>
  </HeadingPairs>
  <TitlesOfParts>
    <vt:vector size="22" baseType="lpstr">
      <vt:lpstr>Arial</vt:lpstr>
      <vt:lpstr>Calibri</vt:lpstr>
      <vt:lpstr>Aistika</vt:lpstr>
      <vt:lpstr>Default Design</vt:lpstr>
      <vt:lpstr>„PowerPoint“ pateiktis</vt:lpstr>
      <vt:lpstr>FINANSAVIMO SĄLYGŲ APRAŠŲ (FSA)  RENGIMAS IR DERINIMAS</vt:lpstr>
      <vt:lpstr>RIBOJIMAI DĖL VEINU METU ĮGYVENDINAMŲ  VEITOS PROJEKTŲ SKAIČIAUS </vt:lpstr>
      <vt:lpstr>ATITIKTIES ATSKIROMS TINKAMUMO SĄLYGOMS TIKSLINIMO GALIMYBĖ</vt:lpstr>
      <vt:lpstr>VIETOS PROJEKTO ĮGYVENINIMO TERITORIJA</vt:lpstr>
      <vt:lpstr>EKONOMINIO GYVYBINGUMO RODIKLIAI  IR ATIKTIS JIEMS</vt:lpstr>
      <vt:lpstr>KURIAMŲ NAUJŲ IR IŠLAIKOMŲ DARBO VEITŲ REIKALAVIMO PATIKSLINIMAS</vt:lpstr>
      <vt:lpstr>STATINIŲ STATYBOS DOKUMENTŲ TEIKIMO SĄLYGOS</vt:lpstr>
      <vt:lpstr>„PowerPoint“ pateiktis</vt:lpstr>
      <vt:lpstr>NUMATYTA NAUJA TINKMA FINANSUOTI IŠLAIDA</vt:lpstr>
      <vt:lpstr>VIETOS PROJKETO FINANSVIMO ŠALTINIAI</vt:lpstr>
      <vt:lpstr>INGALAIKIO TURTO DARUDIMAS</vt:lpstr>
      <vt:lpstr>KVIETIMO SUSTABDYMAS IR FSA TIKSLINIMAS </vt:lpstr>
      <vt:lpstr>REZERVINIAI VIETOS PROJEKTAI IR KVEITIMO PRATĘSIMAS</vt:lpstr>
      <vt:lpstr>PARAMOS SUTARČIŲ SUDARYMAS IR JŲ PAKEITIMAI</vt:lpstr>
      <vt:lpstr>TINKAMŲ FINANSUOTI IŠLAIDŲ APMOKĖJIMAS</vt:lpstr>
      <vt:lpstr>SKUNDŲ NAGRINĖJIMAS</vt:lpstr>
      <vt:lpstr>Ačiū už dėmesį!</vt:lpstr>
    </vt:vector>
  </TitlesOfParts>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pateiktis</dc:title>
  <dc:creator>Ilona Javičienė</dc:creator>
  <cp:lastModifiedBy>Ilona Javičienė</cp:lastModifiedBy>
  <cp:revision>19</cp:revision>
  <dcterms:created xsi:type="dcterms:W3CDTF">2018-04-11T06:41:11Z</dcterms:created>
  <dcterms:modified xsi:type="dcterms:W3CDTF">2018-04-11T09:53:59Z</dcterms:modified>
</cp:coreProperties>
</file>