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2" r:id="rId2"/>
    <p:sldId id="265" r:id="rId3"/>
    <p:sldId id="971" r:id="rId4"/>
    <p:sldId id="978" r:id="rId5"/>
    <p:sldId id="985" r:id="rId6"/>
    <p:sldId id="980" r:id="rId7"/>
    <p:sldId id="981" r:id="rId8"/>
    <p:sldId id="986" r:id="rId9"/>
    <p:sldId id="982" r:id="rId10"/>
    <p:sldId id="976" r:id="rId11"/>
    <p:sldId id="983" r:id="rId12"/>
    <p:sldId id="984" r:id="rId13"/>
    <p:sldId id="988" r:id="rId14"/>
    <p:sldId id="942" r:id="rId15"/>
    <p:sldId id="688" r:id="rId16"/>
    <p:sldId id="263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9247"/>
    <a:srgbClr val="8EC543"/>
    <a:srgbClr val="126A3A"/>
    <a:srgbClr val="A4E6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76" autoAdjust="0"/>
  </p:normalViewPr>
  <p:slideViewPr>
    <p:cSldViewPr>
      <p:cViewPr varScale="1">
        <p:scale>
          <a:sx n="102" d="100"/>
          <a:sy n="102" d="100"/>
        </p:scale>
        <p:origin x="92" y="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1FE38-6656-4C69-8773-66178E16107B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D9B4B-C667-46DA-8DB6-7CF7DF6CE5C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8CC2-D4A4-446F-9580-390A26F58C9E}" type="datetimeFigureOut">
              <a:rPr lang="en-US" smtClean="0"/>
              <a:pPr/>
              <a:t>10/1/2024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6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9DFB8E88-7C4D-94E5-6C31-A8F389661835}"/>
              </a:ext>
            </a:extLst>
          </p:cNvPr>
          <p:cNvSpPr/>
          <p:nvPr/>
        </p:nvSpPr>
        <p:spPr>
          <a:xfrm>
            <a:off x="8244408" y="0"/>
            <a:ext cx="899592" cy="5143500"/>
          </a:xfrm>
          <a:prstGeom prst="rect">
            <a:avLst/>
          </a:prstGeom>
          <a:solidFill>
            <a:srgbClr val="8EC543"/>
          </a:solidFill>
          <a:ln>
            <a:solidFill>
              <a:srgbClr val="8EC5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65E2B9-C1A4-E16A-62BA-54D9874676A9}"/>
              </a:ext>
            </a:extLst>
          </p:cNvPr>
          <p:cNvSpPr txBox="1"/>
          <p:nvPr/>
        </p:nvSpPr>
        <p:spPr>
          <a:xfrm>
            <a:off x="395537" y="1131590"/>
            <a:ext cx="30963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b="1" dirty="0">
                <a:solidFill>
                  <a:srgbClr val="8EC543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Lietuvos žemės ūkio ir kaimo plėtros 2023-2027 metų strateginio plano intervencinės priemonės „Apsaugos priemonės nuo didžiųjų plėšrūnų daromos žalos“ įgyvendinimo taisyklių pakeitimai</a:t>
            </a:r>
            <a:endParaRPr lang="en-GB" sz="2000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2790F5C9-CE0B-36CD-E5B5-3BA70E761B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756" y="2214560"/>
            <a:ext cx="3843651" cy="29289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6F03C8-5F10-CBCC-CBB8-5280195CB324}"/>
              </a:ext>
            </a:extLst>
          </p:cNvPr>
          <p:cNvSpPr txBox="1"/>
          <p:nvPr/>
        </p:nvSpPr>
        <p:spPr>
          <a:xfrm>
            <a:off x="6267449" y="2859782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sz="12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Deimantė Kemeklienė </a:t>
            </a:r>
            <a:r>
              <a:rPr lang="lt-LT" sz="12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Gyvulininkystės ir gyvūnų gerovės skyriaus vyr. specialistė</a:t>
            </a:r>
            <a:endParaRPr lang="en-GB" sz="1200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83B0E5-2DB9-AE1B-1686-4EB7F8FAD3CA}"/>
              </a:ext>
            </a:extLst>
          </p:cNvPr>
          <p:cNvSpPr txBox="1"/>
          <p:nvPr/>
        </p:nvSpPr>
        <p:spPr>
          <a:xfrm>
            <a:off x="7196143" y="4145947"/>
            <a:ext cx="991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zum.lrv.lt</a:t>
            </a:r>
          </a:p>
        </p:txBody>
      </p:sp>
      <p:pic>
        <p:nvPicPr>
          <p:cNvPr id="11" name="Paveikslėlis 10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EBB4E331-C7E6-BB08-141C-77F3680889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1" y="339503"/>
            <a:ext cx="2270055" cy="3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1BE20C5-F566-1A72-4379-C1AFF1D36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5811"/>
            <a:ext cx="8229600" cy="936103"/>
          </a:xfrm>
        </p:spPr>
        <p:txBody>
          <a:bodyPr>
            <a:normAutofit fontScale="90000"/>
          </a:bodyPr>
          <a:lstStyle/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ĮSIPAREIGOJIMAI. REIKALAVIMAI APSAUGOS PRIEMONĖMS (1)</a:t>
            </a:r>
            <a:b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lt-LT" b="1" dirty="0">
              <a:solidFill>
                <a:srgbClr val="5C9247"/>
              </a:solidFill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A2AF9C4-5F50-63F6-7B37-AA296828C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 fontAlgn="ctr">
              <a:lnSpc>
                <a:spcPct val="150000"/>
              </a:lnSpc>
              <a:buNone/>
            </a:pPr>
            <a:endParaRPr lang="lt-LT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ctr">
              <a:lnSpc>
                <a:spcPct val="150000"/>
              </a:lnSpc>
            </a:pPr>
            <a:endParaRPr lang="lt-LT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algn="just" fontAlgn="ctr">
              <a:lnSpc>
                <a:spcPct val="150000"/>
              </a:lnSpc>
              <a:buFont typeface="+mj-lt"/>
              <a:buAutoNum type="arabicPeriod"/>
            </a:pPr>
            <a:endParaRPr lang="lt-LT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algn="just" fontAlgn="ctr">
              <a:lnSpc>
                <a:spcPct val="150000"/>
              </a:lnSpc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užtikrinti, kad įsigytos apsaugos priemonės būtų įrengtos tinkamai. Reikalavimai juostiniam / vieliniam elektriniam aptvarui taikomi visam aptvaro perimetrui, taip pat ir vartams:</a:t>
            </a:r>
          </a:p>
          <a:p>
            <a:pPr marL="685800" algn="just" fontAlgn="ctr">
              <a:lnSpc>
                <a:spcPct val="150000"/>
              </a:lnSpc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juostinis / vielinis elektrinis aptvaras turi būti ne mažiau kaip  </a:t>
            </a: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lt-LT" sz="14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juostų ar vielų (vielų aukštis nuo žemės: 20 cm, 40 cm, 60 cm, 90 cm,  120 cm ir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140 cm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lt-LT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aaiškinimas: rodyklė žemyn 4">
            <a:extLst>
              <a:ext uri="{FF2B5EF4-FFF2-40B4-BE49-F238E27FC236}">
                <a16:creationId xmlns:a16="http://schemas.microsoft.com/office/drawing/2014/main" id="{4FFC44A2-547E-F909-ABFE-5906F2693AC1}"/>
              </a:ext>
            </a:extLst>
          </p:cNvPr>
          <p:cNvSpPr/>
          <p:nvPr/>
        </p:nvSpPr>
        <p:spPr>
          <a:xfrm>
            <a:off x="3851920" y="1142046"/>
            <a:ext cx="1152128" cy="1008111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ABFACEDC-7500-0540-7B6F-CEE064047E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448270" cy="43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034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146CDA3-C3BE-3DD8-DEA2-2493E51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411509"/>
            <a:ext cx="8003232" cy="932657"/>
          </a:xfrm>
        </p:spPr>
        <p:txBody>
          <a:bodyPr>
            <a:normAutofit fontScale="90000"/>
          </a:bodyPr>
          <a:lstStyle/>
          <a:p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ĮSIPAREIGOJIMAI. REIKALAVIMAI APSAUGOS PRIEMONĖMS (2)</a:t>
            </a:r>
            <a:b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endParaRPr lang="lt-LT" b="1" dirty="0">
              <a:solidFill>
                <a:srgbClr val="5C9247"/>
              </a:solidFill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F2FF0D2-DFFF-630D-7667-ACC1D0DDD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 žemesnis kaip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lt-LT" sz="1800" dirty="0">
                <a:solidFill>
                  <a:srgbClr val="5C92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40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 aukščio</a:t>
            </a:r>
          </a:p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žemiausia juosta / viela – ne aukščiau kaip 20 cm virš žemės</a:t>
            </a:r>
          </a:p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juostos plačios, ne mažiau kaip 1 cm pločio</a:t>
            </a:r>
          </a:p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juostų spalva balta arba mėlyna arba kitos spalvos, kuri būtų gerai matoma tamsoje</a:t>
            </a:r>
          </a:p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įtampa –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4000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5000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</a:p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įkalami atraminiai kuolai turi būti stabilūs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(rekomenduojama baltos spalvos),</a:t>
            </a:r>
            <a: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 gyvuliai negalėtų jų išversti</a:t>
            </a:r>
          </a:p>
          <a:p>
            <a:r>
              <a:rPr lang="lt-LT" sz="1800" b="1" u="sng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reikalavimai stacionariam neelektriniam tinkliniam  aptvarui taikomi visam aptvaro perimetrui, taip pat ir vartams:</a:t>
            </a:r>
          </a:p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bendras vielos tinklo aukštis nuo žemės -200 cm</a:t>
            </a:r>
            <a:endParaRPr lang="lt-LT" dirty="0">
              <a:solidFill>
                <a:srgbClr val="5C9247"/>
              </a:solidFill>
            </a:endParaRPr>
          </a:p>
        </p:txBody>
      </p:sp>
      <p:sp>
        <p:nvSpPr>
          <p:cNvPr id="4" name="Paaiškinimas: rodyklė žemyn 3">
            <a:extLst>
              <a:ext uri="{FF2B5EF4-FFF2-40B4-BE49-F238E27FC236}">
                <a16:creationId xmlns:a16="http://schemas.microsoft.com/office/drawing/2014/main" id="{A80F2C52-BF91-8CD7-797B-6293D1B149E5}"/>
              </a:ext>
            </a:extLst>
          </p:cNvPr>
          <p:cNvSpPr/>
          <p:nvPr/>
        </p:nvSpPr>
        <p:spPr>
          <a:xfrm>
            <a:off x="6948264" y="699542"/>
            <a:ext cx="1152128" cy="788641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44F29B2E-0001-966C-9F56-FA2C9C2844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448270" cy="43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3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F073BAA-70DF-DB5A-7C87-4E69BB640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05979"/>
            <a:ext cx="8287726" cy="1131539"/>
          </a:xfrm>
        </p:spPr>
        <p:txBody>
          <a:bodyPr>
            <a:normAutofit/>
          </a:bodyPr>
          <a:lstStyle/>
          <a:p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ĮSIPAREIGOJIMAI. REIKALAVIMAI APSAUGOS PRIEMONĖMS (3)</a:t>
            </a:r>
            <a:b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endParaRPr lang="lt-LT" sz="1600" b="1" dirty="0">
              <a:solidFill>
                <a:srgbClr val="5C9247"/>
              </a:solidFill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0320749-3F63-2CDF-C281-77C3E9CF1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įrengta apsauga nuo prasikasimo: ne mažiau kaip 50 cm įkastas į žemę tinklas arba ant žemės iš aptvaro tvoros laukinės pusės patiestas 1 m pločio tinklas, sujungtas su aptvaro tvora</a:t>
            </a:r>
          </a:p>
          <a:p>
            <a:r>
              <a:rPr lang="lt-LT" sz="1800" b="1" u="sng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reikalavimai stacionariam neelektriniam tinkliniam aptvarui su elektrine juosta/viela taikomi visam aptvaro perimetrui, taip pat ir vartams:</a:t>
            </a:r>
          </a:p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bendras vielos tinklo aukštis nuo žemės - 200 cm</a:t>
            </a:r>
          </a:p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įrengta apsauga nuo prasikasimo - elektrinė juosta/viela, įtempta 20 cm virš žemės ir 15 cm prieš tvorą</a:t>
            </a:r>
          </a:p>
          <a:p>
            <a:endParaRPr lang="lt-LT" sz="1800" dirty="0">
              <a:solidFill>
                <a:srgbClr val="5C92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dirty="0">
              <a:solidFill>
                <a:srgbClr val="5C9247"/>
              </a:solidFill>
            </a:endParaRPr>
          </a:p>
        </p:txBody>
      </p:sp>
      <p:sp>
        <p:nvSpPr>
          <p:cNvPr id="4" name="Paaiškinimas: rodyklė žemyn 3">
            <a:extLst>
              <a:ext uri="{FF2B5EF4-FFF2-40B4-BE49-F238E27FC236}">
                <a16:creationId xmlns:a16="http://schemas.microsoft.com/office/drawing/2014/main" id="{724EE51D-B8F5-8978-54DC-BE0EEE107BAA}"/>
              </a:ext>
            </a:extLst>
          </p:cNvPr>
          <p:cNvSpPr/>
          <p:nvPr/>
        </p:nvSpPr>
        <p:spPr>
          <a:xfrm>
            <a:off x="7991872" y="602128"/>
            <a:ext cx="1152128" cy="788641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EEA33894-2B50-D3D2-BBE1-09F715DB45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448270" cy="43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454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616C4CA-0A27-DD1E-5342-535A8ADA7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4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Tinkamų finansuoti išlaidų kategorijos be PVM:</a:t>
            </a:r>
          </a:p>
          <a:p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juostinio elektrinio aptvaro ir (arba) jo dalių įsigijimas ir (ar) įsirengimas 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įsirengimo išlaidos kompensuojamos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tik stacionariems aptvarams)</a:t>
            </a:r>
          </a:p>
          <a:p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vielinio elektrinio aptvaro ir (arba) jo dalių įsigijimas ir (ar) įsirengimas 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įsirengimo išlaidos kompensuojamos</a:t>
            </a:r>
            <a:r>
              <a:rPr lang="lt-LT" sz="14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tik stacionariems aptvarams)</a:t>
            </a:r>
          </a:p>
          <a:p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elektros tiekimo ir palaikymo įrenginio (-</a:t>
            </a:r>
            <a:r>
              <a:rPr lang="lt-LT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imų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ir (arba) jo (-ų) dalių įsigijimas</a:t>
            </a:r>
          </a:p>
          <a:p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stacionaraus tinklinio neelektrinio aptvaro ir jo dalių įsigijimas ir (ar) įsirengimas</a:t>
            </a:r>
            <a:endParaRPr lang="lt-LT" sz="1400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stacionaraus tinklinio neelektrinio aptvaro su elektrine juosta/viela ir jo dalių įsigijimas ir (ar) įsirengimas</a:t>
            </a:r>
            <a:endParaRPr lang="lt-LT" sz="1400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 ar dviejų aviganių įsigijimo išlaidos su kilmės dokumentais turi būti nurodomos pagal kiekvieną aviganį atskirai</a:t>
            </a:r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0B6E3CEE-0B28-789B-5BB1-18E4D2E1A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</p:spTree>
    <p:extLst>
      <p:ext uri="{BB962C8B-B14F-4D97-AF65-F5344CB8AC3E}">
        <p14:creationId xmlns:p14="http://schemas.microsoft.com/office/powerpoint/2010/main" val="861799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2051720" y="1208152"/>
            <a:ext cx="669674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Padidinta </a:t>
            </a:r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idžiausia paramos suma vienam paramos gavėjui</a:t>
            </a:r>
          </a:p>
          <a:p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10 000 Eur</a:t>
            </a:r>
            <a:r>
              <a:rPr lang="lt-LT" sz="14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pridėtinės vertės mokesčio (PVM), kai parama teikiama tvorų įsigijimui ir elektros padavimo ir palaikymo įrenginio įsigijimui ir įsirengimui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elektrinės (juostinės, vielinės) tvoros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stacionarios, neelektrinės tinklinės tvoros su elektrine juosta/viela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stacionarios, neelektrinės  tinklinės tvoros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12 000</a:t>
            </a:r>
            <a:r>
              <a:rPr lang="lt-LT" sz="14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4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</a:t>
            </a:r>
            <a:r>
              <a:rPr lang="lt-LT" sz="14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pridėtinės vertės mokesčio (PVM), kai parama teikiama </a:t>
            </a:r>
            <a:r>
              <a:rPr kumimoji="0" lang="lt-LT" sz="14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elektrinės (juostinės, vielinės) tvoros, stacionarios, neelektrinės tinklinės tvoros su elektrine juosta/viela, stacionarios neelektrinės, tinklinės tvoros</a:t>
            </a:r>
            <a:r>
              <a:rPr kumimoji="0" lang="lt-L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lt-L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įsigijimui ir elektros padavimo ir palaikymo įrenginio įsigijimui ir įsirengimui</a:t>
            </a:r>
            <a:r>
              <a:rPr kumimoji="0" lang="lt-L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</a:t>
            </a:r>
            <a:r>
              <a:rPr kumimoji="0" lang="lt-L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bei aviganių šunų įsigijimui, kuriems nustatytas fiksuotasis įkainis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vieno </a:t>
            </a:r>
            <a:r>
              <a:rPr lang="lt-LT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Podhalės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aviganio įsigijimui – ne daugiau kaip 1 000 (vienas tūkstantis) Eur be PVM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vieno Vidurio Azijos aviganio įsigijimui – ne daugiau kaip 850 (aštuoni šimtai penkiasdešimt) Eur be PVM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lt-LT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endParaRPr lang="lt-LT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b="1" dirty="0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endParaRPr lang="lt-LT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96E158-A381-862B-3709-A8512EEC7D1E}"/>
              </a:ext>
            </a:extLst>
          </p:cNvPr>
          <p:cNvSpPr txBox="1"/>
          <p:nvPr/>
        </p:nvSpPr>
        <p:spPr>
          <a:xfrm flipH="1">
            <a:off x="971600" y="1018896"/>
            <a:ext cx="569257" cy="3956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aaiškinimas: rodyklė žemyn 3">
            <a:extLst>
              <a:ext uri="{FF2B5EF4-FFF2-40B4-BE49-F238E27FC236}">
                <a16:creationId xmlns:a16="http://schemas.microsoft.com/office/drawing/2014/main" id="{B45EA5C2-E0DA-0191-9049-4DD61D9932BD}"/>
              </a:ext>
            </a:extLst>
          </p:cNvPr>
          <p:cNvSpPr/>
          <p:nvPr/>
        </p:nvSpPr>
        <p:spPr>
          <a:xfrm>
            <a:off x="3563888" y="341563"/>
            <a:ext cx="1008112" cy="862035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  <p:pic>
        <p:nvPicPr>
          <p:cNvPr id="22" name="Grafinis elementas 21" descr="Coins outline">
            <a:extLst>
              <a:ext uri="{FF2B5EF4-FFF2-40B4-BE49-F238E27FC236}">
                <a16:creationId xmlns:a16="http://schemas.microsoft.com/office/drawing/2014/main" id="{78C56C19-A7E7-022D-FFE2-8FE120414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771" y="1059582"/>
            <a:ext cx="1656184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10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0FAD7E0-C720-4BB1-8F41-C2655F00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856" y="205979"/>
            <a:ext cx="5410944" cy="857250"/>
          </a:xfrm>
        </p:spPr>
        <p:txBody>
          <a:bodyPr>
            <a:normAutofit fontScale="90000"/>
          </a:bodyPr>
          <a:lstStyle/>
          <a:p>
            <a:pPr fontAlgn="ctr"/>
            <a:r>
              <a:rPr lang="lt-LT" sz="1800" b="1" cap="all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PARAMOS PARAIŠKŲ TEIKIMO, </a:t>
            </a:r>
            <a:b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t-LT" sz="1800" b="1" cap="all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vertinimo TVARKA ir atrankos kriterijai</a:t>
            </a:r>
            <a:b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lt-LT" sz="2100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04A1BDF-05F1-477B-9B87-228084A7D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897565"/>
            <a:ext cx="6172200" cy="369705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lt-LT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Tuo atveju, kai lėšų suma, nustatyta konkrečiam kvietimui teikti paraiškas, yra mažesnė  negu pareiškėjų  prašoma paramos suma,</a:t>
            </a:r>
            <a: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atliekamas paramos paraiškų atrankos vertinimas</a:t>
            </a:r>
            <a: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pagal atitiktį atrankos kriterijams. Pirmumas teikiamas paramos paraiškai, kuriai skirtas didesnis balų skaičius. Privalomasis mažiausias paramos paraiškų atrankos balų skaičius netaikomas.</a:t>
            </a:r>
            <a:endParaRPr lang="lt-LT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lt-LT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lt-LT" sz="1800" b="1" dirty="0">
                <a:solidFill>
                  <a:srgbClr val="5C9247"/>
                </a:solidFill>
                <a:latin typeface="Times New Roman" panose="02020603050405020304" pitchFamily="18" charset="0"/>
              </a:rPr>
              <a:t>Atkreiptinas dėmesys: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Paramos paraiškos forma pateikiama Agentūros interneto svetainėse, adresu www.nma.lt.</a:t>
            </a:r>
            <a:endParaRPr lang="lt-LT" dirty="0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81EC63BC-1384-EB1F-C525-1D547A950E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260"/>
            <a:ext cx="2448270" cy="4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701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6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9DFB8E88-7C4D-94E5-6C31-A8F389661835}"/>
              </a:ext>
            </a:extLst>
          </p:cNvPr>
          <p:cNvSpPr/>
          <p:nvPr/>
        </p:nvSpPr>
        <p:spPr>
          <a:xfrm>
            <a:off x="8244408" y="0"/>
            <a:ext cx="899592" cy="5143500"/>
          </a:xfrm>
          <a:prstGeom prst="rect">
            <a:avLst/>
          </a:prstGeom>
          <a:solidFill>
            <a:srgbClr val="8EC543"/>
          </a:solidFill>
          <a:ln>
            <a:solidFill>
              <a:srgbClr val="8EC5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2790F5C9-CE0B-36CD-E5B5-3BA70E761B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756" y="2214560"/>
            <a:ext cx="3843651" cy="29289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F0F12C-B8D4-1792-EF31-CBDE613E4022}"/>
              </a:ext>
            </a:extLst>
          </p:cNvPr>
          <p:cNvSpPr txBox="1"/>
          <p:nvPr/>
        </p:nvSpPr>
        <p:spPr>
          <a:xfrm>
            <a:off x="539552" y="2499742"/>
            <a:ext cx="338437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Ačiū už dėmesį </a:t>
            </a:r>
          </a:p>
          <a:p>
            <a:endParaRPr lang="lt-LT" sz="28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tel. </a:t>
            </a:r>
            <a:r>
              <a:rPr lang="lt-LT" sz="2000" b="0" i="0" dirty="0">
                <a:solidFill>
                  <a:srgbClr val="92D050"/>
                </a:solidFill>
                <a:effectLst/>
                <a:latin typeface="Public Sans"/>
              </a:rPr>
              <a:t>+370</a:t>
            </a:r>
            <a:r>
              <a:rPr lang="en-US" sz="2000" b="0" i="0" dirty="0">
                <a:solidFill>
                  <a:srgbClr val="92D050"/>
                </a:solidFill>
                <a:effectLst/>
                <a:latin typeface="Public Sans"/>
              </a:rPr>
              <a:t> </a:t>
            </a:r>
            <a:r>
              <a:rPr lang="lt-LT" sz="2000" b="0" i="0" dirty="0">
                <a:solidFill>
                  <a:srgbClr val="92D050"/>
                </a:solidFill>
                <a:effectLst/>
                <a:latin typeface="Public Sans"/>
              </a:rPr>
              <a:t>5</a:t>
            </a:r>
            <a:r>
              <a:rPr lang="en-US" sz="2000" b="0" i="0" dirty="0">
                <a:solidFill>
                  <a:srgbClr val="92D050"/>
                </a:solidFill>
                <a:effectLst/>
                <a:latin typeface="Public Sans"/>
              </a:rPr>
              <a:t> </a:t>
            </a:r>
            <a:r>
              <a:rPr lang="lt-LT" sz="2000" b="0" i="0" dirty="0">
                <a:solidFill>
                  <a:srgbClr val="92D050"/>
                </a:solidFill>
                <a:effectLst/>
                <a:latin typeface="Public Sans"/>
              </a:rPr>
              <a:t>2391 205</a:t>
            </a:r>
          </a:p>
          <a:p>
            <a:r>
              <a:rPr lang="lt-LT" sz="2000" dirty="0">
                <a:solidFill>
                  <a:srgbClr val="92D050"/>
                </a:solidFill>
                <a:latin typeface="Public Sans"/>
                <a:cs typeface="Times New Roman" panose="02020603050405020304" pitchFamily="18" charset="0"/>
              </a:rPr>
              <a:t>deimante.kemekliene@zum.lt</a:t>
            </a:r>
            <a:endParaRPr lang="en-GB" sz="20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aveikslėlis 8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AF373620-4FF2-859D-6691-1381E07780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1" y="339503"/>
            <a:ext cx="2270055" cy="3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0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381530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2195735" y="1275606"/>
            <a:ext cx="63773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ĮSAKYMAS DĖL ŽEMĖS ŪKIO MINISTRO 2023 M. LAPKRIČIO 7 D. ĮSAKYMO NR. 720 „DĖL LIETUVOS ŽEMĖS ŪKIO IR KAIMO PLĖTROS 2023–2027 METŲ STRATEGINIO PLANO INTERVENCINĖS PRIEMONĖS</a:t>
            </a:r>
          </a:p>
          <a:p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„APSAUGOS PRIEMONĖS NUO DIDŽIŲJŲ PLĖŠRŪNŲ DAROMOS ŽALOS“ ĮGYVENDINIMO TAISYKLIŲ PATVIRTINIMO“</a:t>
            </a:r>
            <a:r>
              <a:rPr kumimoji="0" lang="lt-LT" sz="14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PAKEITIMO</a:t>
            </a:r>
            <a:endParaRPr lang="lt-LT" sz="1400" b="1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400" b="1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2024-06-20 Įsakymas Nr. 3D-481</a:t>
            </a:r>
          </a:p>
          <a:p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(1https://e-</a:t>
            </a:r>
            <a:r>
              <a:rPr lang="lt-LT" sz="1400" b="1" dirty="0" err="1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seimas.lrs.lt</a:t>
            </a:r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lt-LT" sz="1400" b="1" dirty="0" err="1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portal</a:t>
            </a:r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lt-LT" sz="1400" b="1" dirty="0" err="1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legalAct</a:t>
            </a:r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lt-LT" sz="1400" b="1" dirty="0" err="1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lt-LT" sz="1400" b="1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/TAD/5c5883b22f3d11efb121d2fe3a0eff27?jfwid=-rvhtve53q)</a:t>
            </a:r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38784514-F533-53B0-1EE1-8A6E9307F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514" y="2166331"/>
            <a:ext cx="668711" cy="810838"/>
          </a:xfrm>
          <a:prstGeom prst="rect">
            <a:avLst/>
          </a:prstGeom>
        </p:spPr>
      </p:pic>
      <p:pic>
        <p:nvPicPr>
          <p:cNvPr id="2" name="Paveikslėlis 1">
            <a:extLst>
              <a:ext uri="{FF2B5EF4-FFF2-40B4-BE49-F238E27FC236}">
                <a16:creationId xmlns:a16="http://schemas.microsoft.com/office/drawing/2014/main" id="{3EFE582F-A131-9D51-67FE-36F138E834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606" y="2330115"/>
            <a:ext cx="668711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37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B39C8A7-D492-990D-F6F2-20587851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z="18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PRIEMONĖS TIKSLAI</a:t>
            </a:r>
            <a:endParaRPr lang="lt-LT" sz="1800" dirty="0">
              <a:solidFill>
                <a:srgbClr val="5C9247"/>
              </a:solidFill>
            </a:endParaRP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97D90E65-C1B9-7460-7ADE-D5D1D78D5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88678" y="915565"/>
            <a:ext cx="3898122" cy="2530103"/>
          </a:xfr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lt-LT" sz="1800" u="sng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Intervencinė priemonė atitinka bendrosios žemės ūkio politikos tikslą </a:t>
            </a:r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prisidėti prie biologinės įvairovės nykimo sustabdymo, gerinti ekosistemų funkcijas ir išsaugoti buveines bei kraštovaizdžius.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/>
            </a:pPr>
            <a:r>
              <a:rPr kumimoji="0" lang="lt-LT" sz="1800" b="0" i="0" u="sng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Intervencinės priemonės tikslas 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– prevenciškai saugoti ūkinius gyvūnus nuo vilkų daromos žalos kartu išsaugant biologinę įvairovę ir subalansuotą ekosistemų funkcionavimą.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lt-LT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lt-LT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lt-LT" dirty="0"/>
          </a:p>
        </p:txBody>
      </p:sp>
      <p:pic>
        <p:nvPicPr>
          <p:cNvPr id="5" name="Picture 2" descr="Vilkai">
            <a:extLst>
              <a:ext uri="{FF2B5EF4-FFF2-40B4-BE49-F238E27FC236}">
                <a16:creationId xmlns:a16="http://schemas.microsoft.com/office/drawing/2014/main" id="{7F7640BA-D7E9-E073-0844-AAF02B47E37D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19" y="1063229"/>
            <a:ext cx="4025981" cy="254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052989B2-E65D-5DCB-0E9A-9D3F47CE25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448270" cy="43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62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9502511-C38A-2414-544E-064DB5215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lt-LT" sz="1800" b="1" i="0" u="none" strike="noStrike" baseline="0" dirty="0">
                <a:solidFill>
                  <a:srgbClr val="5C9247"/>
                </a:solidFill>
                <a:latin typeface="Times New Roman" panose="02020603050405020304" pitchFamily="18" charset="0"/>
              </a:rPr>
            </a:br>
            <a:r>
              <a:rPr lang="lt-LT" sz="1800" b="1" i="0" u="none" strike="noStrike" baseline="0" dirty="0">
                <a:solidFill>
                  <a:srgbClr val="5C9247"/>
                </a:solidFill>
                <a:latin typeface="Times New Roman" panose="02020603050405020304" pitchFamily="18" charset="0"/>
              </a:rPr>
              <a:t>PRIEMONĖS BIUDŽETAS, PARAIŠKŲ PRIĖMIMO LAIKOTARPIS</a:t>
            </a:r>
            <a:endParaRPr lang="lt-LT" sz="1800" dirty="0">
              <a:solidFill>
                <a:srgbClr val="5C9247"/>
              </a:solidFill>
            </a:endParaRPr>
          </a:p>
        </p:txBody>
      </p:sp>
      <p:sp>
        <p:nvSpPr>
          <p:cNvPr id="5" name="Turinio vietos rezervavimo ženklas 4">
            <a:extLst>
              <a:ext uri="{FF2B5EF4-FFF2-40B4-BE49-F238E27FC236}">
                <a16:creationId xmlns:a16="http://schemas.microsoft.com/office/drawing/2014/main" id="{9F02CE92-6A05-8EC4-FBAA-A61129809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6722" y="1157943"/>
            <a:ext cx="4038600" cy="35438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fi-FI" sz="1800" b="1" i="0" u="none" strike="noStrike" baseline="0" dirty="0">
                <a:solidFill>
                  <a:srgbClr val="001F5F"/>
                </a:solidFill>
                <a:latin typeface="Times New Roman" panose="02020603050405020304" pitchFamily="18" charset="0"/>
              </a:rPr>
              <a:t>2023-2027 metais numatoma skirti 3mln. Eur lėšų</a:t>
            </a:r>
            <a:endParaRPr lang="lt-LT" sz="1800" b="1" i="0" u="none" strike="noStrike" baseline="0" dirty="0">
              <a:solidFill>
                <a:srgbClr val="001F5F"/>
              </a:solidFill>
              <a:latin typeface="Times New Roman" panose="02020603050405020304" pitchFamily="18" charset="0"/>
            </a:endParaRPr>
          </a:p>
          <a:p>
            <a:pPr algn="l"/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nn-NO" sz="1800" b="1" i="0" u="none" strike="noStrike" baseline="0" dirty="0">
                <a:solidFill>
                  <a:srgbClr val="001F5F"/>
                </a:solidFill>
                <a:latin typeface="Times New Roman" panose="02020603050405020304" pitchFamily="18" charset="0"/>
              </a:rPr>
              <a:t>2023 m. skirta 600 </a:t>
            </a:r>
            <a:r>
              <a:rPr lang="lt-LT" sz="1800" b="1" i="0" u="none" strike="noStrike" baseline="0" dirty="0">
                <a:solidFill>
                  <a:srgbClr val="001F5F"/>
                </a:solidFill>
                <a:latin typeface="Times New Roman" panose="02020603050405020304" pitchFamily="18" charset="0"/>
              </a:rPr>
              <a:t>504 </a:t>
            </a:r>
            <a:r>
              <a:rPr lang="nn-NO" sz="1800" b="1" i="0" u="none" strike="noStrike" baseline="0" dirty="0">
                <a:solidFill>
                  <a:srgbClr val="001F5F"/>
                </a:solidFill>
                <a:latin typeface="Times New Roman" panose="02020603050405020304" pitchFamily="18" charset="0"/>
              </a:rPr>
              <a:t>tūkst. Eur.</a:t>
            </a:r>
            <a:endParaRPr lang="lt-LT" sz="1800" b="1" i="0" u="none" strike="noStrike" baseline="0" dirty="0">
              <a:solidFill>
                <a:srgbClr val="001F5F"/>
              </a:solidFill>
              <a:latin typeface="Times New Roman" panose="02020603050405020304" pitchFamily="18" charset="0"/>
            </a:endParaRPr>
          </a:p>
          <a:p>
            <a:r>
              <a:rPr lang="lt-LT" sz="1800" b="1" dirty="0">
                <a:solidFill>
                  <a:srgbClr val="001F5F"/>
                </a:solidFill>
                <a:latin typeface="Times New Roman" panose="02020603050405020304" pitchFamily="18" charset="0"/>
              </a:rPr>
              <a:t>2024 m. 600 000</a:t>
            </a:r>
            <a:r>
              <a:rPr kumimoji="0" lang="nn-NO" sz="1800" b="1" i="0" u="none" strike="noStrike" kern="1200" cap="none" spc="0" normalizeH="0" baseline="0" noProof="0" dirty="0">
                <a:ln>
                  <a:noFill/>
                </a:ln>
                <a:solidFill>
                  <a:srgbClr val="001F5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tūkst. Eur.</a:t>
            </a:r>
            <a:endParaRPr lang="lt-LT" sz="1800" b="1" dirty="0">
              <a:solidFill>
                <a:srgbClr val="001F5F"/>
              </a:solidFill>
              <a:latin typeface="Times New Roman" panose="02020603050405020304" pitchFamily="18" charset="0"/>
            </a:endParaRPr>
          </a:p>
          <a:p>
            <a:r>
              <a:rPr lang="lt-LT" sz="1800" b="1" i="0" u="none" strike="noStrike" baseline="0" dirty="0">
                <a:solidFill>
                  <a:srgbClr val="001F5F"/>
                </a:solidFill>
                <a:latin typeface="Times New Roman" panose="02020603050405020304" pitchFamily="18" charset="0"/>
              </a:rPr>
              <a:t>2025 m. </a:t>
            </a:r>
            <a:r>
              <a:rPr kumimoji="0" lang="lt-LT" sz="1800" b="1" i="0" u="none" strike="noStrike" kern="1200" cap="none" spc="0" normalizeH="0" baseline="0" noProof="0" dirty="0">
                <a:ln>
                  <a:noFill/>
                </a:ln>
                <a:solidFill>
                  <a:srgbClr val="001F5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600 000</a:t>
            </a:r>
            <a:r>
              <a:rPr kumimoji="0" lang="nn-NO" sz="1800" b="1" i="0" u="none" strike="noStrike" kern="1200" cap="none" spc="0" normalizeH="0" baseline="0" noProof="0" dirty="0">
                <a:ln>
                  <a:noFill/>
                </a:ln>
                <a:solidFill>
                  <a:srgbClr val="001F5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tūkst. Eur.</a:t>
            </a:r>
            <a:endParaRPr lang="nn-NO" sz="1800" b="0" i="0" u="none" strike="noStrike" baseline="0" dirty="0">
              <a:solidFill>
                <a:srgbClr val="001F5F"/>
              </a:solidFill>
              <a:latin typeface="Times New Roman" panose="02020603050405020304" pitchFamily="18" charset="0"/>
            </a:endParaRPr>
          </a:p>
          <a:p>
            <a:endParaRPr lang="lt-LT" sz="1800" b="1" i="0" u="none" strike="noStrike" baseline="0" dirty="0">
              <a:solidFill>
                <a:srgbClr val="001F5F"/>
              </a:solidFill>
              <a:latin typeface="Times New Roman" panose="02020603050405020304" pitchFamily="18" charset="0"/>
            </a:endParaRPr>
          </a:p>
          <a:p>
            <a:endParaRPr lang="fi-FI" sz="1800" b="0" i="0" u="none" strike="noStrike" baseline="0" dirty="0">
              <a:solidFill>
                <a:srgbClr val="001F5F"/>
              </a:solidFill>
              <a:latin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70B8621F-3B34-0503-F5B4-FAF92A9CA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83846" y="1157944"/>
            <a:ext cx="4038600" cy="35438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lt-LT" sz="1800" b="1" i="0" u="none" strike="noStrike" baseline="0" dirty="0">
                <a:solidFill>
                  <a:srgbClr val="001F5F"/>
                </a:solidFill>
                <a:latin typeface="Times New Roman" panose="02020603050405020304" pitchFamily="18" charset="0"/>
              </a:rPr>
              <a:t>2024 m paraiškos bus renkamos nuo spalio 1 d. iki lapkričio 29 d.</a:t>
            </a:r>
          </a:p>
          <a:p>
            <a:r>
              <a:rPr lang="lt-LT" sz="1800" b="1" dirty="0">
                <a:solidFill>
                  <a:srgbClr val="001F5F"/>
                </a:solidFill>
                <a:latin typeface="Times New Roman" panose="02020603050405020304" pitchFamily="18" charset="0"/>
              </a:rPr>
              <a:t>2025 m planuojama</a:t>
            </a:r>
            <a:r>
              <a:rPr kumimoji="0" lang="lt-LT" sz="1800" b="1" i="0" u="none" strike="noStrike" kern="1200" cap="none" spc="0" normalizeH="0" baseline="0" noProof="0" dirty="0">
                <a:ln>
                  <a:noFill/>
                </a:ln>
                <a:solidFill>
                  <a:srgbClr val="001F5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paraiškas rinkti nuo spalio 1 d. iki lapkričio 29 d.</a:t>
            </a:r>
            <a:r>
              <a:rPr lang="lt-LT" sz="1800" b="1" dirty="0">
                <a:solidFill>
                  <a:srgbClr val="001F5F"/>
                </a:solidFill>
                <a:latin typeface="Times New Roman" panose="02020603050405020304" pitchFamily="18" charset="0"/>
              </a:rPr>
              <a:t>  </a:t>
            </a:r>
            <a:endParaRPr lang="lt-LT" sz="1800" b="0" i="0" u="none" strike="noStrike" baseline="0" dirty="0">
              <a:solidFill>
                <a:srgbClr val="001F5F"/>
              </a:solidFill>
              <a:latin typeface="Times New Roman" panose="02020603050405020304" pitchFamily="18" charset="0"/>
            </a:endParaRPr>
          </a:p>
          <a:p>
            <a:endParaRPr lang="lt-LT" dirty="0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22FA20B9-9A4C-F0FD-0887-929D1D2B11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239054" cy="39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059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0087DDD-5503-236D-ACA6-9F79E6584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1800" b="1" cap="all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SĄVOKOS</a:t>
            </a:r>
            <a:endParaRPr lang="lt-LT" dirty="0">
              <a:solidFill>
                <a:srgbClr val="5C9247"/>
              </a:solidFill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4B3789A-A94A-A979-76F0-BC87E363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lt-LT" sz="18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Patikslinti reikalavimai apsaugos priemonėms, pakeičiant elektrinį tinklinį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1,2</a:t>
            </a:r>
            <a:r>
              <a:rPr kumimoji="0" lang="lt-LT" sz="18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m </a:t>
            </a:r>
            <a:r>
              <a:rPr kumimoji="0" lang="lt-LT" sz="18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aptvarą  naujomis apsaugos priemonėmis </a:t>
            </a:r>
            <a:endParaRPr lang="en-US" sz="1800" b="1" dirty="0">
              <a:solidFill>
                <a:srgbClr val="5C924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lt-LT" sz="1800" b="1" i="0" u="none" strike="noStrike" kern="1200" cap="none" spc="0" normalizeH="0" baseline="0" noProof="0" dirty="0">
                <a:ln>
                  <a:noFill/>
                </a:ln>
                <a:solidFill>
                  <a:srgbClr val="5C9247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5C9247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Stacionarus neelektrinis tinklinis aptvaras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įrenginys, kuris skirtas ūkinių gyvūnų (avių, ožkų, galvijų iki 2 metų, mėsinių ir mėsinių-pieninių veislių karvių žindenių, laikomų kartu su prieaugliu iki 6 mėnesių amžiaus toje pačioje bandoje) laikymo teritorijai aptverti, siekiant sulaikyti juos toje teritorijoje, taip pat neleisti į teritoriją patekti vilkams.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lt-LT" sz="1800" i="0" u="none" strike="noStrike" kern="1200" cap="none" spc="0" normalizeH="0" baseline="0" noProof="0" dirty="0">
              <a:ln>
                <a:noFill/>
              </a:ln>
              <a:solidFill>
                <a:srgbClr val="5C9247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FF8A8753-6F7E-8874-9CD7-073FA99C8E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9058"/>
            <a:ext cx="1306488" cy="389398"/>
          </a:xfrm>
          <a:prstGeom prst="rect">
            <a:avLst/>
          </a:prstGeom>
        </p:spPr>
      </p:pic>
      <p:sp>
        <p:nvSpPr>
          <p:cNvPr id="5" name="Paaiškinimas: rodyklė žemyn 4">
            <a:extLst>
              <a:ext uri="{FF2B5EF4-FFF2-40B4-BE49-F238E27FC236}">
                <a16:creationId xmlns:a16="http://schemas.microsoft.com/office/drawing/2014/main" id="{7E2B9A16-DB5E-125D-0696-56C3DD8A7A77}"/>
              </a:ext>
            </a:extLst>
          </p:cNvPr>
          <p:cNvSpPr/>
          <p:nvPr/>
        </p:nvSpPr>
        <p:spPr>
          <a:xfrm>
            <a:off x="8028384" y="1563638"/>
            <a:ext cx="936104" cy="7200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0401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</p:spTree>
    <p:extLst>
      <p:ext uri="{BB962C8B-B14F-4D97-AF65-F5344CB8AC3E}">
        <p14:creationId xmlns:p14="http://schemas.microsoft.com/office/powerpoint/2010/main" val="3039874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92D71E9-3644-6C90-CC68-C6331FE61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INTERVENCINĖS PRIEMONĖS REMIAMA VEIKLA</a:t>
            </a:r>
            <a:endParaRPr lang="lt-LT" sz="1800" dirty="0">
              <a:solidFill>
                <a:srgbClr val="5C9247"/>
              </a:solidFill>
            </a:endParaRPr>
          </a:p>
        </p:txBody>
      </p:sp>
      <p:sp>
        <p:nvSpPr>
          <p:cNvPr id="7" name="Turinio vietos rezervavimo ženklas 6">
            <a:extLst>
              <a:ext uri="{FF2B5EF4-FFF2-40B4-BE49-F238E27FC236}">
                <a16:creationId xmlns:a16="http://schemas.microsoft.com/office/drawing/2014/main" id="{1CF6A4E1-992E-662C-D4DB-C771FA6BD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lt-LT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Patikslinti reikalavimai apsaugos priemonėms, pakeičiant elektrinį tinklinį </a:t>
            </a:r>
            <a:r>
              <a:rPr lang="en-US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1,2</a:t>
            </a:r>
            <a:r>
              <a:rPr lang="lt-LT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n-US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 </a:t>
            </a:r>
            <a:r>
              <a:rPr lang="lt-LT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aptvarą  naujomis apsaugos priemonėmis </a:t>
            </a:r>
          </a:p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Intervencinės priemonės remiama veikla – priemonių, kurios skirtos gyvuliams apsaugoti nuo vilkų arba apsaugos priemonių kartu su aviganiu (aviganiais) įsigijimas ir įsirengimas:</a:t>
            </a:r>
            <a:r>
              <a:rPr lang="lt-LT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t-LT" sz="1900" b="1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t-LT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ielinio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elektrinio aptvaro ir (arba) jo dalių (įskaitant apsaugą nuo prasikasimo)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uostinio elektrinio aptvaro ir (arba) jo dalių </a:t>
            </a:r>
            <a:r>
              <a:rPr kumimoji="0" lang="lt-LT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(įskaitant apsaugą nuo prasikasimo)</a:t>
            </a:r>
          </a:p>
          <a:p>
            <a:r>
              <a:rPr lang="lt-LT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stacionaraus, neelektrinio  tinklinio aptvaro ir jo dalių (įskaitant apsaugą nuo prasikasimo)</a:t>
            </a:r>
          </a:p>
          <a:p>
            <a:r>
              <a:rPr lang="lt-LT" sz="19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stacionaraus, neelektrinio  tinklinio aptvaro su elektrine juosta/viela įtempta prieš aptvarą ir jo dalių (įskaitant apsaugą nuo prasikasimo)</a:t>
            </a:r>
          </a:p>
          <a:p>
            <a:r>
              <a:rPr lang="lt-LT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elektros tiekimo ir palaikymo įrenginio (-ui) ir (arba) jo (-ų) dalių</a:t>
            </a:r>
          </a:p>
          <a:p>
            <a:r>
              <a:rPr lang="lt-LT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iki 4 mėnesių amžiaus aviganių, turinčių kilmės dokumentus, įsigijimo išlaidos. Gali būti įsigyjami ne daugiau kaip 2 aviganiai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aaiškinimas: rodyklė žemyn 7">
            <a:extLst>
              <a:ext uri="{FF2B5EF4-FFF2-40B4-BE49-F238E27FC236}">
                <a16:creationId xmlns:a16="http://schemas.microsoft.com/office/drawing/2014/main" id="{99EA09D4-52C1-C4B1-2D15-75A9DE2607E2}"/>
              </a:ext>
            </a:extLst>
          </p:cNvPr>
          <p:cNvSpPr/>
          <p:nvPr/>
        </p:nvSpPr>
        <p:spPr>
          <a:xfrm>
            <a:off x="7596336" y="2139702"/>
            <a:ext cx="1224136" cy="7200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0401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6D015121-E85B-D679-6FE3-7BD28FB620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448270" cy="43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88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63FD2DE-8A0C-607E-E4DA-8540E259E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lt-LT" sz="1800" b="1" dirty="0">
              <a:solidFill>
                <a:srgbClr val="5C924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Atnaujintas ir suskirstytas pagal grupes tinkamų paramai gauti savivaldybių sąrašas remiantis Lietuvos Respublikos aplinkos ministerijos pateiktais duomenimis </a:t>
            </a:r>
            <a:endParaRPr lang="lt-LT" sz="1800" b="1" dirty="0">
              <a:solidFill>
                <a:srgbClr val="5C924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lt-LT" sz="1800" b="1" dirty="0">
                <a:solidFill>
                  <a:srgbClr val="5C92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arama teikiama toms investicijoms, kurios įgyvendinamos savivaldybėse, kuriose yra didelė tikimybė patirti vilkų daromą žalą ūkiniams gyvūnams (kuriose per pastaruosius 5 m. užregistruota ne mažiau kaip 10 vilkų žalų prieš ūkinius gyvūnus atvejų): </a:t>
            </a:r>
          </a:p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savivaldybių grupė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(101 ir daugiau žalos atvejų): Alytaus r., Anykščių r., Lazdijų r., Molėtų r.  Utenos r. ir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Vilniaus r.;</a:t>
            </a:r>
            <a: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 savivaldybių grupė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(51–100 žalos atvejų):  Ignalinos r., </a:t>
            </a:r>
            <a:r>
              <a:rPr lang="lt-LT" sz="18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Kalvarijos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Kaišiadorių r.</a:t>
            </a:r>
            <a: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sav., Klaipėdos r., Kupiškio r.,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Plungės r.,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Prienų r., Šilalės r., Širvintų r., Telšių r., Vilkaviškio r., </a:t>
            </a:r>
            <a:r>
              <a:rPr lang="lt-LT" sz="18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Vilniaus r.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ir Zarasų r. ; </a:t>
            </a:r>
          </a:p>
          <a:p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 savivaldybių grupė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(10–50 žalos atvejų): Biržų r., Druskininkų r., Elektrėnų sav., Jonavos r.,  Jurbarko r.,</a:t>
            </a:r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strike="sng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Kaišiadorių r</a:t>
            </a:r>
            <a:r>
              <a:rPr lang="lt-LT" sz="1800" strike="sngStrike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lt-LT" sz="18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Kalvarijos sav., Kauno r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Kėdainių r., Kelmės r., Marijampolės sav., Pagėgių sav., Panevėžio r., Pasvalio r., </a:t>
            </a:r>
            <a:r>
              <a:rPr lang="lt-LT" sz="18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Plungės r. ,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Raseinių r., Rietavo sav., Rokiškio r., Šakių r., Šalčininkų r., Švenčionių r., Tauragės r., Trakų r., Ukmergės r., 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</a:t>
            </a:r>
            <a:r>
              <a:rPr lang="lt-LT" sz="18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Zarasų r.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Varėnos r.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lt-LT" dirty="0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3E0251FE-286B-11A2-DFD4-B3B86A53ED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448270" cy="432047"/>
          </a:xfrm>
          <a:prstGeom prst="rect">
            <a:avLst/>
          </a:prstGeom>
        </p:spPr>
      </p:pic>
      <p:sp>
        <p:nvSpPr>
          <p:cNvPr id="5" name="Pavadinimas 4">
            <a:extLst>
              <a:ext uri="{FF2B5EF4-FFF2-40B4-BE49-F238E27FC236}">
                <a16:creationId xmlns:a16="http://schemas.microsoft.com/office/drawing/2014/main" id="{DA95F859-3D75-4F74-1A27-A67301FE4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577859"/>
            <a:ext cx="8229600" cy="651273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</p:spTree>
    <p:extLst>
      <p:ext uri="{BB962C8B-B14F-4D97-AF65-F5344CB8AC3E}">
        <p14:creationId xmlns:p14="http://schemas.microsoft.com/office/powerpoint/2010/main" val="964835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47D548A-34A0-80C6-523D-CE2F8878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1800" b="1" i="0" u="none" strike="noStrike" baseline="0" dirty="0">
                <a:solidFill>
                  <a:srgbClr val="5C9247"/>
                </a:solidFill>
                <a:latin typeface="Times New Roman" panose="02020603050405020304" pitchFamily="18" charset="0"/>
              </a:rPr>
              <a:t>SAUGOMI ŪKINIAI GYVŪNAI</a:t>
            </a:r>
            <a:endParaRPr lang="lt-LT" dirty="0">
              <a:solidFill>
                <a:srgbClr val="5C9247"/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622DB64-5BD7-DE6A-FCB3-59B7849A0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lt-LT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Ūkinių gyvūnų rūšys ir deklaruotas jų skaičius (vnt.) 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815184FF-F8DC-A791-5672-8B2E415B7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5168" y="1631156"/>
            <a:ext cx="3451248" cy="2963466"/>
          </a:xfrm>
        </p:spPr>
        <p:txBody>
          <a:bodyPr/>
          <a:lstStyle/>
          <a:p>
            <a:pPr marL="0" indent="0">
              <a:buNone/>
            </a:pPr>
            <a:r>
              <a:rPr lang="lt-LT" dirty="0"/>
              <a:t> 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D46CC53D-F306-A0DA-6822-5146D9719C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lt-LT" sz="1400" dirty="0">
                <a:solidFill>
                  <a:srgbClr val="5C92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VĮ Žemės ūkio duomenų centro (ŽŪDC) Ūkinių gyvūnų registro (ŪGR) 2024 m. duomenys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D3E11FE7-ABFF-2F53-C786-7F1856F29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51748" y="1631156"/>
            <a:ext cx="4035053" cy="3172842"/>
          </a:xfrm>
        </p:spPr>
        <p:txBody>
          <a:bodyPr>
            <a:normAutofit/>
          </a:bodyPr>
          <a:lstStyle/>
          <a:p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Daugiausia avių laikytojų registruota </a:t>
            </a:r>
            <a:r>
              <a:rPr lang="lt-LT" sz="14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Alytaus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(554 vnt.), </a:t>
            </a:r>
            <a:r>
              <a:rPr lang="lt-LT" sz="14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Vilniaus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(482 vnt.) ir </a:t>
            </a:r>
            <a:r>
              <a:rPr lang="lt-LT" sz="14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Lazdijų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(332 vnt.) rajonų savivaldybėse.</a:t>
            </a:r>
          </a:p>
          <a:p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Daugiausia ožkų laikytojų registruota </a:t>
            </a:r>
            <a:r>
              <a:rPr lang="lt-LT" sz="14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Vilniaus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(344 vnt.), </a:t>
            </a:r>
            <a:r>
              <a:rPr lang="lt-LT" sz="14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Alytaus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(123 vnt.) ir </a:t>
            </a:r>
            <a:r>
              <a:rPr lang="lt-LT" sz="14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Anykščių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(111 vnt.) rajonų savivaldybėse.</a:t>
            </a:r>
          </a:p>
          <a:p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Lentelė 7">
            <a:extLst>
              <a:ext uri="{FF2B5EF4-FFF2-40B4-BE49-F238E27FC236}">
                <a16:creationId xmlns:a16="http://schemas.microsoft.com/office/drawing/2014/main" id="{30D04A8D-F14D-E8CF-482D-8612D9DC1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276493"/>
              </p:ext>
            </p:extLst>
          </p:nvPr>
        </p:nvGraphicFramePr>
        <p:xfrm>
          <a:off x="683568" y="1843678"/>
          <a:ext cx="3240360" cy="216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180">
                  <a:extLst>
                    <a:ext uri="{9D8B030D-6E8A-4147-A177-3AD203B41FA5}">
                      <a16:colId xmlns:a16="http://schemas.microsoft.com/office/drawing/2014/main" val="2541561994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1673851515"/>
                    </a:ext>
                  </a:extLst>
                </a:gridCol>
              </a:tblGrid>
              <a:tr h="722744">
                <a:tc>
                  <a:txBody>
                    <a:bodyPr/>
                    <a:lstStyle/>
                    <a:p>
                      <a:r>
                        <a:rPr lang="lt-LT" dirty="0"/>
                        <a:t>Ūkinių gyvūnai skaičius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/>
                        <a:t>Skaičius vnt</a:t>
                      </a:r>
                      <a:r>
                        <a:rPr lang="lt-LT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726557"/>
                  </a:ext>
                </a:extLst>
              </a:tr>
              <a:tr h="722744">
                <a:tc>
                  <a:txBody>
                    <a:bodyPr/>
                    <a:lstStyle/>
                    <a:p>
                      <a:r>
                        <a:rPr lang="lt-LT" dirty="0"/>
                        <a:t>Avys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/>
                        <a:t>128 819</a:t>
                      </a:r>
                    </a:p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486068"/>
                  </a:ext>
                </a:extLst>
              </a:tr>
              <a:tr h="722744">
                <a:tc>
                  <a:txBody>
                    <a:bodyPr/>
                    <a:lstStyle/>
                    <a:p>
                      <a:r>
                        <a:rPr lang="lt-LT" dirty="0"/>
                        <a:t>Ožkos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/>
                        <a:t>14 988</a:t>
                      </a:r>
                    </a:p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826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438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25EC57C-31EF-9CFF-9366-7132E007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91629"/>
            <a:ext cx="8147248" cy="3102993"/>
          </a:xfrm>
        </p:spPr>
        <p:txBody>
          <a:bodyPr>
            <a:normAutofit/>
          </a:bodyPr>
          <a:lstStyle/>
          <a:p>
            <a:pPr indent="457200">
              <a:lnSpc>
                <a:spcPct val="150000"/>
              </a:lnSpc>
            </a:pPr>
            <a:r>
              <a:rPr lang="lt-LT" sz="16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šalia aptvaro, kuriame yra aviganiai, prie įėjimo ir tose vietose, kur praeiviai gali patekti į  ganyklos vietą, turi būti įspėjamasis ženklas, kad aptvare yra aviganių.</a:t>
            </a:r>
            <a:r>
              <a:rPr lang="lt-LT" sz="1600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Tuo atveju, jeigu įsigyjami aviganiai tuo metu, kai ūkiniai gyvūnai neganomi laukuose, jie turi būti laikomi paramos gavėjo gyvenamojoje vietoje arba veiklos vykdymo vietoje, paraiškoje nurodytu adresu.</a:t>
            </a:r>
            <a:endParaRPr lang="lt-LT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10" name="Pavadinimas 4">
            <a:extLst>
              <a:ext uri="{FF2B5EF4-FFF2-40B4-BE49-F238E27FC236}">
                <a16:creationId xmlns:a16="http://schemas.microsoft.com/office/drawing/2014/main" id="{DC40A75B-FAB3-C97D-E1E3-8ECC7248D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6899"/>
            <a:ext cx="8229600" cy="85725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CD02C74-A098-3202-A5C8-8900D37A2E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123479"/>
            <a:ext cx="2448270" cy="43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16029"/>
      </p:ext>
    </p:extLst>
  </p:cSld>
  <p:clrMapOvr>
    <a:masterClrMapping/>
  </p:clrMapOvr>
</p:sld>
</file>

<file path=ppt/theme/theme1.xml><?xml version="1.0" encoding="utf-8"?>
<a:theme xmlns:a="http://schemas.openxmlformats.org/drawingml/2006/main" name="ZUM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UM PPT template naujas  -  Tik skaityti" id="{DBDB527C-A98F-4DD2-94AA-9130AF180408}" vid="{276E4C23-A000-46F6-953B-7E7E642200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2674</TotalTime>
  <Words>1464</Words>
  <Application>Microsoft Office PowerPoint</Application>
  <PresentationFormat>Demonstracija ekrane (16:9)</PresentationFormat>
  <Paragraphs>118</Paragraphs>
  <Slides>16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16</vt:i4>
      </vt:variant>
    </vt:vector>
  </HeadingPairs>
  <TitlesOfParts>
    <vt:vector size="21" baseType="lpstr">
      <vt:lpstr>Arial</vt:lpstr>
      <vt:lpstr>Calibri</vt:lpstr>
      <vt:lpstr>Public Sans</vt:lpstr>
      <vt:lpstr>Times New Roman</vt:lpstr>
      <vt:lpstr>ZUM PPT template</vt:lpstr>
      <vt:lpstr>„PowerPoint“ pateiktis</vt:lpstr>
      <vt:lpstr>„PowerPoint“ pateiktis</vt:lpstr>
      <vt:lpstr>PRIEMONĖS TIKSLAI</vt:lpstr>
      <vt:lpstr> PRIEMONĖS BIUDŽETAS, PARAIŠKŲ PRIĖMIMO LAIKOTARPIS</vt:lpstr>
      <vt:lpstr>SĄVOKOS</vt:lpstr>
      <vt:lpstr> INTERVENCINĖS PRIEMONĖS REMIAMA VEIKLA</vt:lpstr>
      <vt:lpstr>Naujovė</vt:lpstr>
      <vt:lpstr>SAUGOMI ŪKINIAI GYVŪNAI</vt:lpstr>
      <vt:lpstr>Naujovė</vt:lpstr>
      <vt:lpstr>ĮSIPAREIGOJIMAI. REIKALAVIMAI APSAUGOS PRIEMONĖMS (1) </vt:lpstr>
      <vt:lpstr>ĮSIPAREIGOJIMAI. REIKALAVIMAI APSAUGOS PRIEMONĖMS (2) </vt:lpstr>
      <vt:lpstr>ĮSIPAREIGOJIMAI. REIKALAVIMAI APSAUGOS PRIEMONĖMS (3) </vt:lpstr>
      <vt:lpstr>Naujovė</vt:lpstr>
      <vt:lpstr>„PowerPoint“ pateiktis</vt:lpstr>
      <vt:lpstr>PARAMOS PARAIŠKŲ TEIKIMO,  vertinimo TVARKA ir atrankos kriterijai 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Lina Šimonienė</dc:creator>
  <cp:lastModifiedBy>Deimantė Kemeklienė</cp:lastModifiedBy>
  <cp:revision>55</cp:revision>
  <dcterms:created xsi:type="dcterms:W3CDTF">2022-12-27T07:07:44Z</dcterms:created>
  <dcterms:modified xsi:type="dcterms:W3CDTF">2024-10-01T05:23:05Z</dcterms:modified>
</cp:coreProperties>
</file>