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</p:sldMasterIdLst>
  <p:notesMasterIdLst>
    <p:notesMasterId r:id="rId24"/>
  </p:notesMasterIdLst>
  <p:handoutMasterIdLst>
    <p:handoutMasterId r:id="rId25"/>
  </p:handoutMasterIdLst>
  <p:sldIdLst>
    <p:sldId id="327" r:id="rId5"/>
    <p:sldId id="324" r:id="rId6"/>
    <p:sldId id="352" r:id="rId7"/>
    <p:sldId id="330" r:id="rId8"/>
    <p:sldId id="336" r:id="rId9"/>
    <p:sldId id="354" r:id="rId10"/>
    <p:sldId id="341" r:id="rId11"/>
    <p:sldId id="339" r:id="rId12"/>
    <p:sldId id="340" r:id="rId13"/>
    <p:sldId id="355" r:id="rId14"/>
    <p:sldId id="342" r:id="rId15"/>
    <p:sldId id="345" r:id="rId16"/>
    <p:sldId id="346" r:id="rId17"/>
    <p:sldId id="347" r:id="rId18"/>
    <p:sldId id="348" r:id="rId19"/>
    <p:sldId id="334" r:id="rId20"/>
    <p:sldId id="309" r:id="rId21"/>
    <p:sldId id="314" r:id="rId22"/>
    <p:sldId id="35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679"/>
    <a:srgbClr val="EFC518"/>
    <a:srgbClr val="FFFFFF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B844B-9293-4175-94D2-543B83DAA5E9}" v="1" dt="2020-10-22T08:00:15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0" autoAdjust="0"/>
    <p:restoredTop sz="69081" autoAdjust="0"/>
  </p:normalViewPr>
  <p:slideViewPr>
    <p:cSldViewPr snapToGrid="0">
      <p:cViewPr varScale="1">
        <p:scale>
          <a:sx n="112" d="100"/>
          <a:sy n="112" d="100"/>
        </p:scale>
        <p:origin x="684" y="78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0338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7562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5157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3448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37711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6213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8953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8784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305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53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1253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0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5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7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4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867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1487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41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62" r:id="rId17"/>
    <p:sldLayoutId id="2147483657" r:id="rId18"/>
    <p:sldLayoutId id="2147483670" r:id="rId19"/>
    <p:sldLayoutId id="2147483650" r:id="rId20"/>
    <p:sldLayoutId id="2147483660" r:id="rId21"/>
    <p:sldLayoutId id="2147483652" r:id="rId22"/>
    <p:sldLayoutId id="2147483653" r:id="rId23"/>
    <p:sldLayoutId id="2147483654" r:id="rId24"/>
    <p:sldLayoutId id="2147483690" r:id="rId2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8.jpeg"/><Relationship Id="rId7" Type="http://schemas.openxmlformats.org/officeDocument/2006/relationships/image" Target="../media/image12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39.tif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openxmlformats.org/officeDocument/2006/relationships/image" Target="../media/image1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5.png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0.tiff"/><Relationship Id="rId7" Type="http://schemas.openxmlformats.org/officeDocument/2006/relationships/image" Target="../media/image16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1.tiff"/><Relationship Id="rId4" Type="http://schemas.openxmlformats.org/officeDocument/2006/relationships/image" Target="../media/image5.png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085F52-9740-C94B-9F09-39917A10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/>
          <a:stretch/>
        </p:blipFill>
        <p:spPr>
          <a:xfrm>
            <a:off x="-558799" y="5184"/>
            <a:ext cx="12750800" cy="68528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822" y="2084561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7339" y="4054791"/>
            <a:ext cx="13872253" cy="20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>
                <a:solidFill>
                  <a:schemeClr val="accent1"/>
                </a:solidFill>
              </a:rPr>
              <a:t>Kur būsime 2040-aisiais?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9C119DA2-C1D4-46B7-AEDF-2A385BD5B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627" y="0"/>
            <a:ext cx="6972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lt-LT" sz="4233">
                <a:solidFill>
                  <a:schemeClr val="bg1"/>
                </a:solidFill>
                <a:latin typeface="EC Square Sans Pro" panose="020B0506040000020004" pitchFamily="34" charset="0"/>
              </a:rPr>
              <a:t>Kaimo vietovių</a:t>
            </a:r>
          </a:p>
          <a:p>
            <a:pPr>
              <a:lnSpc>
                <a:spcPts val="4022"/>
              </a:lnSpc>
            </a:pPr>
            <a:r>
              <a:rPr lang="lt-LT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vizija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>
                <a:latin typeface="Helvetica Light" panose="020B0403020202020204" pitchFamily="34" charset="0"/>
              </a:rPr>
              <a:t>[</a:t>
            </a:r>
            <a:r>
              <a:rPr lang="lt-LT" sz="3200" i="1">
                <a:solidFill>
                  <a:srgbClr val="FF0000"/>
                </a:solidFill>
                <a:latin typeface="Helvetica Light" panose="020B0403020202020204" pitchFamily="34" charset="0"/>
              </a:rPr>
              <a:t>įdėkite žodžių debesio ekrano nuotrauką</a:t>
            </a:r>
            <a:r>
              <a:rPr lang="lt-LT" sz="3200">
                <a:latin typeface="Helvetica Light" panose="020B0403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941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b="1">
                <a:solidFill>
                  <a:schemeClr val="bg1"/>
                </a:solidFill>
                <a:latin typeface="Helvetica" pitchFamily="2" charset="0"/>
              </a:rPr>
              <a:t>Kas atitinka mūsų siekius ir ko trūksta?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/>
              <a:t>Kas yra svarbiausia?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/>
              <a:t>Mastas: paveikiama daugelis žmonių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/>
              <a:t>Poveikis: svarba tiems, kurie paveikti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3378C0D-B736-416D-95F0-07CC1E7D7B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870"/>
          <a:stretch/>
        </p:blipFill>
        <p:spPr>
          <a:xfrm>
            <a:off x="8176603" y="802981"/>
            <a:ext cx="3861518" cy="26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4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lt-LT" sz="4233">
                <a:solidFill>
                  <a:schemeClr val="bg1"/>
                </a:solidFill>
                <a:latin typeface="EC Square Sans Pro" panose="020B0506040000020004" pitchFamily="34" charset="0"/>
              </a:rPr>
              <a:t>Kaimo vietovių</a:t>
            </a:r>
          </a:p>
          <a:p>
            <a:pPr>
              <a:lnSpc>
                <a:spcPts val="4022"/>
              </a:lnSpc>
            </a:pPr>
            <a:r>
              <a:rPr lang="lt-LT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vizija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>
                <a:latin typeface="Helvetica Light" panose="020B0403020202020204" pitchFamily="34" charset="0"/>
              </a:rPr>
              <a:t>Kokios yra didžiausios spragos?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/>
              <a:t>[</a:t>
            </a:r>
            <a:r>
              <a:rPr lang="lt-LT" i="1">
                <a:solidFill>
                  <a:srgbClr val="FF0000"/>
                </a:solidFill>
              </a:rPr>
              <a:t>įveskite dalyvių indėlį</a:t>
            </a:r>
            <a:r>
              <a:rPr lang="lt-LT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9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lt-LT" sz="4233">
                <a:solidFill>
                  <a:schemeClr val="bg1"/>
                </a:solidFill>
                <a:latin typeface="EC Square Sans Pro" panose="020B0506040000020004" pitchFamily="34" charset="0"/>
              </a:rPr>
              <a:t>Kaimo vietovių</a:t>
            </a:r>
          </a:p>
          <a:p>
            <a:pPr>
              <a:lnSpc>
                <a:spcPts val="4022"/>
              </a:lnSpc>
            </a:pPr>
            <a:r>
              <a:rPr lang="lt-LT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vizija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>
                <a:latin typeface="Helvetica Light" panose="020B0403020202020204" pitchFamily="34" charset="0"/>
              </a:rPr>
              <a:t>Kur yra didžiausias potencialas?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/>
              <a:t>[</a:t>
            </a:r>
            <a:r>
              <a:rPr lang="lt-LT" i="1">
                <a:solidFill>
                  <a:srgbClr val="FF0000"/>
                </a:solidFill>
              </a:rPr>
              <a:t>įveskite dalyvių indėlį</a:t>
            </a:r>
            <a:r>
              <a:rPr lang="lt-LT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3389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b="1">
                <a:solidFill>
                  <a:schemeClr val="bg1"/>
                </a:solidFill>
                <a:latin typeface="Helvetica" pitchFamily="2" charset="0"/>
              </a:rPr>
              <a:t>Kokių reikia sąlygų, leisiančių įgyvendinti mūsų viziją?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/>
              <a:t>Metodai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/>
              <a:t>Veiksmai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/>
              <a:t>Parama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b="1"/>
              <a:t>Pavyzdžiai ir patirtis</a:t>
            </a:r>
          </a:p>
        </p:txBody>
      </p:sp>
    </p:spTree>
    <p:extLst>
      <p:ext uri="{BB962C8B-B14F-4D97-AF65-F5344CB8AC3E}">
        <p14:creationId xmlns:p14="http://schemas.microsoft.com/office/powerpoint/2010/main" val="205026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lt-LT" sz="4233">
                <a:solidFill>
                  <a:schemeClr val="bg1"/>
                </a:solidFill>
                <a:latin typeface="EC Square Sans Pro" panose="020B0506040000020004" pitchFamily="34" charset="0"/>
              </a:rPr>
              <a:t>Kaimo vietovių</a:t>
            </a:r>
          </a:p>
          <a:p>
            <a:pPr>
              <a:lnSpc>
                <a:spcPts val="4022"/>
              </a:lnSpc>
            </a:pPr>
            <a:r>
              <a:rPr lang="lt-LT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vizija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4067" y="525327"/>
            <a:ext cx="726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>
                <a:latin typeface="Helvetica Light" panose="020B0403020202020204" pitchFamily="34" charset="0"/>
              </a:rPr>
              <a:t>[</a:t>
            </a:r>
            <a:r>
              <a:rPr lang="lt-LT" sz="2400" i="1">
                <a:solidFill>
                  <a:srgbClr val="FF0000"/>
                </a:solidFill>
                <a:latin typeface="Helvetica Light" panose="020B0403020202020204" pitchFamily="34" charset="0"/>
              </a:rPr>
              <a:t>įveskite dalyvių indėlį</a:t>
            </a:r>
            <a:r>
              <a:rPr lang="lt-LT" sz="2800">
                <a:latin typeface="Helvetica Light" panose="020B0403020202020204" pitchFamily="34" charset="0"/>
              </a:rPr>
              <a:t>]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924408" y="1326793"/>
            <a:ext cx="7442915" cy="361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178" y="1440873"/>
            <a:ext cx="2496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>
                <a:solidFill>
                  <a:schemeClr val="bg1"/>
                </a:solidFill>
              </a:rPr>
              <a:t>Reikiamos sąlygos ir patirtis</a:t>
            </a:r>
          </a:p>
        </p:txBody>
      </p:sp>
    </p:spTree>
    <p:extLst>
      <p:ext uri="{BB962C8B-B14F-4D97-AF65-F5344CB8AC3E}">
        <p14:creationId xmlns:p14="http://schemas.microsoft.com/office/powerpoint/2010/main" val="8648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4738792E-2C57-B043-AE41-A262C495C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2DB45E-4175-2F49-84AD-DE0542EFE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lt-LT" sz="4233">
                <a:solidFill>
                  <a:schemeClr val="bg1"/>
                </a:solidFill>
                <a:latin typeface="EC Square Sans Pro" panose="020B0506040000020004" pitchFamily="34" charset="0"/>
              </a:rPr>
              <a:t>Kaimo vietovių</a:t>
            </a:r>
          </a:p>
          <a:p>
            <a:pPr>
              <a:lnSpc>
                <a:spcPts val="4022"/>
              </a:lnSpc>
            </a:pPr>
            <a:r>
              <a:rPr lang="lt-LT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vizija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lt-LT" sz="200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lt-LT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5448" y="796542"/>
            <a:ext cx="4859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>
                <a:latin typeface="Helvetica" pitchFamily="2" charset="0"/>
              </a:rPr>
              <a:t>Kiti žingsniai</a:t>
            </a:r>
          </a:p>
          <a:p>
            <a:endParaRPr lang="fr-BE" sz="2800" dirty="0">
              <a:latin typeface="Helvetica Light" panose="020B04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625655"/>
            <a:ext cx="6368519" cy="268947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0FA131-0F3D-784B-8E27-ECEE6B5555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65C8ECE-7093-DC43-9E2E-EF5DD2A252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7D74D56-DE43-654F-BEF4-D98F9C726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78" y="3465825"/>
            <a:ext cx="983017" cy="908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6982" y="1847273"/>
            <a:ext cx="541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/>
              <a:t>[</a:t>
            </a:r>
            <a:r>
              <a:rPr lang="lt-LT" i="1">
                <a:solidFill>
                  <a:srgbClr val="FF0000"/>
                </a:solidFill>
              </a:rPr>
              <a:t>įveskite dalyvių indėlį</a:t>
            </a:r>
            <a:r>
              <a:rPr lang="lt-LT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62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8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666915"/>
            <a:ext cx="2888094" cy="11552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931" y="251747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25" y="2336799"/>
            <a:ext cx="12211625" cy="18288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F42C0AD-C561-7949-8162-AB301925E8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 flipH="1">
            <a:off x="-19626" y="3614145"/>
            <a:ext cx="4782125" cy="103405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4D48AD8A-C7C9-7247-B3E6-18A0FDB24390}"/>
              </a:ext>
            </a:extLst>
          </p:cNvPr>
          <p:cNvSpPr txBox="1"/>
          <p:nvPr/>
        </p:nvSpPr>
        <p:spPr>
          <a:xfrm>
            <a:off x="424298" y="4939995"/>
            <a:ext cx="8442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>
                <a:latin typeface="Helvetica Light" panose="020B0403020202020204" pitchFamily="34" charset="0"/>
              </a:rPr>
              <a:t>Dėkojame, kad šiandien dalyvavote!</a:t>
            </a:r>
          </a:p>
          <a:p>
            <a:endParaRPr lang="fr-BE" sz="2400" dirty="0">
              <a:latin typeface="Helvetica Light" panose="020B0403020202020204" pitchFamily="34" charset="0"/>
            </a:endParaRPr>
          </a:p>
          <a:p>
            <a:r>
              <a:rPr lang="lt-LT" sz="2400" b="1">
                <a:latin typeface="Helvetica Light" panose="020B0403020202020204" pitchFamily="34" charset="0"/>
              </a:rPr>
              <a:t>Mūsų indėlis bus perduotas Europos Komisijai</a:t>
            </a:r>
          </a:p>
          <a:p>
            <a:r>
              <a:rPr lang="lt-LT" sz="2400" b="1" i="1">
                <a:latin typeface="Helvetica Bold Obliqu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389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000" y="0"/>
            <a:ext cx="6840000" cy="684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854" y="517236"/>
            <a:ext cx="4858328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t-LT" sz="2000" b="1"/>
              <a:t>Informacija apie praktinį seminarą:</a:t>
            </a:r>
          </a:p>
          <a:p>
            <a:r>
              <a:rPr lang="lt-LT" sz="2000"/>
              <a:t>Organizatorius:</a:t>
            </a:r>
          </a:p>
          <a:p>
            <a:r>
              <a:rPr lang="lt-LT" sz="2000"/>
              <a:t>[</a:t>
            </a:r>
            <a:r>
              <a:rPr lang="lt-LT" sz="2000" i="1">
                <a:solidFill>
                  <a:srgbClr val="FF0000"/>
                </a:solidFill>
              </a:rPr>
              <a:t>įveskite organizatoriaus vardą, pavardę</a:t>
            </a:r>
            <a:r>
              <a:rPr lang="lt-LT" sz="2000"/>
              <a:t>]</a:t>
            </a:r>
          </a:p>
          <a:p>
            <a:r>
              <a:rPr lang="lt-LT" sz="2000"/>
              <a:t>Kontaktinis el. paštas:</a:t>
            </a:r>
          </a:p>
          <a:p>
            <a:r>
              <a:rPr lang="lt-LT" sz="2000"/>
              <a:t>[</a:t>
            </a:r>
            <a:r>
              <a:rPr lang="lt-LT" sz="2000" i="1">
                <a:solidFill>
                  <a:srgbClr val="FF0000"/>
                </a:solidFill>
              </a:rPr>
              <a:t>įveskite kontaktinio el. pašto adresą</a:t>
            </a:r>
            <a:r>
              <a:rPr lang="lt-LT" sz="2000"/>
              <a:t>]</a:t>
            </a:r>
          </a:p>
          <a:p>
            <a:r>
              <a:rPr lang="lt-LT" sz="2000"/>
              <a:t>Data:</a:t>
            </a:r>
          </a:p>
          <a:p>
            <a:r>
              <a:rPr lang="lt-LT" sz="2000"/>
              <a:t>[</a:t>
            </a:r>
            <a:r>
              <a:rPr lang="lt-LT" sz="2000" i="1">
                <a:solidFill>
                  <a:srgbClr val="FF0000"/>
                </a:solidFill>
              </a:rPr>
              <a:t>įveskite praktinio seminaro datą</a:t>
            </a:r>
            <a:r>
              <a:rPr lang="lt-LT" sz="2000"/>
              <a:t>]</a:t>
            </a:r>
          </a:p>
          <a:p>
            <a:r>
              <a:rPr lang="lt-LT" sz="2000"/>
              <a:t>Grupės pavadinimas:</a:t>
            </a:r>
          </a:p>
          <a:p>
            <a:r>
              <a:rPr lang="lt-LT" sz="2000"/>
              <a:t>[</a:t>
            </a:r>
            <a:r>
              <a:rPr lang="lt-LT" sz="2000" i="1">
                <a:solidFill>
                  <a:srgbClr val="FF0000"/>
                </a:solidFill>
              </a:rPr>
              <a:t>įveskite grupės pavadinimą</a:t>
            </a:r>
            <a:r>
              <a:rPr lang="lt-LT" sz="2000"/>
              <a:t>]</a:t>
            </a:r>
          </a:p>
          <a:p>
            <a:r>
              <a:rPr lang="lt-LT" sz="2000"/>
              <a:t>Dalyvių sk.:</a:t>
            </a:r>
          </a:p>
          <a:p>
            <a:r>
              <a:rPr lang="lt-LT" sz="2000"/>
              <a:t>[</a:t>
            </a:r>
            <a:r>
              <a:rPr lang="lt-LT" sz="2000" i="1">
                <a:solidFill>
                  <a:srgbClr val="FF0000"/>
                </a:solidFill>
              </a:rPr>
              <a:t>įveskite asmenų skaičių</a:t>
            </a:r>
            <a:r>
              <a:rPr lang="lt-LT" sz="2000"/>
              <a:t>]</a:t>
            </a:r>
          </a:p>
          <a:p>
            <a:r>
              <a:rPr lang="lt-LT" sz="2000"/>
              <a:t>Teritorija, į kurią atsižvelgiama</a:t>
            </a:r>
          </a:p>
          <a:p>
            <a:r>
              <a:rPr lang="lt-LT" sz="2000"/>
              <a:t>[</a:t>
            </a:r>
            <a:r>
              <a:rPr lang="lt-LT" sz="2000" i="1">
                <a:solidFill>
                  <a:srgbClr val="FF0000"/>
                </a:solidFill>
              </a:rPr>
              <a:t>įveskite aptartą kaimo vietovę</a:t>
            </a:r>
            <a:r>
              <a:rPr lang="lt-LT" sz="200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90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1"/>
            <a:ext cx="6044495" cy="68579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56C26B-D7C8-AC40-A075-9B0EA0A2CD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-100025"/>
            <a:ext cx="4135696" cy="24381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lt-LT" sz="4233">
                <a:solidFill>
                  <a:schemeClr val="bg1"/>
                </a:solidFill>
                <a:latin typeface="EC Square Sans Pro" panose="020B0506040000020004" pitchFamily="34" charset="0"/>
              </a:rPr>
              <a:t>Kaimo vietovių</a:t>
            </a:r>
          </a:p>
          <a:p>
            <a:pPr>
              <a:lnSpc>
                <a:spcPts val="4022"/>
              </a:lnSpc>
            </a:pPr>
            <a:r>
              <a:rPr lang="lt-LT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vizija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lt-LT" sz="200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lt-LT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3990" y="349243"/>
            <a:ext cx="522382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>
                <a:latin typeface="Helvetica" pitchFamily="2" charset="0"/>
              </a:rPr>
              <a:t>Ką darysime šiandien?</a:t>
            </a:r>
          </a:p>
          <a:p>
            <a:endParaRPr lang="fr-BE" sz="28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>
                <a:latin typeface="Helvetica Light" panose="020B0403020202020204" pitchFamily="34" charset="0"/>
              </a:rPr>
              <a:t>Mūsų kaimo vietovė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lt-LT" sz="2400">
                <a:latin typeface="Helvetica Light" panose="020B0403020202020204" pitchFamily="34" charset="0"/>
              </a:rPr>
              <a:t>Mūsų teritorija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2400">
                <a:latin typeface="Helvetica Light" panose="020B0403020202020204" pitchFamily="34" charset="0"/>
              </a:rPr>
              <a:t>Kuo ji ypatinga?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>
                <a:latin typeface="Helvetica Light" panose="020B0403020202020204" pitchFamily="34" charset="0"/>
              </a:rPr>
              <a:t>Kuria linkme judame?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2400">
                <a:latin typeface="Helvetica Light" panose="020B0403020202020204" pitchFamily="34" charset="0"/>
              </a:rPr>
              <a:t>Tikėtina mūsų ateitis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2800">
                <a:latin typeface="Helvetica Light" panose="020B0403020202020204" pitchFamily="34" charset="0"/>
              </a:rPr>
              <a:t>Kur norėtume būti?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2800">
                <a:latin typeface="Helvetica Light" panose="020B0403020202020204" pitchFamily="34" charset="0"/>
              </a:rPr>
              <a:t>Kas padės mums ten patekti?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>
                <a:latin typeface="Helvetica Light" panose="020B0403020202020204" pitchFamily="34" charset="0"/>
              </a:rPr>
              <a:t>Aptarkite / kiti žingsniai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FF77A7-468F-A34B-950F-0EEE537840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1814" y="1824418"/>
            <a:ext cx="1449686" cy="14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9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lt-LT" sz="4233">
                <a:solidFill>
                  <a:schemeClr val="bg1"/>
                </a:solidFill>
                <a:latin typeface="EC Square Sans Pro" panose="020B0506040000020004" pitchFamily="34" charset="0"/>
              </a:rPr>
              <a:t>Kaimo vietovių</a:t>
            </a:r>
          </a:p>
          <a:p>
            <a:pPr>
              <a:lnSpc>
                <a:spcPts val="4022"/>
              </a:lnSpc>
            </a:pPr>
            <a:r>
              <a:rPr lang="lt-LT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vizija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5448" y="796542"/>
            <a:ext cx="48593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>
                <a:latin typeface="Helvetica" pitchFamily="2" charset="0"/>
              </a:rPr>
              <a:t>Apie kokią vietovę galvojame šiandien?</a:t>
            </a:r>
          </a:p>
          <a:p>
            <a:endParaRPr lang="fr-BE" sz="2800" dirty="0">
              <a:latin typeface="Helvetica Light" panose="020B0403020202020204" pitchFamily="34" charset="0"/>
            </a:endParaRPr>
          </a:p>
          <a:p>
            <a:r>
              <a:rPr lang="lt-LT" sz="2800">
                <a:latin typeface="Helvetica Light" panose="020B0403020202020204" pitchFamily="34" charset="0"/>
              </a:rPr>
              <a:t>[</a:t>
            </a:r>
            <a:r>
              <a:rPr lang="lt-LT" sz="2800" i="1">
                <a:solidFill>
                  <a:srgbClr val="FF0000"/>
                </a:solidFill>
                <a:latin typeface="Helvetica Light" panose="020B0403020202020204" pitchFamily="34" charset="0"/>
              </a:rPr>
              <a:t>organizatoriui siūloma įtraukti galimas pasirinkti vietoves: kaimą, bendruomenę, kalnų grandinę, vietos veiklos grupės vietovę ir kt.</a:t>
            </a:r>
            <a:r>
              <a:rPr lang="lt-LT" sz="2800">
                <a:latin typeface="Helvetica Light" panose="020B0403020202020204" pitchFamily="34" charset="0"/>
              </a:rPr>
              <a:t>]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5E5903-4EE7-BB45-B277-FB07CE8B3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3543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37CB6F-61A6-0748-8A4D-FD1DE10DCD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08C9BF-AD9A-1342-A02E-6D95D5A78C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19835FD-E71E-E749-A9B9-B12CC0551050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lt-LT" sz="200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lt-LT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A1E438-8FFC-A84D-9866-CCF60655E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8" y="2854063"/>
            <a:ext cx="843416" cy="4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6956630" y="942184"/>
            <a:ext cx="4424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>
                <a:latin typeface="Helvetica" pitchFamily="2" charset="0"/>
              </a:rPr>
              <a:t>Ką jums reiškia mūsų kaimo vietovė? </a:t>
            </a:r>
          </a:p>
        </p:txBody>
      </p:sp>
    </p:spTree>
    <p:extLst>
      <p:ext uri="{BB962C8B-B14F-4D97-AF65-F5344CB8AC3E}">
        <p14:creationId xmlns:p14="http://schemas.microsoft.com/office/powerpoint/2010/main" val="366873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lt-LT" sz="4233">
                <a:solidFill>
                  <a:schemeClr val="bg1"/>
                </a:solidFill>
                <a:latin typeface="EC Square Sans Pro" panose="020B0506040000020004" pitchFamily="34" charset="0"/>
              </a:rPr>
              <a:t>Kaimo vietovių</a:t>
            </a:r>
          </a:p>
          <a:p>
            <a:pPr>
              <a:lnSpc>
                <a:spcPts val="4022"/>
              </a:lnSpc>
            </a:pPr>
            <a:r>
              <a:rPr lang="lt-LT" sz="4233" b="1">
                <a:solidFill>
                  <a:schemeClr val="bg1"/>
                </a:solidFill>
                <a:latin typeface="EC Square Sans Pro" panose="020B0506040000020004" pitchFamily="34" charset="0"/>
              </a:rPr>
              <a:t>vizija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>
                <a:latin typeface="Helvetica Light" panose="020B0403020202020204" pitchFamily="34" charset="0"/>
              </a:rPr>
              <a:t>Ką jums reiškia mūsų kaimo vietovė?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964" y="2654195"/>
            <a:ext cx="9125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[</a:t>
            </a:r>
            <a:r>
              <a:rPr lang="lt-LT" i="1">
                <a:solidFill>
                  <a:srgbClr val="FF0000"/>
                </a:solidFill>
              </a:rPr>
              <a:t>BET KURIS:</a:t>
            </a:r>
            <a:r>
              <a:rPr lang="lt-LT"/>
              <a:t> </a:t>
            </a:r>
            <a:r>
              <a:rPr lang="lt-LT" i="1">
                <a:solidFill>
                  <a:srgbClr val="FF0000"/>
                </a:solidFill>
              </a:rPr>
              <a:t>jei naudojate, pvz., „Slido“ arba „Mentimeter“, čia iš anksto įveskite prieigos kodą / QR kodą</a:t>
            </a:r>
          </a:p>
          <a:p>
            <a:r>
              <a:rPr lang="lt-LT" i="1">
                <a:solidFill>
                  <a:srgbClr val="FF0000"/>
                </a:solidFill>
              </a:rPr>
              <a:t>ARBA: šioje skaidrėje tiesiog įveskite dalyvių indėlį</a:t>
            </a:r>
            <a:r>
              <a:rPr lang="lt-LT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3518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6956630" y="942184"/>
            <a:ext cx="44242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>
                <a:latin typeface="Helvetica" pitchFamily="2" charset="0"/>
              </a:rPr>
              <a:t>Kuria linkme judėsime per artimiausius 20 metų? </a:t>
            </a:r>
          </a:p>
        </p:txBody>
      </p:sp>
    </p:spTree>
    <p:extLst>
      <p:ext uri="{BB962C8B-B14F-4D97-AF65-F5344CB8AC3E}">
        <p14:creationId xmlns:p14="http://schemas.microsoft.com/office/powerpoint/2010/main" val="62491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>
                <a:solidFill>
                  <a:schemeClr val="accent1"/>
                </a:solidFill>
              </a:rPr>
              <a:t>Kur būsime 2040-aisiais?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EE655C14-C607-441A-A39F-B153EE8C7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627" y="0"/>
            <a:ext cx="6972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6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9411" y="695775"/>
            <a:ext cx="3747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>
                <a:solidFill>
                  <a:schemeClr val="accent1"/>
                </a:solidFill>
              </a:rPr>
              <a:t>Teminės kortelės diskusijai</a:t>
            </a:r>
          </a:p>
        </p:txBody>
      </p: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5C995506-865D-4538-8B6C-8210B6F04977}"/>
              </a:ext>
            </a:extLst>
          </p:cNvPr>
          <p:cNvGrpSpPr/>
          <p:nvPr/>
        </p:nvGrpSpPr>
        <p:grpSpPr>
          <a:xfrm rot="20625527">
            <a:off x="878838" y="1618546"/>
            <a:ext cx="7107913" cy="2340701"/>
            <a:chOff x="-3767953" y="1201993"/>
            <a:chExt cx="13167591" cy="4454013"/>
          </a:xfrm>
        </p:grpSpPr>
        <p:pic>
          <p:nvPicPr>
            <p:cNvPr id="26" name="Obrázok 25">
              <a:extLst>
                <a:ext uri="{FF2B5EF4-FFF2-40B4-BE49-F238E27FC236}">
                  <a16:creationId xmlns:a16="http://schemas.microsoft.com/office/drawing/2014/main" id="{495686BC-3F31-445A-87F0-7F7B0CA0F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2361" y="1201993"/>
              <a:ext cx="6607277" cy="4454013"/>
            </a:xfrm>
            <a:prstGeom prst="rect">
              <a:avLst/>
            </a:prstGeom>
          </p:spPr>
        </p:pic>
        <p:pic>
          <p:nvPicPr>
            <p:cNvPr id="28" name="Obrázok 27">
              <a:extLst>
                <a:ext uri="{FF2B5EF4-FFF2-40B4-BE49-F238E27FC236}">
                  <a16:creationId xmlns:a16="http://schemas.microsoft.com/office/drawing/2014/main" id="{7793977D-C250-44AA-9CB6-9FC645AF5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767953" y="1201993"/>
              <a:ext cx="6607277" cy="4444181"/>
            </a:xfrm>
            <a:prstGeom prst="rect">
              <a:avLst/>
            </a:prstGeom>
          </p:spPr>
        </p:pic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2B8F00A4-D177-48FD-94EC-3A857B8C7C5D}"/>
              </a:ext>
            </a:extLst>
          </p:cNvPr>
          <p:cNvGrpSpPr/>
          <p:nvPr/>
        </p:nvGrpSpPr>
        <p:grpSpPr>
          <a:xfrm rot="20674080">
            <a:off x="1951687" y="2620950"/>
            <a:ext cx="7090158" cy="2340700"/>
            <a:chOff x="1658280" y="2670666"/>
            <a:chExt cx="7090158" cy="2340700"/>
          </a:xfrm>
        </p:grpSpPr>
        <p:pic>
          <p:nvPicPr>
            <p:cNvPr id="20" name="Obrázok 19">
              <a:extLst>
                <a:ext uri="{FF2B5EF4-FFF2-40B4-BE49-F238E27FC236}">
                  <a16:creationId xmlns:a16="http://schemas.microsoft.com/office/drawing/2014/main" id="{E6E50F53-F0BA-4002-A8F1-CCA50B285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4481" y="2672385"/>
              <a:ext cx="3553957" cy="2338981"/>
            </a:xfrm>
            <a:prstGeom prst="rect">
              <a:avLst/>
            </a:prstGeom>
          </p:spPr>
        </p:pic>
        <p:pic>
          <p:nvPicPr>
            <p:cNvPr id="22" name="Obrázok 21">
              <a:extLst>
                <a:ext uri="{FF2B5EF4-FFF2-40B4-BE49-F238E27FC236}">
                  <a16:creationId xmlns:a16="http://schemas.microsoft.com/office/drawing/2014/main" id="{F3BDD0A4-2C99-4608-8981-8A832A927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8280" y="2670666"/>
              <a:ext cx="3553957" cy="2333829"/>
            </a:xfrm>
            <a:prstGeom prst="rect">
              <a:avLst/>
            </a:prstGeom>
          </p:spPr>
        </p:pic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3B8CB0C-379A-4C33-994A-A78BE5587829}"/>
              </a:ext>
            </a:extLst>
          </p:cNvPr>
          <p:cNvGrpSpPr/>
          <p:nvPr/>
        </p:nvGrpSpPr>
        <p:grpSpPr>
          <a:xfrm rot="20923369">
            <a:off x="3385680" y="3493022"/>
            <a:ext cx="7107913" cy="2340701"/>
            <a:chOff x="-3814130" y="1214698"/>
            <a:chExt cx="13233433" cy="4426560"/>
          </a:xfrm>
        </p:grpSpPr>
        <p:pic>
          <p:nvPicPr>
            <p:cNvPr id="13" name="Obrázok 12">
              <a:extLst>
                <a:ext uri="{FF2B5EF4-FFF2-40B4-BE49-F238E27FC236}">
                  <a16:creationId xmlns:a16="http://schemas.microsoft.com/office/drawing/2014/main" id="{4D643430-CF89-4B95-8A0B-B186FAAB7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2697" y="1216742"/>
              <a:ext cx="6646606" cy="4424516"/>
            </a:xfrm>
            <a:prstGeom prst="rect">
              <a:avLst/>
            </a:prstGeom>
          </p:spPr>
        </p:pic>
        <p:pic>
          <p:nvPicPr>
            <p:cNvPr id="17" name="Obrázok 16">
              <a:extLst>
                <a:ext uri="{FF2B5EF4-FFF2-40B4-BE49-F238E27FC236}">
                  <a16:creationId xmlns:a16="http://schemas.microsoft.com/office/drawing/2014/main" id="{B5175DDB-44F1-4744-B79A-6AEA3D0F8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14130" y="1214698"/>
              <a:ext cx="6607277" cy="4426560"/>
            </a:xfrm>
            <a:prstGeom prst="rect">
              <a:avLst/>
            </a:prstGeom>
          </p:spPr>
        </p:pic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13784AF-C3E2-4E57-88CC-B8A75AF6E048}"/>
              </a:ext>
            </a:extLst>
          </p:cNvPr>
          <p:cNvGrpSpPr/>
          <p:nvPr/>
        </p:nvGrpSpPr>
        <p:grpSpPr>
          <a:xfrm>
            <a:off x="5054683" y="4517300"/>
            <a:ext cx="7107913" cy="2340701"/>
            <a:chOff x="-3814130" y="1197076"/>
            <a:chExt cx="13233433" cy="4463845"/>
          </a:xfrm>
        </p:grpSpPr>
        <p:pic>
          <p:nvPicPr>
            <p:cNvPr id="6" name="Obrázok 5">
              <a:extLst>
                <a:ext uri="{FF2B5EF4-FFF2-40B4-BE49-F238E27FC236}">
                  <a16:creationId xmlns:a16="http://schemas.microsoft.com/office/drawing/2014/main" id="{A8674929-DE33-44BE-BD49-CCE62DC3C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72697" y="1201993"/>
              <a:ext cx="6646606" cy="4454013"/>
            </a:xfrm>
            <a:prstGeom prst="rect">
              <a:avLst/>
            </a:prstGeom>
          </p:spPr>
        </p:pic>
        <p:pic>
          <p:nvPicPr>
            <p:cNvPr id="8" name="Obrázok 7">
              <a:extLst>
                <a:ext uri="{FF2B5EF4-FFF2-40B4-BE49-F238E27FC236}">
                  <a16:creationId xmlns:a16="http://schemas.microsoft.com/office/drawing/2014/main" id="{41E23B42-4EDE-48FE-AB7E-27CE5DAE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814130" y="1197076"/>
              <a:ext cx="6607277" cy="446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97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738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2703" y="1"/>
            <a:ext cx="3964837" cy="29841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007A14B-045E-6040-87AF-B9343C65A07C}"/>
              </a:ext>
            </a:extLst>
          </p:cNvPr>
          <p:cNvSpPr txBox="1"/>
          <p:nvPr/>
        </p:nvSpPr>
        <p:spPr>
          <a:xfrm>
            <a:off x="6547210" y="2935903"/>
            <a:ext cx="54352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>
                <a:latin typeface="Helvetica Light" panose="020B0403020202020204" pitchFamily="34" charset="0"/>
              </a:rPr>
              <a:t>1 grupė</a:t>
            </a:r>
            <a:r>
              <a:rPr lang="lt-LT" sz="2800">
                <a:latin typeface="Helvetica Light" panose="020B0403020202020204" pitchFamily="34" charset="0"/>
              </a:rPr>
              <a:t>. Socialinė įtrauktis / gyvybingumas ir infrastruktūra / paslaugos</a:t>
            </a:r>
          </a:p>
          <a:p>
            <a:r>
              <a:rPr lang="lt-LT" sz="2800" b="1">
                <a:latin typeface="Helvetica Light" panose="020B0403020202020204" pitchFamily="34" charset="0"/>
              </a:rPr>
              <a:t>2 grupė</a:t>
            </a:r>
            <a:r>
              <a:rPr lang="lt-LT" sz="2800">
                <a:latin typeface="Helvetica Light" panose="020B0403020202020204" pitchFamily="34" charset="0"/>
              </a:rPr>
              <a:t>. Pajamos / darbas / darbo vietos, skaitmeninimas / technologijos ir pagrindinės prekės</a:t>
            </a:r>
          </a:p>
          <a:p>
            <a:r>
              <a:rPr lang="lt-LT" sz="2800" b="1">
                <a:latin typeface="Helvetica Light" panose="020B0403020202020204" pitchFamily="34" charset="0"/>
              </a:rPr>
              <a:t>3 grupė</a:t>
            </a:r>
            <a:r>
              <a:rPr lang="lt-LT" sz="2800">
                <a:latin typeface="Helvetica Light" panose="020B0403020202020204" pitchFamily="34" charset="0"/>
              </a:rPr>
              <a:t>. Klimato kaita (poveikis teritorijai ir teritorijos poveikis) ir aplinka</a:t>
            </a:r>
          </a:p>
          <a:p>
            <a:endParaRPr lang="en-GB" sz="2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080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2397209C1CB41907A7E827BF9DE08" ma:contentTypeVersion="15" ma:contentTypeDescription="Create a new document." ma:contentTypeScope="" ma:versionID="b7908860adfb8f1c233ec339071445eb">
  <xsd:schema xmlns:xsd="http://www.w3.org/2001/XMLSchema" xmlns:xs="http://www.w3.org/2001/XMLSchema" xmlns:p="http://schemas.microsoft.com/office/2006/metadata/properties" xmlns:ns2="ffb22608-6c2a-4d05-a4a6-322fbe1fda68" xmlns:ns3="2b0bfc33-d7af-4577-8b53-dfc71542dcbe" targetNamespace="http://schemas.microsoft.com/office/2006/metadata/properties" ma:root="true" ma:fieldsID="a7baf4f6b5a3925a3ac1d69f4eecd656" ns2:_="" ns3:_="">
    <xsd:import namespace="ffb22608-6c2a-4d05-a4a6-322fbe1fda68"/>
    <xsd:import namespace="2b0bfc33-d7af-4577-8b53-dfc71542dc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_x0020_user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22608-6c2a-4d05-a4a6-322fbe1fda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bfc33-d7af-4577-8b53-dfc71542dcbe" elementFormDefault="qualified">
    <xsd:import namespace="http://schemas.microsoft.com/office/2006/documentManagement/types"/>
    <xsd:import namespace="http://schemas.microsoft.com/office/infopath/2007/PartnerControls"/>
    <xsd:element name="Last_x0020_user" ma:index="10" nillable="true" ma:displayName="Last user" ma:SearchPeopleOnly="false" ma:SharePointGroup="0" ma:internalName="Last_x0020_us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_x0020_user xmlns="2b0bfc33-d7af-4577-8b53-dfc71542dcbe">
      <UserInfo>
        <DisplayName/>
        <AccountId xsi:nil="true"/>
        <AccountType/>
      </UserInfo>
    </Last_x0020_user>
  </documentManagement>
</p:properties>
</file>

<file path=customXml/itemProps1.xml><?xml version="1.0" encoding="utf-8"?>
<ds:datastoreItem xmlns:ds="http://schemas.openxmlformats.org/officeDocument/2006/customXml" ds:itemID="{884B8EA1-221D-43AA-AD0C-FA24B7678B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609545-6307-40A8-95E0-79DAFD6254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22608-6c2a-4d05-a4a6-322fbe1fda68"/>
    <ds:schemaRef ds:uri="2b0bfc33-d7af-4577-8b53-dfc71542dc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93FE28-7951-48C3-9571-05EF777F69EB}">
  <ds:schemaRefs>
    <ds:schemaRef ds:uri="1bece07b-d03c-423c-b8a0-beed4db0bbc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2b0bfc33-d7af-4577-8b53-dfc71542dcb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4665</TotalTime>
  <Words>371</Words>
  <Application>Microsoft Office PowerPoint</Application>
  <PresentationFormat>Plačiaekranė</PresentationFormat>
  <Paragraphs>85</Paragraphs>
  <Slides>19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9" baseType="lpstr">
      <vt:lpstr>Arial</vt:lpstr>
      <vt:lpstr>Calibri</vt:lpstr>
      <vt:lpstr>EC Square Sans Pro</vt:lpstr>
      <vt:lpstr>EC Square Sans Pro Medium</vt:lpstr>
      <vt:lpstr>Helvetica</vt:lpstr>
      <vt:lpstr>Helvetica Bold Oblique</vt:lpstr>
      <vt:lpstr>Helvetica Light</vt:lpstr>
      <vt:lpstr>Trebuchet MS</vt:lpstr>
      <vt:lpstr>Wingdings 3</vt:lpstr>
      <vt:lpstr>Facet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vision for rural areas</dc:title>
  <dc:creator>MARTIN Alexandre (AGRI)</dc:creator>
  <cp:lastModifiedBy>Miglė Tumonytė</cp:lastModifiedBy>
  <cp:revision>180</cp:revision>
  <dcterms:created xsi:type="dcterms:W3CDTF">2020-06-26T11:42:10Z</dcterms:created>
  <dcterms:modified xsi:type="dcterms:W3CDTF">2020-12-01T22:12:39Z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0x01010076D2397209C1CB41907A7E827BF9DE08</vt:lpwstr>
  </property>
</Properties>
</file>