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4"/>
  </p:sldMasterIdLst>
  <p:notesMasterIdLst>
    <p:notesMasterId r:id="rId24"/>
  </p:notesMasterIdLst>
  <p:handoutMasterIdLst>
    <p:handoutMasterId r:id="rId25"/>
  </p:handoutMasterIdLst>
  <p:sldIdLst>
    <p:sldId id="327" r:id="rId5"/>
    <p:sldId id="324" r:id="rId6"/>
    <p:sldId id="352" r:id="rId7"/>
    <p:sldId id="330" r:id="rId8"/>
    <p:sldId id="336" r:id="rId9"/>
    <p:sldId id="354" r:id="rId10"/>
    <p:sldId id="341" r:id="rId11"/>
    <p:sldId id="339" r:id="rId12"/>
    <p:sldId id="340" r:id="rId13"/>
    <p:sldId id="355" r:id="rId14"/>
    <p:sldId id="342" r:id="rId15"/>
    <p:sldId id="345" r:id="rId16"/>
    <p:sldId id="346" r:id="rId17"/>
    <p:sldId id="347" r:id="rId18"/>
    <p:sldId id="348" r:id="rId19"/>
    <p:sldId id="334" r:id="rId20"/>
    <p:sldId id="309" r:id="rId21"/>
    <p:sldId id="314" r:id="rId22"/>
    <p:sldId id="35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B679"/>
    <a:srgbClr val="EFC518"/>
    <a:srgbClr val="FFFFFF"/>
    <a:srgbClr val="0356B1"/>
    <a:srgbClr val="024EA2"/>
    <a:srgbClr val="024B9C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4B844B-9293-4175-94D2-543B83DAA5E9}" v="1" dt="2020-10-22T08:00:15.6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40" autoAdjust="0"/>
    <p:restoredTop sz="69081" autoAdjust="0"/>
  </p:normalViewPr>
  <p:slideViewPr>
    <p:cSldViewPr snapToGrid="0">
      <p:cViewPr varScale="1">
        <p:scale>
          <a:sx n="112" d="100"/>
          <a:sy n="112" d="100"/>
        </p:scale>
        <p:origin x="684" y="78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02/12/2020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003381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075621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551574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34481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377116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762139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389537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487840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03054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053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812537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706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0156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6" name="Straight Connector 5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6777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545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578674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14873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8412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62" r:id="rId17"/>
    <p:sldLayoutId id="2147483657" r:id="rId18"/>
    <p:sldLayoutId id="2147483670" r:id="rId19"/>
    <p:sldLayoutId id="2147483650" r:id="rId20"/>
    <p:sldLayoutId id="2147483660" r:id="rId21"/>
    <p:sldLayoutId id="2147483652" r:id="rId22"/>
    <p:sldLayoutId id="2147483653" r:id="rId23"/>
    <p:sldLayoutId id="2147483654" r:id="rId24"/>
    <p:sldLayoutId id="2147483690" r:id="rId2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tiff"/><Relationship Id="rId4" Type="http://schemas.openxmlformats.org/officeDocument/2006/relationships/image" Target="../media/image22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tiff"/><Relationship Id="rId4" Type="http://schemas.openxmlformats.org/officeDocument/2006/relationships/image" Target="../media/image22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tiff"/><Relationship Id="rId4" Type="http://schemas.openxmlformats.org/officeDocument/2006/relationships/image" Target="../media/image22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tif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tiff"/><Relationship Id="rId3" Type="http://schemas.openxmlformats.org/officeDocument/2006/relationships/image" Target="../media/image38.jpeg"/><Relationship Id="rId7" Type="http://schemas.openxmlformats.org/officeDocument/2006/relationships/image" Target="../media/image12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tiff"/><Relationship Id="rId5" Type="http://schemas.openxmlformats.org/officeDocument/2006/relationships/image" Target="../media/image39.tiff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tiff"/><Relationship Id="rId5" Type="http://schemas.openxmlformats.org/officeDocument/2006/relationships/image" Target="../media/image43.tiff"/><Relationship Id="rId4" Type="http://schemas.openxmlformats.org/officeDocument/2006/relationships/image" Target="../media/image6.tif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iff"/><Relationship Id="rId3" Type="http://schemas.openxmlformats.org/officeDocument/2006/relationships/image" Target="../media/image9.tiff"/><Relationship Id="rId7" Type="http://schemas.openxmlformats.org/officeDocument/2006/relationships/image" Target="../media/image12.tif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tiff"/><Relationship Id="rId5" Type="http://schemas.openxmlformats.org/officeDocument/2006/relationships/image" Target="../media/image5.png"/><Relationship Id="rId4" Type="http://schemas.openxmlformats.org/officeDocument/2006/relationships/image" Target="../media/image10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3" Type="http://schemas.openxmlformats.org/officeDocument/2006/relationships/image" Target="../media/image10.tiff"/><Relationship Id="rId7" Type="http://schemas.openxmlformats.org/officeDocument/2006/relationships/image" Target="../media/image16.tif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tiff"/><Relationship Id="rId5" Type="http://schemas.openxmlformats.org/officeDocument/2006/relationships/image" Target="../media/image11.tiff"/><Relationship Id="rId4" Type="http://schemas.openxmlformats.org/officeDocument/2006/relationships/image" Target="../media/image5.png"/><Relationship Id="rId9" Type="http://schemas.openxmlformats.org/officeDocument/2006/relationships/image" Target="../media/image17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0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tiff"/><Relationship Id="rId4" Type="http://schemas.openxmlformats.org/officeDocument/2006/relationships/image" Target="../media/image22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0.tif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image" Target="../media/image26.emf"/><Relationship Id="rId7" Type="http://schemas.openxmlformats.org/officeDocument/2006/relationships/image" Target="../media/image30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Relationship Id="rId9" Type="http://schemas.openxmlformats.org/officeDocument/2006/relationships/image" Target="../media/image3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3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7085F52-9740-C94B-9F09-39917A10F2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9"/>
          <a:stretch/>
        </p:blipFill>
        <p:spPr>
          <a:xfrm>
            <a:off x="-558799" y="5184"/>
            <a:ext cx="12750800" cy="685281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A2A18AA-E108-044F-B0A9-DC91CFFE807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CB7F658-F8ED-2345-B85B-73D66CB4BFA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3822" y="2084561"/>
            <a:ext cx="3541769" cy="286031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E2BB4D2-E2C2-EF41-8585-243B71F2CF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67339" y="4054791"/>
            <a:ext cx="13872253" cy="2077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334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273" y="409740"/>
            <a:ext cx="29008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600">
                <a:solidFill>
                  <a:schemeClr val="accent1"/>
                </a:solidFill>
              </a:rPr>
              <a:t>Kur būsime 2040-aisiais?</a:t>
            </a:r>
          </a:p>
        </p:txBody>
      </p:sp>
      <p:sp>
        <p:nvSpPr>
          <p:cNvPr id="6" name="Flowchart: Connector 5"/>
          <p:cNvSpPr/>
          <p:nvPr/>
        </p:nvSpPr>
        <p:spPr>
          <a:xfrm>
            <a:off x="776074" y="3075717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Connector 6"/>
          <p:cNvSpPr/>
          <p:nvPr/>
        </p:nvSpPr>
        <p:spPr>
          <a:xfrm>
            <a:off x="775652" y="4144595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Connector 7"/>
          <p:cNvSpPr/>
          <p:nvPr/>
        </p:nvSpPr>
        <p:spPr>
          <a:xfrm>
            <a:off x="765362" y="5184738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lowchart: Connector 8"/>
          <p:cNvSpPr/>
          <p:nvPr/>
        </p:nvSpPr>
        <p:spPr>
          <a:xfrm>
            <a:off x="776074" y="3780525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lowchart: Connector 9"/>
          <p:cNvSpPr/>
          <p:nvPr/>
        </p:nvSpPr>
        <p:spPr>
          <a:xfrm>
            <a:off x="765363" y="4842010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lowchart: Connector 10"/>
          <p:cNvSpPr/>
          <p:nvPr/>
        </p:nvSpPr>
        <p:spPr>
          <a:xfrm>
            <a:off x="765362" y="3418280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lowchart: Connector 11"/>
          <p:cNvSpPr/>
          <p:nvPr/>
        </p:nvSpPr>
        <p:spPr>
          <a:xfrm>
            <a:off x="765364" y="4511367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lowchart: Connector 12"/>
          <p:cNvSpPr/>
          <p:nvPr/>
        </p:nvSpPr>
        <p:spPr>
          <a:xfrm>
            <a:off x="765364" y="2773849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Obrázok 13">
            <a:extLst>
              <a:ext uri="{FF2B5EF4-FFF2-40B4-BE49-F238E27FC236}">
                <a16:creationId xmlns:a16="http://schemas.microsoft.com/office/drawing/2014/main" id="{9C119DA2-C1D4-46B7-AEDF-2A385BD5B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7627" y="0"/>
            <a:ext cx="69729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09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83B149B-24C9-B140-A75B-3B12456373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751" y="4204276"/>
            <a:ext cx="4782874" cy="26537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718556-96AA-8C4B-9AB8-A056FD3B162A}"/>
              </a:ext>
            </a:extLst>
          </p:cNvPr>
          <p:cNvSpPr/>
          <p:nvPr/>
        </p:nvSpPr>
        <p:spPr>
          <a:xfrm>
            <a:off x="7715780" y="2507400"/>
            <a:ext cx="2964273" cy="1118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22"/>
              </a:lnSpc>
            </a:pPr>
            <a:r>
              <a:rPr lang="lt-LT" sz="4233">
                <a:solidFill>
                  <a:schemeClr val="bg1"/>
                </a:solidFill>
                <a:latin typeface="EC Square Sans Pro" panose="020B0506040000020004" pitchFamily="34" charset="0"/>
              </a:rPr>
              <a:t>Kaimo vietovių</a:t>
            </a:r>
          </a:p>
          <a:p>
            <a:pPr>
              <a:lnSpc>
                <a:spcPts val="4022"/>
              </a:lnSpc>
            </a:pPr>
            <a:r>
              <a:rPr lang="lt-LT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vizija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B5CD76D-447D-2848-8763-99AEF71699F8}"/>
              </a:ext>
            </a:extLst>
          </p:cNvPr>
          <p:cNvSpPr txBox="1"/>
          <p:nvPr/>
        </p:nvSpPr>
        <p:spPr>
          <a:xfrm>
            <a:off x="256178" y="6225854"/>
            <a:ext cx="2893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>
                <a:solidFill>
                  <a:srgbClr val="5CB679"/>
                </a:solidFill>
                <a:latin typeface="EC Square Sans Pro Medium" panose="020B0506040000020004" pitchFamily="34" charset="0"/>
              </a:rPr>
              <a:t>#RuralVisionEU 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11484A8-CF5C-C34E-A15C-7EF53672BD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319" y="1"/>
            <a:ext cx="5457920" cy="265419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1C2B2F6-97D9-EA4F-BD8C-8ACA90E23D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813" y="473394"/>
            <a:ext cx="3664143" cy="11349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72364" y="473394"/>
            <a:ext cx="61606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200">
                <a:latin typeface="Helvetica Light" panose="020B0403020202020204" pitchFamily="34" charset="0"/>
              </a:rPr>
              <a:t>[</a:t>
            </a:r>
            <a:r>
              <a:rPr lang="lt-LT" sz="3200" i="1">
                <a:solidFill>
                  <a:srgbClr val="FF0000"/>
                </a:solidFill>
                <a:latin typeface="Helvetica Light" panose="020B0403020202020204" pitchFamily="34" charset="0"/>
              </a:rPr>
              <a:t>įdėkite žodžių debesio ekrano nuotrauką</a:t>
            </a:r>
            <a:r>
              <a:rPr lang="lt-LT" sz="3200">
                <a:latin typeface="Helvetica Light" panose="020B0403020202020204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099411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A26CE0A-EE1D-664F-84CD-80B26FCC3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H="1">
            <a:off x="-1" y="-220782"/>
            <a:ext cx="8700457" cy="512922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83B149B-24C9-B140-A75B-3B124563736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751" y="4204276"/>
            <a:ext cx="4782874" cy="265372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B5CD76D-447D-2848-8763-99AEF71699F8}"/>
              </a:ext>
            </a:extLst>
          </p:cNvPr>
          <p:cNvSpPr txBox="1"/>
          <p:nvPr/>
        </p:nvSpPr>
        <p:spPr>
          <a:xfrm>
            <a:off x="256178" y="6225854"/>
            <a:ext cx="2893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>
                <a:solidFill>
                  <a:srgbClr val="5CB679"/>
                </a:solidFill>
                <a:latin typeface="EC Square Sans Pro Medium" panose="020B0506040000020004" pitchFamily="34" charset="0"/>
              </a:rPr>
              <a:t>#RuralVisionEU 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93800" y="486887"/>
            <a:ext cx="6451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400" b="1">
                <a:solidFill>
                  <a:schemeClr val="bg1"/>
                </a:solidFill>
                <a:latin typeface="Helvetica" pitchFamily="2" charset="0"/>
              </a:rPr>
              <a:t>Kas atitinka mūsų siekius ir ko trūksta?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36655" y="3979901"/>
            <a:ext cx="67425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/>
              <a:t>Kas yra svarbiausia?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2800"/>
              <a:t>Mastas: paveikiama daugelis žmonių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2800"/>
              <a:t>Poveikis: svarba tiems, kurie paveikti</a:t>
            </a: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13378C0D-B736-416D-95F0-07CC1E7D7BF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6870"/>
          <a:stretch/>
        </p:blipFill>
        <p:spPr>
          <a:xfrm>
            <a:off x="8176603" y="802981"/>
            <a:ext cx="3861518" cy="2612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342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83B149B-24C9-B140-A75B-3B12456373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751" y="4204276"/>
            <a:ext cx="4782874" cy="26537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718556-96AA-8C4B-9AB8-A056FD3B162A}"/>
              </a:ext>
            </a:extLst>
          </p:cNvPr>
          <p:cNvSpPr/>
          <p:nvPr/>
        </p:nvSpPr>
        <p:spPr>
          <a:xfrm>
            <a:off x="7715780" y="2507400"/>
            <a:ext cx="2964273" cy="1118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22"/>
              </a:lnSpc>
            </a:pPr>
            <a:r>
              <a:rPr lang="lt-LT" sz="4233">
                <a:solidFill>
                  <a:schemeClr val="bg1"/>
                </a:solidFill>
                <a:latin typeface="EC Square Sans Pro" panose="020B0506040000020004" pitchFamily="34" charset="0"/>
              </a:rPr>
              <a:t>Kaimo vietovių</a:t>
            </a:r>
          </a:p>
          <a:p>
            <a:pPr>
              <a:lnSpc>
                <a:spcPts val="4022"/>
              </a:lnSpc>
            </a:pPr>
            <a:r>
              <a:rPr lang="lt-LT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vizija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B5CD76D-447D-2848-8763-99AEF71699F8}"/>
              </a:ext>
            </a:extLst>
          </p:cNvPr>
          <p:cNvSpPr txBox="1"/>
          <p:nvPr/>
        </p:nvSpPr>
        <p:spPr>
          <a:xfrm>
            <a:off x="256178" y="6225854"/>
            <a:ext cx="2893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>
                <a:solidFill>
                  <a:srgbClr val="5CB679"/>
                </a:solidFill>
                <a:latin typeface="EC Square Sans Pro Medium" panose="020B0506040000020004" pitchFamily="34" charset="0"/>
              </a:rPr>
              <a:t>#RuralVisionEU 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11484A8-CF5C-C34E-A15C-7EF53672BD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319" y="1"/>
            <a:ext cx="5457920" cy="265419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1C2B2F6-97D9-EA4F-BD8C-8ACA90E23D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813" y="473394"/>
            <a:ext cx="3664143" cy="11349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72364" y="473394"/>
            <a:ext cx="61606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200">
                <a:latin typeface="Helvetica Light" panose="020B0403020202020204" pitchFamily="34" charset="0"/>
              </a:rPr>
              <a:t>Kokios yra didžiausios spragos?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5018" y="2733964"/>
            <a:ext cx="79894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/>
              <a:t>[</a:t>
            </a:r>
            <a:r>
              <a:rPr lang="lt-LT" i="1">
                <a:solidFill>
                  <a:srgbClr val="FF0000"/>
                </a:solidFill>
              </a:rPr>
              <a:t>įveskite dalyvių indėlį</a:t>
            </a:r>
            <a:r>
              <a:rPr lang="lt-LT"/>
              <a:t>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891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83B149B-24C9-B140-A75B-3B12456373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751" y="4204276"/>
            <a:ext cx="4782874" cy="26537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718556-96AA-8C4B-9AB8-A056FD3B162A}"/>
              </a:ext>
            </a:extLst>
          </p:cNvPr>
          <p:cNvSpPr/>
          <p:nvPr/>
        </p:nvSpPr>
        <p:spPr>
          <a:xfrm>
            <a:off x="7715780" y="2507400"/>
            <a:ext cx="2964273" cy="1118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22"/>
              </a:lnSpc>
            </a:pPr>
            <a:r>
              <a:rPr lang="lt-LT" sz="4233">
                <a:solidFill>
                  <a:schemeClr val="bg1"/>
                </a:solidFill>
                <a:latin typeface="EC Square Sans Pro" panose="020B0506040000020004" pitchFamily="34" charset="0"/>
              </a:rPr>
              <a:t>Kaimo vietovių</a:t>
            </a:r>
          </a:p>
          <a:p>
            <a:pPr>
              <a:lnSpc>
                <a:spcPts val="4022"/>
              </a:lnSpc>
            </a:pPr>
            <a:r>
              <a:rPr lang="lt-LT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vizija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B5CD76D-447D-2848-8763-99AEF71699F8}"/>
              </a:ext>
            </a:extLst>
          </p:cNvPr>
          <p:cNvSpPr txBox="1"/>
          <p:nvPr/>
        </p:nvSpPr>
        <p:spPr>
          <a:xfrm>
            <a:off x="256178" y="6225854"/>
            <a:ext cx="2893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>
                <a:solidFill>
                  <a:srgbClr val="5CB679"/>
                </a:solidFill>
                <a:latin typeface="EC Square Sans Pro Medium" panose="020B0506040000020004" pitchFamily="34" charset="0"/>
              </a:rPr>
              <a:t>#RuralVisionEU 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11484A8-CF5C-C34E-A15C-7EF53672BD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319" y="1"/>
            <a:ext cx="5457920" cy="265419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1C2B2F6-97D9-EA4F-BD8C-8ACA90E23D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813" y="473394"/>
            <a:ext cx="3664143" cy="11349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72364" y="473394"/>
            <a:ext cx="61606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200">
                <a:latin typeface="Helvetica Light" panose="020B0403020202020204" pitchFamily="34" charset="0"/>
              </a:rPr>
              <a:t>Kur yra didžiausias potencialas?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5018" y="2733964"/>
            <a:ext cx="7989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/>
              <a:t>[</a:t>
            </a:r>
            <a:r>
              <a:rPr lang="lt-LT" i="1">
                <a:solidFill>
                  <a:srgbClr val="FF0000"/>
                </a:solidFill>
              </a:rPr>
              <a:t>įveskite dalyvių indėlį</a:t>
            </a:r>
            <a:r>
              <a:rPr lang="lt-LT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133896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A26CE0A-EE1D-664F-84CD-80B26FCC3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H="1">
            <a:off x="-1" y="-220782"/>
            <a:ext cx="8700457" cy="512922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83B149B-24C9-B140-A75B-3B124563736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751" y="4204276"/>
            <a:ext cx="4782874" cy="265372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B5CD76D-447D-2848-8763-99AEF71699F8}"/>
              </a:ext>
            </a:extLst>
          </p:cNvPr>
          <p:cNvSpPr txBox="1"/>
          <p:nvPr/>
        </p:nvSpPr>
        <p:spPr>
          <a:xfrm>
            <a:off x="256178" y="6225854"/>
            <a:ext cx="2893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>
                <a:solidFill>
                  <a:srgbClr val="5CB679"/>
                </a:solidFill>
                <a:latin typeface="EC Square Sans Pro Medium" panose="020B0506040000020004" pitchFamily="34" charset="0"/>
              </a:rPr>
              <a:t>#RuralVisionEU 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93800" y="486887"/>
            <a:ext cx="6451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4400" b="1">
                <a:solidFill>
                  <a:schemeClr val="bg1"/>
                </a:solidFill>
                <a:latin typeface="Helvetica" pitchFamily="2" charset="0"/>
              </a:rPr>
              <a:t>Kokių reikia sąlygų, leisiančių įgyvendinti mūsų viziją?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36655" y="3979901"/>
            <a:ext cx="67425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2800"/>
              <a:t>Metodai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2800"/>
              <a:t>Veiksmai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2800"/>
              <a:t>Parama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2800" b="1"/>
              <a:t>Pavyzdžiai ir patirtis</a:t>
            </a:r>
          </a:p>
        </p:txBody>
      </p:sp>
    </p:spTree>
    <p:extLst>
      <p:ext uri="{BB962C8B-B14F-4D97-AF65-F5344CB8AC3E}">
        <p14:creationId xmlns:p14="http://schemas.microsoft.com/office/powerpoint/2010/main" val="2050268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83B149B-24C9-B140-A75B-3B12456373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751" y="4204276"/>
            <a:ext cx="4782874" cy="26537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718556-96AA-8C4B-9AB8-A056FD3B162A}"/>
              </a:ext>
            </a:extLst>
          </p:cNvPr>
          <p:cNvSpPr/>
          <p:nvPr/>
        </p:nvSpPr>
        <p:spPr>
          <a:xfrm>
            <a:off x="7715780" y="2507400"/>
            <a:ext cx="2964273" cy="1118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22"/>
              </a:lnSpc>
            </a:pPr>
            <a:r>
              <a:rPr lang="lt-LT" sz="4233">
                <a:solidFill>
                  <a:schemeClr val="bg1"/>
                </a:solidFill>
                <a:latin typeface="EC Square Sans Pro" panose="020B0506040000020004" pitchFamily="34" charset="0"/>
              </a:rPr>
              <a:t>Kaimo vietovių</a:t>
            </a:r>
          </a:p>
          <a:p>
            <a:pPr>
              <a:lnSpc>
                <a:spcPts val="4022"/>
              </a:lnSpc>
            </a:pPr>
            <a:r>
              <a:rPr lang="lt-LT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vizija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B5CD76D-447D-2848-8763-99AEF71699F8}"/>
              </a:ext>
            </a:extLst>
          </p:cNvPr>
          <p:cNvSpPr txBox="1"/>
          <p:nvPr/>
        </p:nvSpPr>
        <p:spPr>
          <a:xfrm>
            <a:off x="256178" y="6225854"/>
            <a:ext cx="2893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>
                <a:solidFill>
                  <a:srgbClr val="5CB679"/>
                </a:solidFill>
                <a:latin typeface="EC Square Sans Pro Medium" panose="020B0506040000020004" pitchFamily="34" charset="0"/>
              </a:rPr>
              <a:t>#RuralVisionEU 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94067" y="525327"/>
            <a:ext cx="7269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t-LT" sz="2800">
                <a:latin typeface="Helvetica Light" panose="020B0403020202020204" pitchFamily="34" charset="0"/>
              </a:rPr>
              <a:t>[</a:t>
            </a:r>
            <a:r>
              <a:rPr lang="lt-LT" sz="2400" i="1">
                <a:solidFill>
                  <a:srgbClr val="FF0000"/>
                </a:solidFill>
                <a:latin typeface="Helvetica Light" panose="020B0403020202020204" pitchFamily="34" charset="0"/>
              </a:rPr>
              <a:t>įveskite dalyvių indėlį</a:t>
            </a:r>
            <a:r>
              <a:rPr lang="lt-LT" sz="2800">
                <a:latin typeface="Helvetica Light" panose="020B0403020202020204" pitchFamily="34" charset="0"/>
              </a:rPr>
              <a:t>]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11484A8-CF5C-C34E-A15C-7EF53672BD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1924408" y="1326793"/>
            <a:ext cx="7442915" cy="3619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6178" y="1440873"/>
            <a:ext cx="24969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600" b="1">
                <a:solidFill>
                  <a:schemeClr val="bg1"/>
                </a:solidFill>
              </a:rPr>
              <a:t>Reikiamos sąlygos ir patirtis</a:t>
            </a:r>
          </a:p>
        </p:txBody>
      </p:sp>
    </p:spTree>
    <p:extLst>
      <p:ext uri="{BB962C8B-B14F-4D97-AF65-F5344CB8AC3E}">
        <p14:creationId xmlns:p14="http://schemas.microsoft.com/office/powerpoint/2010/main" val="86482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4738792E-2C57-B043-AE41-A262C495C4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4751" y="4204276"/>
            <a:ext cx="3747249" cy="265372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92DB45E-4175-2F49-84AD-DE0542EFE4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320" y="0"/>
            <a:ext cx="6044495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718556-96AA-8C4B-9AB8-A056FD3B162A}"/>
              </a:ext>
            </a:extLst>
          </p:cNvPr>
          <p:cNvSpPr/>
          <p:nvPr/>
        </p:nvSpPr>
        <p:spPr>
          <a:xfrm>
            <a:off x="7715780" y="2507400"/>
            <a:ext cx="2964273" cy="1118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22"/>
              </a:lnSpc>
            </a:pPr>
            <a:r>
              <a:rPr lang="lt-LT" sz="4233">
                <a:solidFill>
                  <a:schemeClr val="bg1"/>
                </a:solidFill>
                <a:latin typeface="EC Square Sans Pro" panose="020B0506040000020004" pitchFamily="34" charset="0"/>
              </a:rPr>
              <a:t>Kaimo vietovių</a:t>
            </a:r>
          </a:p>
          <a:p>
            <a:pPr>
              <a:lnSpc>
                <a:spcPts val="4022"/>
              </a:lnSpc>
            </a:pPr>
            <a:r>
              <a:rPr lang="lt-LT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vizija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B5CD76D-447D-2848-8763-99AEF71699F8}"/>
              </a:ext>
            </a:extLst>
          </p:cNvPr>
          <p:cNvSpPr txBox="1"/>
          <p:nvPr/>
        </p:nvSpPr>
        <p:spPr>
          <a:xfrm>
            <a:off x="268878" y="6302054"/>
            <a:ext cx="2893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>
                <a:solidFill>
                  <a:schemeClr val="bg1"/>
                </a:solidFill>
                <a:latin typeface="EC Square Sans Pro Medium" panose="020B0506040000020004" pitchFamily="34" charset="0"/>
              </a:rPr>
              <a:t>#</a:t>
            </a:r>
            <a:r>
              <a:rPr lang="lt-LT" sz="2000">
                <a:solidFill>
                  <a:schemeClr val="bg1"/>
                </a:solidFill>
                <a:latin typeface="EC Square Sans Pro Medium" panose="020B0506040000020004" pitchFamily="34" charset="0"/>
              </a:rPr>
              <a:t>RuralVisionEU</a:t>
            </a:r>
            <a:r>
              <a:rPr lang="lt-LT">
                <a:solidFill>
                  <a:schemeClr val="bg1"/>
                </a:solidFill>
                <a:latin typeface="EC Square Sans Pro Medium" panose="020B0506040000020004" pitchFamily="34" charset="0"/>
              </a:rPr>
              <a:t> 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85448" y="796542"/>
            <a:ext cx="48593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b="1">
                <a:latin typeface="Helvetica" pitchFamily="2" charset="0"/>
              </a:rPr>
              <a:t>Kiti žingsniai</a:t>
            </a:r>
          </a:p>
          <a:p>
            <a:endParaRPr lang="fr-BE" sz="2800" dirty="0">
              <a:latin typeface="Helvetica Light" panose="020B0403020202020204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57E7016-21E9-2040-AF3B-379FF6CA46B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320" y="3625655"/>
            <a:ext cx="6368519" cy="268947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A30FA131-0F3D-784B-8E27-ECEE6B55550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319" y="1"/>
            <a:ext cx="4302220" cy="2092176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65C8ECE-7093-DC43-9E2E-EF5DD2A252D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14" y="349243"/>
            <a:ext cx="2888272" cy="89459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A7D74D56-DE43-654F-BEF4-D98F9C7267D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878" y="3465825"/>
            <a:ext cx="983017" cy="9088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46982" y="1847273"/>
            <a:ext cx="5412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/>
              <a:t>[</a:t>
            </a:r>
            <a:r>
              <a:rPr lang="lt-LT" i="1">
                <a:solidFill>
                  <a:srgbClr val="FF0000"/>
                </a:solidFill>
              </a:rPr>
              <a:t>įveskite dalyvių indėlį</a:t>
            </a:r>
            <a:r>
              <a:rPr lang="lt-LT"/>
              <a:t>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3627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69D273E2-7ABF-6B48-96B6-7C58F75017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6482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A2A18AA-E108-044F-B0A9-DC91CFFE807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666915"/>
            <a:ext cx="2888094" cy="115523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CB7F658-F8ED-2345-B85B-73D66CB4BFA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7931" y="251747"/>
            <a:ext cx="3541769" cy="286031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E2BB4D2-E2C2-EF41-8585-243B71F2CF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625" y="2336799"/>
            <a:ext cx="12211625" cy="182880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F42C0AD-C561-7949-8162-AB301925E89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748"/>
          <a:stretch/>
        </p:blipFill>
        <p:spPr>
          <a:xfrm flipH="1">
            <a:off x="-19626" y="3614145"/>
            <a:ext cx="4782125" cy="1034055"/>
          </a:xfrm>
          <a:prstGeom prst="rect">
            <a:avLst/>
          </a:prstGeom>
        </p:spPr>
      </p:pic>
      <p:sp>
        <p:nvSpPr>
          <p:cNvPr id="21" name="TextBox 1">
            <a:extLst>
              <a:ext uri="{FF2B5EF4-FFF2-40B4-BE49-F238E27FC236}">
                <a16:creationId xmlns:a16="http://schemas.microsoft.com/office/drawing/2014/main" id="{4D48AD8A-C7C9-7247-B3E6-18A0FDB24390}"/>
              </a:ext>
            </a:extLst>
          </p:cNvPr>
          <p:cNvSpPr txBox="1"/>
          <p:nvPr/>
        </p:nvSpPr>
        <p:spPr>
          <a:xfrm>
            <a:off x="424298" y="4939995"/>
            <a:ext cx="84426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>
                <a:latin typeface="Helvetica Light" panose="020B0403020202020204" pitchFamily="34" charset="0"/>
              </a:rPr>
              <a:t>Dėkojame, kad šiandien dalyvavote!</a:t>
            </a:r>
          </a:p>
          <a:p>
            <a:endParaRPr lang="fr-BE" sz="2400" dirty="0">
              <a:latin typeface="Helvetica Light" panose="020B0403020202020204" pitchFamily="34" charset="0"/>
            </a:endParaRPr>
          </a:p>
          <a:p>
            <a:r>
              <a:rPr lang="lt-LT" sz="2400" b="1">
                <a:latin typeface="Helvetica Light" panose="020B0403020202020204" pitchFamily="34" charset="0"/>
              </a:rPr>
              <a:t>Mūsų indėlis bus perduotas Europos Komisijai</a:t>
            </a:r>
          </a:p>
          <a:p>
            <a:r>
              <a:rPr lang="lt-LT" sz="2400" b="1" i="1">
                <a:latin typeface="Helvetica Bold Oblique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7389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2000" y="0"/>
            <a:ext cx="6840000" cy="6840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7854" y="517236"/>
            <a:ext cx="4858328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t-LT" sz="2000" b="1"/>
              <a:t>Informacija apie praktinį seminarą:</a:t>
            </a:r>
          </a:p>
          <a:p>
            <a:r>
              <a:rPr lang="lt-LT" sz="2000"/>
              <a:t>Organizatorius:</a:t>
            </a:r>
          </a:p>
          <a:p>
            <a:r>
              <a:rPr lang="lt-LT" sz="2000"/>
              <a:t>[</a:t>
            </a:r>
            <a:r>
              <a:rPr lang="lt-LT" sz="2000" i="1">
                <a:solidFill>
                  <a:srgbClr val="FF0000"/>
                </a:solidFill>
              </a:rPr>
              <a:t>įveskite organizatoriaus vardą, pavardę</a:t>
            </a:r>
            <a:r>
              <a:rPr lang="lt-LT" sz="2000"/>
              <a:t>]</a:t>
            </a:r>
          </a:p>
          <a:p>
            <a:r>
              <a:rPr lang="lt-LT" sz="2000"/>
              <a:t>Kontaktinis el. paštas:</a:t>
            </a:r>
          </a:p>
          <a:p>
            <a:r>
              <a:rPr lang="lt-LT" sz="2000"/>
              <a:t>[</a:t>
            </a:r>
            <a:r>
              <a:rPr lang="lt-LT" sz="2000" i="1">
                <a:solidFill>
                  <a:srgbClr val="FF0000"/>
                </a:solidFill>
              </a:rPr>
              <a:t>įveskite kontaktinio el. pašto adresą</a:t>
            </a:r>
            <a:r>
              <a:rPr lang="lt-LT" sz="2000"/>
              <a:t>]</a:t>
            </a:r>
          </a:p>
          <a:p>
            <a:r>
              <a:rPr lang="lt-LT" sz="2000"/>
              <a:t>Data:</a:t>
            </a:r>
          </a:p>
          <a:p>
            <a:r>
              <a:rPr lang="lt-LT" sz="2000"/>
              <a:t>[</a:t>
            </a:r>
            <a:r>
              <a:rPr lang="lt-LT" sz="2000" i="1">
                <a:solidFill>
                  <a:srgbClr val="FF0000"/>
                </a:solidFill>
              </a:rPr>
              <a:t>įveskite praktinio seminaro datą</a:t>
            </a:r>
            <a:r>
              <a:rPr lang="lt-LT" sz="2000"/>
              <a:t>]</a:t>
            </a:r>
          </a:p>
          <a:p>
            <a:r>
              <a:rPr lang="lt-LT" sz="2000"/>
              <a:t>Grupės pavadinimas:</a:t>
            </a:r>
          </a:p>
          <a:p>
            <a:r>
              <a:rPr lang="lt-LT" sz="2000"/>
              <a:t>[</a:t>
            </a:r>
            <a:r>
              <a:rPr lang="lt-LT" sz="2000" i="1">
                <a:solidFill>
                  <a:srgbClr val="FF0000"/>
                </a:solidFill>
              </a:rPr>
              <a:t>įveskite grupės pavadinimą</a:t>
            </a:r>
            <a:r>
              <a:rPr lang="lt-LT" sz="2000"/>
              <a:t>]</a:t>
            </a:r>
          </a:p>
          <a:p>
            <a:r>
              <a:rPr lang="lt-LT" sz="2000"/>
              <a:t>Dalyvių sk.:</a:t>
            </a:r>
          </a:p>
          <a:p>
            <a:r>
              <a:rPr lang="lt-LT" sz="2000"/>
              <a:t>[</a:t>
            </a:r>
            <a:r>
              <a:rPr lang="lt-LT" sz="2000" i="1">
                <a:solidFill>
                  <a:srgbClr val="FF0000"/>
                </a:solidFill>
              </a:rPr>
              <a:t>įveskite asmenų skaičių</a:t>
            </a:r>
            <a:r>
              <a:rPr lang="lt-LT" sz="2000"/>
              <a:t>]</a:t>
            </a:r>
          </a:p>
          <a:p>
            <a:r>
              <a:rPr lang="lt-LT" sz="2000"/>
              <a:t>Teritorija, į kurią atsižvelgiama</a:t>
            </a:r>
          </a:p>
          <a:p>
            <a:r>
              <a:rPr lang="lt-LT" sz="2000"/>
              <a:t>[</a:t>
            </a:r>
            <a:r>
              <a:rPr lang="lt-LT" sz="2000" i="1">
                <a:solidFill>
                  <a:srgbClr val="FF0000"/>
                </a:solidFill>
              </a:rPr>
              <a:t>įveskite aptartą kaimo vietovę</a:t>
            </a:r>
            <a:r>
              <a:rPr lang="lt-LT" sz="2000"/>
              <a:t>]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0907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10D2764F-0594-6941-B70D-982DC25AA0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320" y="1"/>
            <a:ext cx="6044495" cy="685799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856C26B-D7C8-AC40-A075-9B0EA0A2CDB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0" y="-100025"/>
            <a:ext cx="4135696" cy="243813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83B149B-24C9-B140-A75B-3B124563736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4751" y="4204276"/>
            <a:ext cx="3747249" cy="26537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718556-96AA-8C4B-9AB8-A056FD3B162A}"/>
              </a:ext>
            </a:extLst>
          </p:cNvPr>
          <p:cNvSpPr/>
          <p:nvPr/>
        </p:nvSpPr>
        <p:spPr>
          <a:xfrm>
            <a:off x="7715780" y="2507400"/>
            <a:ext cx="2964273" cy="1118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22"/>
              </a:lnSpc>
            </a:pPr>
            <a:r>
              <a:rPr lang="lt-LT" sz="4233">
                <a:solidFill>
                  <a:schemeClr val="bg1"/>
                </a:solidFill>
                <a:latin typeface="EC Square Sans Pro" panose="020B0506040000020004" pitchFamily="34" charset="0"/>
              </a:rPr>
              <a:t>Kaimo vietovių</a:t>
            </a:r>
          </a:p>
          <a:p>
            <a:pPr>
              <a:lnSpc>
                <a:spcPts val="4022"/>
              </a:lnSpc>
            </a:pPr>
            <a:r>
              <a:rPr lang="lt-LT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vizija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B5CD76D-447D-2848-8763-99AEF71699F8}"/>
              </a:ext>
            </a:extLst>
          </p:cNvPr>
          <p:cNvSpPr txBox="1"/>
          <p:nvPr/>
        </p:nvSpPr>
        <p:spPr>
          <a:xfrm>
            <a:off x="268878" y="6302054"/>
            <a:ext cx="2893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>
                <a:solidFill>
                  <a:schemeClr val="bg1"/>
                </a:solidFill>
                <a:latin typeface="EC Square Sans Pro Medium" panose="020B0506040000020004" pitchFamily="34" charset="0"/>
              </a:rPr>
              <a:t>#</a:t>
            </a:r>
            <a:r>
              <a:rPr lang="lt-LT" sz="2000">
                <a:solidFill>
                  <a:schemeClr val="bg1"/>
                </a:solidFill>
                <a:latin typeface="EC Square Sans Pro Medium" panose="020B0506040000020004" pitchFamily="34" charset="0"/>
              </a:rPr>
              <a:t>RuralVisionEU</a:t>
            </a:r>
            <a:r>
              <a:rPr lang="lt-LT">
                <a:solidFill>
                  <a:schemeClr val="bg1"/>
                </a:solidFill>
                <a:latin typeface="EC Square Sans Pro Medium" panose="020B0506040000020004" pitchFamily="34" charset="0"/>
              </a:rPr>
              <a:t> 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13990" y="349243"/>
            <a:ext cx="5223828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b="1">
                <a:latin typeface="Helvetica" pitchFamily="2" charset="0"/>
              </a:rPr>
              <a:t>Ką darysime šiandien?</a:t>
            </a:r>
          </a:p>
          <a:p>
            <a:endParaRPr lang="fr-BE" sz="2800" dirty="0">
              <a:latin typeface="Helvetica Light" panose="020B04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t-LT" sz="2800">
                <a:latin typeface="Helvetica Light" panose="020B0403020202020204" pitchFamily="34" charset="0"/>
              </a:rPr>
              <a:t>Mūsų kaimo vietovė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t-LT" sz="2400">
                <a:latin typeface="Helvetica Light" panose="020B0403020202020204" pitchFamily="34" charset="0"/>
              </a:rPr>
              <a:t>Mūsų teritorija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t-LT" sz="2400">
                <a:latin typeface="Helvetica Light" panose="020B0403020202020204" pitchFamily="34" charset="0"/>
              </a:rPr>
              <a:t>Kuo ji ypatinga?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t-LT" sz="2800">
                <a:latin typeface="Helvetica Light" panose="020B0403020202020204" pitchFamily="34" charset="0"/>
              </a:rPr>
              <a:t>Kuria linkme judame? 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t-LT" sz="2400">
                <a:latin typeface="Helvetica Light" panose="020B0403020202020204" pitchFamily="34" charset="0"/>
              </a:rPr>
              <a:t>Tikėtina mūsų ateitis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t-LT" sz="2800">
                <a:latin typeface="Helvetica Light" panose="020B0403020202020204" pitchFamily="34" charset="0"/>
              </a:rPr>
              <a:t>Kur norėtume būti?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t-LT" sz="2800">
                <a:latin typeface="Helvetica Light" panose="020B0403020202020204" pitchFamily="34" charset="0"/>
              </a:rPr>
              <a:t>Kas padės mums ten patekti?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t-LT" sz="2800">
                <a:latin typeface="Helvetica Light" panose="020B0403020202020204" pitchFamily="34" charset="0"/>
              </a:rPr>
              <a:t>Aptarkite / kiti žingsniai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57E7016-21E9-2040-AF3B-379FF6CA46B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320" y="3768614"/>
            <a:ext cx="6368520" cy="253344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1C2B2F6-97D9-EA4F-BD8C-8ACA90E23DD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14" y="349243"/>
            <a:ext cx="2888272" cy="89459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AFF77A7-468F-A34B-950F-0EEE5378408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91814" y="1824418"/>
            <a:ext cx="1449686" cy="148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496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10D2764F-0594-6941-B70D-982DC25AA0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320" y="0"/>
            <a:ext cx="6044495" cy="685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83B149B-24C9-B140-A75B-3B12456373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4751" y="4204276"/>
            <a:ext cx="3747249" cy="26537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718556-96AA-8C4B-9AB8-A056FD3B162A}"/>
              </a:ext>
            </a:extLst>
          </p:cNvPr>
          <p:cNvSpPr/>
          <p:nvPr/>
        </p:nvSpPr>
        <p:spPr>
          <a:xfrm>
            <a:off x="7715780" y="2507400"/>
            <a:ext cx="2964273" cy="1118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22"/>
              </a:lnSpc>
            </a:pPr>
            <a:r>
              <a:rPr lang="lt-LT" sz="4233">
                <a:solidFill>
                  <a:schemeClr val="bg1"/>
                </a:solidFill>
                <a:latin typeface="EC Square Sans Pro" panose="020B0506040000020004" pitchFamily="34" charset="0"/>
              </a:rPr>
              <a:t>Kaimo vietovių</a:t>
            </a:r>
          </a:p>
          <a:p>
            <a:pPr>
              <a:lnSpc>
                <a:spcPts val="4022"/>
              </a:lnSpc>
            </a:pPr>
            <a:r>
              <a:rPr lang="lt-LT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vizija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85448" y="796542"/>
            <a:ext cx="485938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b="1">
                <a:latin typeface="Helvetica" pitchFamily="2" charset="0"/>
              </a:rPr>
              <a:t>Apie kokią vietovę galvojame šiandien?</a:t>
            </a:r>
          </a:p>
          <a:p>
            <a:endParaRPr lang="fr-BE" sz="2800" dirty="0">
              <a:latin typeface="Helvetica Light" panose="020B0403020202020204" pitchFamily="34" charset="0"/>
            </a:endParaRPr>
          </a:p>
          <a:p>
            <a:r>
              <a:rPr lang="lt-LT" sz="2800">
                <a:latin typeface="Helvetica Light" panose="020B0403020202020204" pitchFamily="34" charset="0"/>
              </a:rPr>
              <a:t>[</a:t>
            </a:r>
            <a:r>
              <a:rPr lang="lt-LT" sz="2800" i="1">
                <a:solidFill>
                  <a:srgbClr val="FF0000"/>
                </a:solidFill>
                <a:latin typeface="Helvetica Light" panose="020B0403020202020204" pitchFamily="34" charset="0"/>
              </a:rPr>
              <a:t>organizatoriui siūloma įtraukti galimas pasirinkti vietoves: kaimą, bendruomenę, kalnų grandinę, vietos veiklos grupės vietovę ir kt.</a:t>
            </a:r>
            <a:r>
              <a:rPr lang="lt-LT" sz="2800">
                <a:latin typeface="Helvetica Light" panose="020B0403020202020204" pitchFamily="34" charset="0"/>
              </a:rPr>
              <a:t>]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57E7016-21E9-2040-AF3B-379FF6CA46B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320" y="3768614"/>
            <a:ext cx="6368520" cy="25334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65E5903-4EE7-BB45-B277-FB07CE8B31C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320" y="3768614"/>
            <a:ext cx="6368520" cy="35433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337CB6F-61A6-0748-8A4D-FD1DE10DCD9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319" y="1"/>
            <a:ext cx="4302220" cy="209217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608C9BF-AD9A-1342-A02E-6D95D5A78C8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14" y="349243"/>
            <a:ext cx="2888272" cy="894597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A19835FD-E71E-E749-A9B9-B12CC0551050}"/>
              </a:ext>
            </a:extLst>
          </p:cNvPr>
          <p:cNvSpPr txBox="1"/>
          <p:nvPr/>
        </p:nvSpPr>
        <p:spPr>
          <a:xfrm>
            <a:off x="268878" y="6302054"/>
            <a:ext cx="2893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>
                <a:solidFill>
                  <a:schemeClr val="bg1"/>
                </a:solidFill>
                <a:latin typeface="EC Square Sans Pro Medium" panose="020B0506040000020004" pitchFamily="34" charset="0"/>
              </a:rPr>
              <a:t>#</a:t>
            </a:r>
            <a:r>
              <a:rPr lang="lt-LT" sz="2000">
                <a:solidFill>
                  <a:schemeClr val="bg1"/>
                </a:solidFill>
                <a:latin typeface="EC Square Sans Pro Medium" panose="020B0506040000020004" pitchFamily="34" charset="0"/>
              </a:rPr>
              <a:t>RuralVisionEU</a:t>
            </a:r>
            <a:r>
              <a:rPr lang="lt-LT">
                <a:solidFill>
                  <a:schemeClr val="bg1"/>
                </a:solidFill>
                <a:latin typeface="EC Square Sans Pro Medium" panose="020B0506040000020004" pitchFamily="34" charset="0"/>
              </a:rPr>
              <a:t> 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A1E438-8FFC-A84D-9866-CCF60655EC9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8378" y="2854063"/>
            <a:ext cx="843416" cy="42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42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69D273E2-7ABF-6B48-96B6-7C58F75017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97B4A2F-7361-964A-9328-45E4601321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7300" y="-1"/>
            <a:ext cx="5854701" cy="49715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549CFEF-907D-B944-B4E7-0C5DB53B18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748"/>
          <a:stretch/>
        </p:blipFill>
        <p:spPr>
          <a:xfrm>
            <a:off x="5162496" y="5283200"/>
            <a:ext cx="7049129" cy="15748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9F25E52-E484-CD4E-90EA-F4E4F77E8C2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AB2639F1-F9AA-DC43-BFC3-E367F7E9AE44}"/>
              </a:ext>
            </a:extLst>
          </p:cNvPr>
          <p:cNvSpPr txBox="1"/>
          <p:nvPr/>
        </p:nvSpPr>
        <p:spPr>
          <a:xfrm>
            <a:off x="6956630" y="942184"/>
            <a:ext cx="44242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4800" b="1">
                <a:latin typeface="Helvetica" pitchFamily="2" charset="0"/>
              </a:rPr>
              <a:t>Ką jums reiškia mūsų kaimo vietovė? </a:t>
            </a:r>
          </a:p>
        </p:txBody>
      </p:sp>
    </p:spTree>
    <p:extLst>
      <p:ext uri="{BB962C8B-B14F-4D97-AF65-F5344CB8AC3E}">
        <p14:creationId xmlns:p14="http://schemas.microsoft.com/office/powerpoint/2010/main" val="3668730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83B149B-24C9-B140-A75B-3B12456373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751" y="4204276"/>
            <a:ext cx="4782874" cy="26537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718556-96AA-8C4B-9AB8-A056FD3B162A}"/>
              </a:ext>
            </a:extLst>
          </p:cNvPr>
          <p:cNvSpPr/>
          <p:nvPr/>
        </p:nvSpPr>
        <p:spPr>
          <a:xfrm>
            <a:off x="7715780" y="2507400"/>
            <a:ext cx="2964273" cy="11182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22"/>
              </a:lnSpc>
            </a:pPr>
            <a:r>
              <a:rPr lang="lt-LT" sz="4233">
                <a:solidFill>
                  <a:schemeClr val="bg1"/>
                </a:solidFill>
                <a:latin typeface="EC Square Sans Pro" panose="020B0506040000020004" pitchFamily="34" charset="0"/>
              </a:rPr>
              <a:t>Kaimo vietovių</a:t>
            </a:r>
          </a:p>
          <a:p>
            <a:pPr>
              <a:lnSpc>
                <a:spcPts val="4022"/>
              </a:lnSpc>
            </a:pPr>
            <a:r>
              <a:rPr lang="lt-LT" sz="4233" b="1">
                <a:solidFill>
                  <a:schemeClr val="bg1"/>
                </a:solidFill>
                <a:latin typeface="EC Square Sans Pro" panose="020B0506040000020004" pitchFamily="34" charset="0"/>
              </a:rPr>
              <a:t>vizija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8EF945D-926D-9546-BAE3-FA8E14F4E6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B5CD76D-447D-2848-8763-99AEF71699F8}"/>
              </a:ext>
            </a:extLst>
          </p:cNvPr>
          <p:cNvSpPr txBox="1"/>
          <p:nvPr/>
        </p:nvSpPr>
        <p:spPr>
          <a:xfrm>
            <a:off x="256178" y="6225854"/>
            <a:ext cx="2893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>
                <a:solidFill>
                  <a:srgbClr val="5CB679"/>
                </a:solidFill>
                <a:latin typeface="EC Square Sans Pro Medium" panose="020B0506040000020004" pitchFamily="34" charset="0"/>
              </a:rPr>
              <a:t>#RuralVisionEU 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11484A8-CF5C-C34E-A15C-7EF53672BD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319" y="1"/>
            <a:ext cx="5457920" cy="265419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1C2B2F6-97D9-EA4F-BD8C-8ACA90E23D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813" y="473394"/>
            <a:ext cx="3664143" cy="11349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72364" y="473394"/>
            <a:ext cx="61606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200">
                <a:latin typeface="Helvetica Light" panose="020B0403020202020204" pitchFamily="34" charset="0"/>
              </a:rPr>
              <a:t>Ką jums reiškia mūsų kaimo vietovė?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01964" y="2654195"/>
            <a:ext cx="9125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/>
              <a:t>[</a:t>
            </a:r>
            <a:r>
              <a:rPr lang="lt-LT" i="1">
                <a:solidFill>
                  <a:srgbClr val="FF0000"/>
                </a:solidFill>
              </a:rPr>
              <a:t>BET KURIS:</a:t>
            </a:r>
            <a:r>
              <a:rPr lang="lt-LT"/>
              <a:t> </a:t>
            </a:r>
            <a:r>
              <a:rPr lang="lt-LT" i="1">
                <a:solidFill>
                  <a:srgbClr val="FF0000"/>
                </a:solidFill>
              </a:rPr>
              <a:t>jei naudojate, pvz., „Slido“ arba „Mentimeter“, čia iš anksto įveskite prieigos kodą / QR kodą</a:t>
            </a:r>
          </a:p>
          <a:p>
            <a:r>
              <a:rPr lang="lt-LT" i="1">
                <a:solidFill>
                  <a:srgbClr val="FF0000"/>
                </a:solidFill>
              </a:rPr>
              <a:t>ARBA: šioje skaidrėje tiesiog įveskite dalyvių indėlį</a:t>
            </a:r>
            <a:r>
              <a:rPr lang="lt-LT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735186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69D273E2-7ABF-6B48-96B6-7C58F75017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97B4A2F-7361-964A-9328-45E4601321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7300" y="-1"/>
            <a:ext cx="5854701" cy="49715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549CFEF-907D-B944-B4E7-0C5DB53B18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748"/>
          <a:stretch/>
        </p:blipFill>
        <p:spPr>
          <a:xfrm>
            <a:off x="5162496" y="5283200"/>
            <a:ext cx="7049129" cy="15748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9F25E52-E484-CD4E-90EA-F4E4F77E8C2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AB2639F1-F9AA-DC43-BFC3-E367F7E9AE44}"/>
              </a:ext>
            </a:extLst>
          </p:cNvPr>
          <p:cNvSpPr txBox="1"/>
          <p:nvPr/>
        </p:nvSpPr>
        <p:spPr>
          <a:xfrm>
            <a:off x="6956630" y="942184"/>
            <a:ext cx="44242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4800" b="1">
                <a:latin typeface="Helvetica" pitchFamily="2" charset="0"/>
              </a:rPr>
              <a:t>Kuria linkme judėsime per artimiausius 20 metų? </a:t>
            </a:r>
          </a:p>
        </p:txBody>
      </p:sp>
    </p:spTree>
    <p:extLst>
      <p:ext uri="{BB962C8B-B14F-4D97-AF65-F5344CB8AC3E}">
        <p14:creationId xmlns:p14="http://schemas.microsoft.com/office/powerpoint/2010/main" val="624917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273" y="409740"/>
            <a:ext cx="29008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600">
                <a:solidFill>
                  <a:schemeClr val="accent1"/>
                </a:solidFill>
              </a:rPr>
              <a:t>Kur būsime 2040-aisiais?</a:t>
            </a:r>
          </a:p>
        </p:txBody>
      </p:sp>
      <p:sp>
        <p:nvSpPr>
          <p:cNvPr id="6" name="Flowchart: Connector 5"/>
          <p:cNvSpPr/>
          <p:nvPr/>
        </p:nvSpPr>
        <p:spPr>
          <a:xfrm>
            <a:off x="776074" y="3075717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Connector 6"/>
          <p:cNvSpPr/>
          <p:nvPr/>
        </p:nvSpPr>
        <p:spPr>
          <a:xfrm>
            <a:off x="775652" y="4144595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Connector 7"/>
          <p:cNvSpPr/>
          <p:nvPr/>
        </p:nvSpPr>
        <p:spPr>
          <a:xfrm>
            <a:off x="765362" y="5184738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lowchart: Connector 8"/>
          <p:cNvSpPr/>
          <p:nvPr/>
        </p:nvSpPr>
        <p:spPr>
          <a:xfrm>
            <a:off x="776074" y="3780525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lowchart: Connector 9"/>
          <p:cNvSpPr/>
          <p:nvPr/>
        </p:nvSpPr>
        <p:spPr>
          <a:xfrm>
            <a:off x="765363" y="4842010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lowchart: Connector 10"/>
          <p:cNvSpPr/>
          <p:nvPr/>
        </p:nvSpPr>
        <p:spPr>
          <a:xfrm>
            <a:off x="765362" y="3418280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lowchart: Connector 11"/>
          <p:cNvSpPr/>
          <p:nvPr/>
        </p:nvSpPr>
        <p:spPr>
          <a:xfrm>
            <a:off x="765364" y="4511367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lowchart: Connector 12"/>
          <p:cNvSpPr/>
          <p:nvPr/>
        </p:nvSpPr>
        <p:spPr>
          <a:xfrm>
            <a:off x="765364" y="2773849"/>
            <a:ext cx="263237" cy="18472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Obrázok 15">
            <a:extLst>
              <a:ext uri="{FF2B5EF4-FFF2-40B4-BE49-F238E27FC236}">
                <a16:creationId xmlns:a16="http://schemas.microsoft.com/office/drawing/2014/main" id="{EE655C14-C607-441A-A39F-B153EE8C7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7627" y="0"/>
            <a:ext cx="69729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062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99411" y="695775"/>
            <a:ext cx="3747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600">
                <a:solidFill>
                  <a:schemeClr val="accent1"/>
                </a:solidFill>
              </a:rPr>
              <a:t>Teminės kortelės diskusijai</a:t>
            </a:r>
          </a:p>
        </p:txBody>
      </p:sp>
      <p:grpSp>
        <p:nvGrpSpPr>
          <p:cNvPr id="29" name="Skupina 28">
            <a:extLst>
              <a:ext uri="{FF2B5EF4-FFF2-40B4-BE49-F238E27FC236}">
                <a16:creationId xmlns:a16="http://schemas.microsoft.com/office/drawing/2014/main" id="{5C995506-865D-4538-8B6C-8210B6F04977}"/>
              </a:ext>
            </a:extLst>
          </p:cNvPr>
          <p:cNvGrpSpPr/>
          <p:nvPr/>
        </p:nvGrpSpPr>
        <p:grpSpPr>
          <a:xfrm rot="20625527">
            <a:off x="878838" y="1618546"/>
            <a:ext cx="7107913" cy="2340701"/>
            <a:chOff x="-3767953" y="1201993"/>
            <a:chExt cx="13167591" cy="4454013"/>
          </a:xfrm>
        </p:grpSpPr>
        <p:pic>
          <p:nvPicPr>
            <p:cNvPr id="26" name="Obrázok 25">
              <a:extLst>
                <a:ext uri="{FF2B5EF4-FFF2-40B4-BE49-F238E27FC236}">
                  <a16:creationId xmlns:a16="http://schemas.microsoft.com/office/drawing/2014/main" id="{495686BC-3F31-445A-87F0-7F7B0CA0F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92361" y="1201993"/>
              <a:ext cx="6607277" cy="4454013"/>
            </a:xfrm>
            <a:prstGeom prst="rect">
              <a:avLst/>
            </a:prstGeom>
          </p:spPr>
        </p:pic>
        <p:pic>
          <p:nvPicPr>
            <p:cNvPr id="28" name="Obrázok 27">
              <a:extLst>
                <a:ext uri="{FF2B5EF4-FFF2-40B4-BE49-F238E27FC236}">
                  <a16:creationId xmlns:a16="http://schemas.microsoft.com/office/drawing/2014/main" id="{7793977D-C250-44AA-9CB6-9FC645AF5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767953" y="1201993"/>
              <a:ext cx="6607277" cy="4444181"/>
            </a:xfrm>
            <a:prstGeom prst="rect">
              <a:avLst/>
            </a:prstGeom>
          </p:spPr>
        </p:pic>
      </p:grp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2B8F00A4-D177-48FD-94EC-3A857B8C7C5D}"/>
              </a:ext>
            </a:extLst>
          </p:cNvPr>
          <p:cNvGrpSpPr/>
          <p:nvPr/>
        </p:nvGrpSpPr>
        <p:grpSpPr>
          <a:xfrm rot="20674080">
            <a:off x="1951687" y="2620950"/>
            <a:ext cx="7090158" cy="2340700"/>
            <a:chOff x="1658280" y="2670666"/>
            <a:chExt cx="7090158" cy="2340700"/>
          </a:xfrm>
        </p:grpSpPr>
        <p:pic>
          <p:nvPicPr>
            <p:cNvPr id="20" name="Obrázok 19">
              <a:extLst>
                <a:ext uri="{FF2B5EF4-FFF2-40B4-BE49-F238E27FC236}">
                  <a16:creationId xmlns:a16="http://schemas.microsoft.com/office/drawing/2014/main" id="{E6E50F53-F0BA-4002-A8F1-CCA50B2859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94481" y="2672385"/>
              <a:ext cx="3553957" cy="2338981"/>
            </a:xfrm>
            <a:prstGeom prst="rect">
              <a:avLst/>
            </a:prstGeom>
          </p:spPr>
        </p:pic>
        <p:pic>
          <p:nvPicPr>
            <p:cNvPr id="22" name="Obrázok 21">
              <a:extLst>
                <a:ext uri="{FF2B5EF4-FFF2-40B4-BE49-F238E27FC236}">
                  <a16:creationId xmlns:a16="http://schemas.microsoft.com/office/drawing/2014/main" id="{F3BDD0A4-2C99-4608-8981-8A832A927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58280" y="2670666"/>
              <a:ext cx="3553957" cy="2333829"/>
            </a:xfrm>
            <a:prstGeom prst="rect">
              <a:avLst/>
            </a:prstGeom>
          </p:spPr>
        </p:pic>
      </p:grp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F3B8CB0C-379A-4C33-994A-A78BE5587829}"/>
              </a:ext>
            </a:extLst>
          </p:cNvPr>
          <p:cNvGrpSpPr/>
          <p:nvPr/>
        </p:nvGrpSpPr>
        <p:grpSpPr>
          <a:xfrm rot="20923369">
            <a:off x="3385680" y="3493022"/>
            <a:ext cx="7107913" cy="2340701"/>
            <a:chOff x="-3814130" y="1214698"/>
            <a:chExt cx="13233433" cy="4426560"/>
          </a:xfrm>
        </p:grpSpPr>
        <p:pic>
          <p:nvPicPr>
            <p:cNvPr id="13" name="Obrázok 12">
              <a:extLst>
                <a:ext uri="{FF2B5EF4-FFF2-40B4-BE49-F238E27FC236}">
                  <a16:creationId xmlns:a16="http://schemas.microsoft.com/office/drawing/2014/main" id="{4D643430-CF89-4B95-8A0B-B186FAAB73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72697" y="1216742"/>
              <a:ext cx="6646606" cy="4424516"/>
            </a:xfrm>
            <a:prstGeom prst="rect">
              <a:avLst/>
            </a:prstGeom>
          </p:spPr>
        </p:pic>
        <p:pic>
          <p:nvPicPr>
            <p:cNvPr id="17" name="Obrázok 16">
              <a:extLst>
                <a:ext uri="{FF2B5EF4-FFF2-40B4-BE49-F238E27FC236}">
                  <a16:creationId xmlns:a16="http://schemas.microsoft.com/office/drawing/2014/main" id="{B5175DDB-44F1-4744-B79A-6AEA3D0F8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3814130" y="1214698"/>
              <a:ext cx="6607277" cy="4426560"/>
            </a:xfrm>
            <a:prstGeom prst="rect">
              <a:avLst/>
            </a:prstGeom>
          </p:spPr>
        </p:pic>
      </p:grp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B13784AF-C3E2-4E57-88CC-B8A75AF6E048}"/>
              </a:ext>
            </a:extLst>
          </p:cNvPr>
          <p:cNvGrpSpPr/>
          <p:nvPr/>
        </p:nvGrpSpPr>
        <p:grpSpPr>
          <a:xfrm>
            <a:off x="5054683" y="4517300"/>
            <a:ext cx="7107913" cy="2340701"/>
            <a:chOff x="-3814130" y="1197076"/>
            <a:chExt cx="13233433" cy="4463845"/>
          </a:xfrm>
        </p:grpSpPr>
        <p:pic>
          <p:nvPicPr>
            <p:cNvPr id="6" name="Obrázok 5">
              <a:extLst>
                <a:ext uri="{FF2B5EF4-FFF2-40B4-BE49-F238E27FC236}">
                  <a16:creationId xmlns:a16="http://schemas.microsoft.com/office/drawing/2014/main" id="{A8674929-DE33-44BE-BD49-CCE62DC3C0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772697" y="1201993"/>
              <a:ext cx="6646606" cy="4454013"/>
            </a:xfrm>
            <a:prstGeom prst="rect">
              <a:avLst/>
            </a:prstGeom>
          </p:spPr>
        </p:pic>
        <p:pic>
          <p:nvPicPr>
            <p:cNvPr id="8" name="Obrázok 7">
              <a:extLst>
                <a:ext uri="{FF2B5EF4-FFF2-40B4-BE49-F238E27FC236}">
                  <a16:creationId xmlns:a16="http://schemas.microsoft.com/office/drawing/2014/main" id="{41E23B42-4EDE-48FE-AB7E-27CE5DAE49C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3814130" y="1197076"/>
              <a:ext cx="6607277" cy="44638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9976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549CFEF-907D-B944-B4E7-0C5DB53B18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748"/>
          <a:stretch/>
        </p:blipFill>
        <p:spPr>
          <a:xfrm>
            <a:off x="5162496" y="5283200"/>
            <a:ext cx="7049129" cy="15748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9D273E2-7ABF-6B48-96B6-7C58F75017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273800" cy="6858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CB7F658-F8ED-2345-B85B-73D66CB4BF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2703" y="1"/>
            <a:ext cx="3964837" cy="298412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9F25E52-E484-CD4E-90EA-F4E4F77E8C2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751" y="5729288"/>
            <a:ext cx="3042874" cy="1217150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E007A14B-045E-6040-87AF-B9343C65A07C}"/>
              </a:ext>
            </a:extLst>
          </p:cNvPr>
          <p:cNvSpPr txBox="1"/>
          <p:nvPr/>
        </p:nvSpPr>
        <p:spPr>
          <a:xfrm>
            <a:off x="6547210" y="2935903"/>
            <a:ext cx="543528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b="1">
                <a:latin typeface="Helvetica Light" panose="020B0403020202020204" pitchFamily="34" charset="0"/>
              </a:rPr>
              <a:t>1 grupė</a:t>
            </a:r>
            <a:r>
              <a:rPr lang="lt-LT" sz="2800">
                <a:latin typeface="Helvetica Light" panose="020B0403020202020204" pitchFamily="34" charset="0"/>
              </a:rPr>
              <a:t>. Socialinė įtrauktis / gyvybingumas ir infrastruktūra / paslaugos</a:t>
            </a:r>
          </a:p>
          <a:p>
            <a:r>
              <a:rPr lang="lt-LT" sz="2800" b="1">
                <a:latin typeface="Helvetica Light" panose="020B0403020202020204" pitchFamily="34" charset="0"/>
              </a:rPr>
              <a:t>2 grupė</a:t>
            </a:r>
            <a:r>
              <a:rPr lang="lt-LT" sz="2800">
                <a:latin typeface="Helvetica Light" panose="020B0403020202020204" pitchFamily="34" charset="0"/>
              </a:rPr>
              <a:t>. Pajamos / darbas / darbo vietos, skaitmeninimas / technologijos ir pagrindinės prekės</a:t>
            </a:r>
          </a:p>
          <a:p>
            <a:r>
              <a:rPr lang="lt-LT" sz="2800" b="1">
                <a:latin typeface="Helvetica Light" panose="020B0403020202020204" pitchFamily="34" charset="0"/>
              </a:rPr>
              <a:t>3 grupė</a:t>
            </a:r>
            <a:r>
              <a:rPr lang="lt-LT" sz="2800">
                <a:latin typeface="Helvetica Light" panose="020B0403020202020204" pitchFamily="34" charset="0"/>
              </a:rPr>
              <a:t>. Klimato kaita (poveikis teritorijai ir teritorijos poveikis) ir aplinka</a:t>
            </a:r>
          </a:p>
          <a:p>
            <a:endParaRPr lang="en-GB" sz="2800" dirty="0">
              <a:latin typeface="Helvetica Light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00801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D2397209C1CB41907A7E827BF9DE08" ma:contentTypeVersion="15" ma:contentTypeDescription="Create a new document." ma:contentTypeScope="" ma:versionID="b7908860adfb8f1c233ec339071445eb">
  <xsd:schema xmlns:xsd="http://www.w3.org/2001/XMLSchema" xmlns:xs="http://www.w3.org/2001/XMLSchema" xmlns:p="http://schemas.microsoft.com/office/2006/metadata/properties" xmlns:ns2="ffb22608-6c2a-4d05-a4a6-322fbe1fda68" xmlns:ns3="2b0bfc33-d7af-4577-8b53-dfc71542dcbe" targetNamespace="http://schemas.microsoft.com/office/2006/metadata/properties" ma:root="true" ma:fieldsID="a7baf4f6b5a3925a3ac1d69f4eecd656" ns2:_="" ns3:_="">
    <xsd:import namespace="ffb22608-6c2a-4d05-a4a6-322fbe1fda68"/>
    <xsd:import namespace="2b0bfc33-d7af-4577-8b53-dfc71542dcb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Last_x0020_user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b22608-6c2a-4d05-a4a6-322fbe1fda6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0bfc33-d7af-4577-8b53-dfc71542dcbe" elementFormDefault="qualified">
    <xsd:import namespace="http://schemas.microsoft.com/office/2006/documentManagement/types"/>
    <xsd:import namespace="http://schemas.microsoft.com/office/infopath/2007/PartnerControls"/>
    <xsd:element name="Last_x0020_user" ma:index="10" nillable="true" ma:displayName="Last user" ma:SearchPeopleOnly="false" ma:SharePointGroup="0" ma:internalName="Last_x0020_us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st_x0020_user xmlns="2b0bfc33-d7af-4577-8b53-dfc71542dcbe">
      <UserInfo>
        <DisplayName/>
        <AccountId xsi:nil="true"/>
        <AccountType/>
      </UserInfo>
    </Last_x0020_user>
  </documentManagement>
</p:properties>
</file>

<file path=customXml/itemProps1.xml><?xml version="1.0" encoding="utf-8"?>
<ds:datastoreItem xmlns:ds="http://schemas.openxmlformats.org/officeDocument/2006/customXml" ds:itemID="{884B8EA1-221D-43AA-AD0C-FA24B7678BD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609545-6307-40A8-95E0-79DAFD6254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b22608-6c2a-4d05-a4a6-322fbe1fda68"/>
    <ds:schemaRef ds:uri="2b0bfc33-d7af-4577-8b53-dfc71542dc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393FE28-7951-48C3-9571-05EF777F69EB}">
  <ds:schemaRefs>
    <ds:schemaRef ds:uri="1bece07b-d03c-423c-b8a0-beed4db0bbc2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  <ds:schemaRef ds:uri="2b0bfc33-d7af-4577-8b53-dfc71542dcb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4665</TotalTime>
  <Words>371</Words>
  <Application>Microsoft Office PowerPoint</Application>
  <PresentationFormat>Plačiaekranė</PresentationFormat>
  <Paragraphs>85</Paragraphs>
  <Slides>19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9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19</vt:i4>
      </vt:variant>
    </vt:vector>
  </HeadingPairs>
  <TitlesOfParts>
    <vt:vector size="29" baseType="lpstr">
      <vt:lpstr>Arial</vt:lpstr>
      <vt:lpstr>Calibri</vt:lpstr>
      <vt:lpstr>EC Square Sans Pro</vt:lpstr>
      <vt:lpstr>EC Square Sans Pro Medium</vt:lpstr>
      <vt:lpstr>Helvetica</vt:lpstr>
      <vt:lpstr>Helvetica Bold Oblique</vt:lpstr>
      <vt:lpstr>Helvetica Light</vt:lpstr>
      <vt:lpstr>Trebuchet MS</vt:lpstr>
      <vt:lpstr>Wingdings 3</vt:lpstr>
      <vt:lpstr>Facet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Long-term vision for rural areas</dc:title>
  <dc:creator>MARTIN Alexandre (AGRI)</dc:creator>
  <cp:lastModifiedBy>Miglė Tumonytė</cp:lastModifiedBy>
  <cp:revision>180</cp:revision>
  <dcterms:created xsi:type="dcterms:W3CDTF">2020-06-26T11:42:10Z</dcterms:created>
  <dcterms:modified xsi:type="dcterms:W3CDTF">2020-12-01T22:12:39Z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0x01010076D2397209C1CB41907A7E827BF9DE08</vt:lpwstr>
  </property>
</Properties>
</file>