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theme/themeOverride2.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346" r:id="rId2"/>
    <p:sldId id="387" r:id="rId3"/>
    <p:sldId id="373" r:id="rId4"/>
    <p:sldId id="385" r:id="rId5"/>
    <p:sldId id="375" r:id="rId6"/>
    <p:sldId id="378" r:id="rId7"/>
    <p:sldId id="382" r:id="rId8"/>
    <p:sldId id="359" r:id="rId9"/>
    <p:sldId id="361" r:id="rId10"/>
    <p:sldId id="383" r:id="rId11"/>
    <p:sldId id="367" r:id="rId12"/>
    <p:sldId id="364" r:id="rId13"/>
    <p:sldId id="396" r:id="rId14"/>
    <p:sldId id="390" r:id="rId15"/>
    <p:sldId id="366" r:id="rId16"/>
    <p:sldId id="394" r:id="rId17"/>
    <p:sldId id="391" r:id="rId18"/>
    <p:sldId id="388" r:id="rId19"/>
    <p:sldId id="392" r:id="rId20"/>
    <p:sldId id="389" r:id="rId21"/>
    <p:sldId id="395" r:id="rId22"/>
    <p:sldId id="369" r:id="rId23"/>
    <p:sldId id="37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F0"/>
    <a:srgbClr val="0091EA"/>
    <a:srgbClr val="FF0000"/>
    <a:srgbClr val="00B415"/>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769378-562E-40E2-C3D0-38B76000C06E}" v="5" dt="2026-02-01T21:10:15.654"/>
  </p1510:revLst>
</p1510:revInfo>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68" autoAdjust="0"/>
    <p:restoredTop sz="91294" autoAdjust="0"/>
  </p:normalViewPr>
  <p:slideViewPr>
    <p:cSldViewPr>
      <p:cViewPr varScale="1">
        <p:scale>
          <a:sx n="75" d="100"/>
          <a:sy n="75" d="100"/>
        </p:scale>
        <p:origin x="1075" y="43"/>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ta Kazlauskaitė-Jadzevičė" userId="S::asta.kazlauskaite-jadzevice@lammc.lt::bd21babb-3a15-4889-bb8e-5c389d33a49e" providerId="AD" clId="Web-{5D769378-562E-40E2-C3D0-38B76000C06E}"/>
    <pc:docChg chg="modSld">
      <pc:chgData name="Asta Kazlauskaitė-Jadzevičė" userId="S::asta.kazlauskaite-jadzevice@lammc.lt::bd21babb-3a15-4889-bb8e-5c389d33a49e" providerId="AD" clId="Web-{5D769378-562E-40E2-C3D0-38B76000C06E}" dt="2026-02-01T21:10:13.138" v="3" actId="20577"/>
      <pc:docMkLst>
        <pc:docMk/>
      </pc:docMkLst>
      <pc:sldChg chg="modSp">
        <pc:chgData name="Asta Kazlauskaitė-Jadzevičė" userId="S::asta.kazlauskaite-jadzevice@lammc.lt::bd21babb-3a15-4889-bb8e-5c389d33a49e" providerId="AD" clId="Web-{5D769378-562E-40E2-C3D0-38B76000C06E}" dt="2026-02-01T21:10:13.138" v="3" actId="20577"/>
        <pc:sldMkLst>
          <pc:docMk/>
          <pc:sldMk cId="0" sldId="346"/>
        </pc:sldMkLst>
        <pc:spChg chg="mod">
          <ac:chgData name="Asta Kazlauskaitė-Jadzevičė" userId="S::asta.kazlauskaite-jadzevice@lammc.lt::bd21babb-3a15-4889-bb8e-5c389d33a49e" providerId="AD" clId="Web-{5D769378-562E-40E2-C3D0-38B76000C06E}" dt="2026-02-01T21:10:13.138" v="3" actId="20577"/>
          <ac:spMkLst>
            <pc:docMk/>
            <pc:sldMk cId="0" sldId="346"/>
            <ac:spMk id="2052"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r>
              <a:rPr lang="lt-LT" sz="1300" b="1"/>
              <a:t>UAV kanalų svarba, %</a:t>
            </a:r>
          </a:p>
        </c:rich>
      </c:tx>
      <c:overlay val="0"/>
    </c:title>
    <c:autoTitleDeleted val="0"/>
    <c:plotArea>
      <c:layout/>
      <c:barChart>
        <c:barDir val="bar"/>
        <c:grouping val="clustered"/>
        <c:varyColors val="1"/>
        <c:ser>
          <c:idx val="0"/>
          <c:order val="0"/>
          <c:tx>
            <c:strRef>
              <c:f>Sheet1!$B$1</c:f>
              <c:strCache>
                <c:ptCount val="1"/>
                <c:pt idx="0">
                  <c:v>UAV kanalų dalis kintamųjų svarboje, %</c:v>
                </c:pt>
              </c:strCache>
            </c:strRef>
          </c:tx>
          <c:spPr>
            <a:solidFill>
              <a:srgbClr val="8DBF73"/>
            </a:solidFill>
          </c:spPr>
          <c:invertIfNegative val="1"/>
          <c:dLbls>
            <c:numFmt formatCode="0" sourceLinked="0"/>
            <c:spPr>
              <a:noFill/>
              <a:ln>
                <a:noFill/>
              </a:ln>
              <a:effectLst/>
            </c:spPr>
            <c:txPr>
              <a:bodyPr/>
              <a:lstStyle/>
              <a:p>
                <a:pPr>
                  <a:defRPr sz="1100" b="1">
                    <a:solidFill>
                      <a:srgbClr val="1B5E2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As</c:v>
                </c:pt>
                <c:pt idx="1">
                  <c:v>Zn</c:v>
                </c:pt>
                <c:pt idx="2">
                  <c:v>Cd</c:v>
                </c:pt>
                <c:pt idx="3">
                  <c:v>Cu</c:v>
                </c:pt>
                <c:pt idx="4">
                  <c:v>Co</c:v>
                </c:pt>
                <c:pt idx="5">
                  <c:v>Ni</c:v>
                </c:pt>
                <c:pt idx="6">
                  <c:v>Cr</c:v>
                </c:pt>
                <c:pt idx="7">
                  <c:v>Pb</c:v>
                </c:pt>
              </c:strCache>
            </c:strRef>
          </c:cat>
          <c:val>
            <c:numRef>
              <c:f>Sheet1!$B$2:$B$9</c:f>
              <c:numCache>
                <c:formatCode>General</c:formatCode>
                <c:ptCount val="8"/>
                <c:pt idx="0">
                  <c:v>27.92</c:v>
                </c:pt>
                <c:pt idx="1">
                  <c:v>23.91</c:v>
                </c:pt>
                <c:pt idx="2">
                  <c:v>20.47</c:v>
                </c:pt>
                <c:pt idx="3">
                  <c:v>19.809999999999999</c:v>
                </c:pt>
                <c:pt idx="4">
                  <c:v>9.99</c:v>
                </c:pt>
                <c:pt idx="5">
                  <c:v>9.7799999999999994</c:v>
                </c:pt>
                <c:pt idx="6">
                  <c:v>6.89</c:v>
                </c:pt>
                <c:pt idx="7">
                  <c:v>0</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16E0-4660-981F-135FB89BC1BC}"/>
            </c:ext>
          </c:extLst>
        </c:ser>
        <c:dLbls>
          <c:showLegendKey val="0"/>
          <c:showVal val="0"/>
          <c:showCatName val="0"/>
          <c:showSerName val="0"/>
          <c:showPercent val="0"/>
          <c:showBubbleSize val="0"/>
        </c:dLbls>
        <c:gapWidth val="45"/>
        <c:axId val="-2068027336"/>
        <c:axId val="-2113994440"/>
      </c:barChart>
      <c:catAx>
        <c:axId val="-2068027336"/>
        <c:scaling>
          <c:orientation val="maxMin"/>
        </c:scaling>
        <c:delete val="0"/>
        <c:axPos val="l"/>
        <c:numFmt formatCode="General" sourceLinked="0"/>
        <c:majorTickMark val="out"/>
        <c:minorTickMark val="none"/>
        <c:tickLblPos val="nextTo"/>
        <c:txPr>
          <a:bodyPr/>
          <a:lstStyle/>
          <a:p>
            <a:pPr>
              <a:defRPr sz="1300" b="1"/>
            </a:pPr>
            <a:endParaRPr lang="en-US"/>
          </a:p>
        </c:txPr>
        <c:crossAx val="-2113994440"/>
        <c:crosses val="autoZero"/>
        <c:auto val="1"/>
        <c:lblAlgn val="ctr"/>
        <c:lblOffset val="100"/>
        <c:noMultiLvlLbl val="0"/>
      </c:catAx>
      <c:valAx>
        <c:axId val="-2113994440"/>
        <c:scaling>
          <c:orientation val="minMax"/>
          <c:max val="35"/>
          <c:min val="0"/>
        </c:scaling>
        <c:delete val="1"/>
        <c:axPos val="t"/>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200">
          <a:latin typeface="Cambria"/>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AE5408-D0F0-4281-864A-72675B3366A9}"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88212289-4C39-4CCF-8D26-773A5CCF56F4}">
      <dgm:prSet phldrT="[Text]" custT="1"/>
      <dgm:spPr/>
      <dgm:t>
        <a:bodyPr/>
        <a:lstStyle/>
        <a:p>
          <a:r>
            <a:rPr lang="en-US" altLang="en-US" sz="2200" b="1" dirty="0">
              <a:solidFill>
                <a:schemeClr val="tx1"/>
              </a:solidFill>
              <a:latin typeface="Cambria" panose="02040503050406030204" pitchFamily="18" charset="0"/>
              <a:ea typeface="Cambria" panose="02040503050406030204" pitchFamily="18" charset="0"/>
            </a:rPr>
            <a:t>Būtini mikroelementai:</a:t>
          </a:r>
          <a:r>
            <a:rPr lang="en-US" altLang="en-US" sz="2200" dirty="0">
              <a:solidFill>
                <a:schemeClr val="tx1"/>
              </a:solidFill>
              <a:latin typeface="Cambria" panose="02040503050406030204" pitchFamily="18" charset="0"/>
              <a:ea typeface="Cambria" panose="02040503050406030204" pitchFamily="18" charset="0"/>
            </a:rPr>
            <a:t> Fe, Zn, Cu, Mn, Mo</a:t>
          </a:r>
          <a:r>
            <a:rPr lang="lt-LT" altLang="en-US" sz="2200" dirty="0">
              <a:solidFill>
                <a:schemeClr val="tx1"/>
              </a:solidFill>
              <a:latin typeface="Cambria" panose="02040503050406030204" pitchFamily="18" charset="0"/>
              <a:ea typeface="Cambria" panose="02040503050406030204" pitchFamily="18" charset="0"/>
            </a:rPr>
            <a:t>, </a:t>
          </a:r>
          <a:r>
            <a:rPr lang="lt-LT" altLang="en-US" sz="2200" dirty="0" err="1">
              <a:solidFill>
                <a:schemeClr val="tx1"/>
              </a:solidFill>
              <a:latin typeface="Cambria" panose="02040503050406030204" pitchFamily="18" charset="0"/>
              <a:ea typeface="Cambria" panose="02040503050406030204" pitchFamily="18" charset="0"/>
            </a:rPr>
            <a:t>Ni</a:t>
          </a:r>
          <a:r>
            <a:rPr lang="lt-LT" altLang="en-US" sz="2200" dirty="0">
              <a:solidFill>
                <a:schemeClr val="tx1"/>
              </a:solidFill>
              <a:latin typeface="Cambria" panose="02040503050406030204" pitchFamily="18" charset="0"/>
              <a:ea typeface="Cambria" panose="02040503050406030204" pitchFamily="18" charset="0"/>
            </a:rPr>
            <a:t>, </a:t>
          </a:r>
          <a:r>
            <a:rPr lang="lt-LT" altLang="en-US" sz="2200" dirty="0" err="1">
              <a:solidFill>
                <a:schemeClr val="tx1"/>
              </a:solidFill>
              <a:latin typeface="Cambria" panose="02040503050406030204" pitchFamily="18" charset="0"/>
              <a:ea typeface="Cambria" panose="02040503050406030204" pitchFamily="18" charset="0"/>
            </a:rPr>
            <a:t>Co</a:t>
          </a:r>
          <a:r>
            <a:rPr lang="en-US" altLang="en-US" sz="2200" dirty="0">
              <a:solidFill>
                <a:schemeClr val="tx1"/>
              </a:solidFill>
              <a:latin typeface="Cambria" panose="02040503050406030204" pitchFamily="18" charset="0"/>
              <a:ea typeface="Cambria" panose="02040503050406030204" pitchFamily="18" charset="0"/>
            </a:rPr>
            <a:t>. Mažais kiekiais reikalingi fermentų veiklai.</a:t>
          </a:r>
          <a:endParaRPr lang="en-US" sz="2200" dirty="0">
            <a:solidFill>
              <a:schemeClr val="tx1"/>
            </a:solidFill>
          </a:endParaRPr>
        </a:p>
      </dgm:t>
    </dgm:pt>
    <dgm:pt modelId="{B85BBCF3-2FFF-488F-87FC-1F36791FCEEE}" type="parTrans" cxnId="{63182077-3C5A-41B4-88A9-45C29FB851E6}">
      <dgm:prSet/>
      <dgm:spPr/>
      <dgm:t>
        <a:bodyPr/>
        <a:lstStyle/>
        <a:p>
          <a:endParaRPr lang="en-US" sz="1800">
            <a:solidFill>
              <a:schemeClr val="tx1"/>
            </a:solidFill>
          </a:endParaRPr>
        </a:p>
      </dgm:t>
    </dgm:pt>
    <dgm:pt modelId="{045AFF12-7A06-4BC2-A1DF-D6AE34904EE6}" type="sibTrans" cxnId="{63182077-3C5A-41B4-88A9-45C29FB851E6}">
      <dgm:prSet/>
      <dgm:spPr/>
      <dgm:t>
        <a:bodyPr/>
        <a:lstStyle/>
        <a:p>
          <a:endParaRPr lang="en-US" sz="1800">
            <a:solidFill>
              <a:schemeClr val="tx1"/>
            </a:solidFill>
          </a:endParaRPr>
        </a:p>
      </dgm:t>
    </dgm:pt>
    <dgm:pt modelId="{028B937B-9C26-442C-8ACC-E3C37A789220}">
      <dgm:prSet phldrT="[Text]" custT="1"/>
      <dgm:spPr/>
      <dgm:t>
        <a:bodyPr/>
        <a:lstStyle/>
        <a:p>
          <a:r>
            <a:rPr lang="en-US" altLang="en-US" sz="2200" b="1" dirty="0">
              <a:solidFill>
                <a:schemeClr val="tx1"/>
              </a:solidFill>
              <a:latin typeface="Cambria" panose="02040503050406030204" pitchFamily="18" charset="0"/>
              <a:ea typeface="Cambria" panose="02040503050406030204" pitchFamily="18" charset="0"/>
            </a:rPr>
            <a:t>Toksiški </a:t>
          </a:r>
          <a:r>
            <a:rPr lang="en-US" altLang="en-US" sz="2200" b="1" dirty="0" err="1">
              <a:solidFill>
                <a:schemeClr val="tx1"/>
              </a:solidFill>
              <a:latin typeface="Cambria" panose="02040503050406030204" pitchFamily="18" charset="0"/>
              <a:ea typeface="Cambria" panose="02040503050406030204" pitchFamily="18" charset="0"/>
            </a:rPr>
            <a:t>metalai</a:t>
          </a:r>
          <a:r>
            <a:rPr lang="en-US" altLang="en-US" sz="2200" b="1" dirty="0">
              <a:solidFill>
                <a:schemeClr val="tx1"/>
              </a:solidFill>
              <a:latin typeface="Cambria" panose="02040503050406030204" pitchFamily="18" charset="0"/>
              <a:ea typeface="Cambria" panose="02040503050406030204" pitchFamily="18" charset="0"/>
            </a:rPr>
            <a:t>:</a:t>
          </a:r>
          <a:r>
            <a:rPr lang="en-US" altLang="en-US" sz="2200" dirty="0">
              <a:solidFill>
                <a:schemeClr val="tx1"/>
              </a:solidFill>
              <a:latin typeface="Cambria" panose="02040503050406030204" pitchFamily="18" charset="0"/>
              <a:ea typeface="Cambria" panose="02040503050406030204" pitchFamily="18" charset="0"/>
            </a:rPr>
            <a:t> Hg, Pb, Cd, As</a:t>
          </a:r>
          <a:r>
            <a:rPr lang="lt-LT" altLang="en-US" sz="2200" dirty="0">
              <a:solidFill>
                <a:schemeClr val="tx1"/>
              </a:solidFill>
              <a:latin typeface="Cambria" panose="02040503050406030204" pitchFamily="18" charset="0"/>
              <a:ea typeface="Cambria" panose="02040503050406030204" pitchFamily="18" charset="0"/>
            </a:rPr>
            <a:t>, Cr</a:t>
          </a:r>
          <a:r>
            <a:rPr lang="en-US" altLang="en-US" sz="2200" dirty="0">
              <a:solidFill>
                <a:schemeClr val="tx1"/>
              </a:solidFill>
              <a:latin typeface="Cambria" panose="02040503050406030204" pitchFamily="18" charset="0"/>
              <a:ea typeface="Cambria" panose="02040503050406030204" pitchFamily="18" charset="0"/>
            </a:rPr>
            <a:t>. Neturi jokios teigiamos biologinės funkcijos ir yra nuodingi.</a:t>
          </a:r>
          <a:endParaRPr lang="en-US" sz="2200" dirty="0">
            <a:solidFill>
              <a:schemeClr val="tx1"/>
            </a:solidFill>
          </a:endParaRPr>
        </a:p>
      </dgm:t>
    </dgm:pt>
    <dgm:pt modelId="{A49FA8F1-68FD-4082-9438-87C14EE2CD70}" type="parTrans" cxnId="{67516827-422E-4C72-99D2-44940CE2DF83}">
      <dgm:prSet/>
      <dgm:spPr/>
      <dgm:t>
        <a:bodyPr/>
        <a:lstStyle/>
        <a:p>
          <a:endParaRPr lang="en-US" sz="1800">
            <a:solidFill>
              <a:schemeClr val="tx1"/>
            </a:solidFill>
          </a:endParaRPr>
        </a:p>
      </dgm:t>
    </dgm:pt>
    <dgm:pt modelId="{33484D08-C3AA-4AEB-B50D-029AF72094F7}" type="sibTrans" cxnId="{67516827-422E-4C72-99D2-44940CE2DF83}">
      <dgm:prSet/>
      <dgm:spPr/>
      <dgm:t>
        <a:bodyPr/>
        <a:lstStyle/>
        <a:p>
          <a:endParaRPr lang="en-US" sz="1800">
            <a:solidFill>
              <a:schemeClr val="tx1"/>
            </a:solidFill>
          </a:endParaRPr>
        </a:p>
      </dgm:t>
    </dgm:pt>
    <dgm:pt modelId="{79A4E660-4B3E-487E-9ED4-51CFC2FD46F8}" type="pres">
      <dgm:prSet presAssocID="{A4AE5408-D0F0-4281-864A-72675B3366A9}" presName="linear" presStyleCnt="0">
        <dgm:presLayoutVars>
          <dgm:dir/>
          <dgm:animLvl val="lvl"/>
          <dgm:resizeHandles val="exact"/>
        </dgm:presLayoutVars>
      </dgm:prSet>
      <dgm:spPr/>
    </dgm:pt>
    <dgm:pt modelId="{4B65C797-0F23-4142-9B21-3BCEEE06EDDC}" type="pres">
      <dgm:prSet presAssocID="{88212289-4C39-4CCF-8D26-773A5CCF56F4}" presName="parentLin" presStyleCnt="0"/>
      <dgm:spPr/>
    </dgm:pt>
    <dgm:pt modelId="{E3391DDE-D206-47C7-8109-C943C25F8CFD}" type="pres">
      <dgm:prSet presAssocID="{88212289-4C39-4CCF-8D26-773A5CCF56F4}" presName="parentLeftMargin" presStyleLbl="node1" presStyleIdx="0" presStyleCnt="2"/>
      <dgm:spPr/>
    </dgm:pt>
    <dgm:pt modelId="{A23AE7EB-8DDE-4496-A0CE-2C64A81321A3}" type="pres">
      <dgm:prSet presAssocID="{88212289-4C39-4CCF-8D26-773A5CCF56F4}" presName="parentText" presStyleLbl="node1" presStyleIdx="0" presStyleCnt="2">
        <dgm:presLayoutVars>
          <dgm:chMax val="0"/>
          <dgm:bulletEnabled val="1"/>
        </dgm:presLayoutVars>
      </dgm:prSet>
      <dgm:spPr/>
    </dgm:pt>
    <dgm:pt modelId="{CDE1AF09-EE70-4915-9EC6-86982DD9C190}" type="pres">
      <dgm:prSet presAssocID="{88212289-4C39-4CCF-8D26-773A5CCF56F4}" presName="negativeSpace" presStyleCnt="0"/>
      <dgm:spPr/>
    </dgm:pt>
    <dgm:pt modelId="{32ACA716-6199-458B-8250-086666394708}" type="pres">
      <dgm:prSet presAssocID="{88212289-4C39-4CCF-8D26-773A5CCF56F4}" presName="childText" presStyleLbl="conFgAcc1" presStyleIdx="0" presStyleCnt="2">
        <dgm:presLayoutVars>
          <dgm:bulletEnabled val="1"/>
        </dgm:presLayoutVars>
      </dgm:prSet>
      <dgm:spPr/>
    </dgm:pt>
    <dgm:pt modelId="{400507B5-99C6-423F-8C34-13C8EC1CE08D}" type="pres">
      <dgm:prSet presAssocID="{045AFF12-7A06-4BC2-A1DF-D6AE34904EE6}" presName="spaceBetweenRectangles" presStyleCnt="0"/>
      <dgm:spPr/>
    </dgm:pt>
    <dgm:pt modelId="{C81EBCEC-B457-4F05-B772-B8A950B8EE97}" type="pres">
      <dgm:prSet presAssocID="{028B937B-9C26-442C-8ACC-E3C37A789220}" presName="parentLin" presStyleCnt="0"/>
      <dgm:spPr/>
    </dgm:pt>
    <dgm:pt modelId="{7D070319-2B19-4188-B0B0-BA179AEE8CBD}" type="pres">
      <dgm:prSet presAssocID="{028B937B-9C26-442C-8ACC-E3C37A789220}" presName="parentLeftMargin" presStyleLbl="node1" presStyleIdx="0" presStyleCnt="2"/>
      <dgm:spPr/>
    </dgm:pt>
    <dgm:pt modelId="{979DD189-457F-4683-A8BB-D6F98DE8BDBF}" type="pres">
      <dgm:prSet presAssocID="{028B937B-9C26-442C-8ACC-E3C37A789220}" presName="parentText" presStyleLbl="node1" presStyleIdx="1" presStyleCnt="2">
        <dgm:presLayoutVars>
          <dgm:chMax val="0"/>
          <dgm:bulletEnabled val="1"/>
        </dgm:presLayoutVars>
      </dgm:prSet>
      <dgm:spPr/>
    </dgm:pt>
    <dgm:pt modelId="{D2BF1DC9-90DE-4302-A240-6EC003251762}" type="pres">
      <dgm:prSet presAssocID="{028B937B-9C26-442C-8ACC-E3C37A789220}" presName="negativeSpace" presStyleCnt="0"/>
      <dgm:spPr/>
    </dgm:pt>
    <dgm:pt modelId="{3E07CF1D-3590-4A95-8BA8-E891AEB10EDA}" type="pres">
      <dgm:prSet presAssocID="{028B937B-9C26-442C-8ACC-E3C37A789220}" presName="childText" presStyleLbl="conFgAcc1" presStyleIdx="1" presStyleCnt="2">
        <dgm:presLayoutVars>
          <dgm:bulletEnabled val="1"/>
        </dgm:presLayoutVars>
      </dgm:prSet>
      <dgm:spPr/>
    </dgm:pt>
  </dgm:ptLst>
  <dgm:cxnLst>
    <dgm:cxn modelId="{67516827-422E-4C72-99D2-44940CE2DF83}" srcId="{A4AE5408-D0F0-4281-864A-72675B3366A9}" destId="{028B937B-9C26-442C-8ACC-E3C37A789220}" srcOrd="1" destOrd="0" parTransId="{A49FA8F1-68FD-4082-9438-87C14EE2CD70}" sibTransId="{33484D08-C3AA-4AEB-B50D-029AF72094F7}"/>
    <dgm:cxn modelId="{6A48E232-0D6A-4180-AAD3-E784E93359D7}" type="presOf" srcId="{88212289-4C39-4CCF-8D26-773A5CCF56F4}" destId="{E3391DDE-D206-47C7-8109-C943C25F8CFD}" srcOrd="0" destOrd="0" presId="urn:microsoft.com/office/officeart/2005/8/layout/list1"/>
    <dgm:cxn modelId="{63182077-3C5A-41B4-88A9-45C29FB851E6}" srcId="{A4AE5408-D0F0-4281-864A-72675B3366A9}" destId="{88212289-4C39-4CCF-8D26-773A5CCF56F4}" srcOrd="0" destOrd="0" parTransId="{B85BBCF3-2FFF-488F-87FC-1F36791FCEEE}" sibTransId="{045AFF12-7A06-4BC2-A1DF-D6AE34904EE6}"/>
    <dgm:cxn modelId="{66361E86-250E-4405-A13B-825ED2439A5C}" type="presOf" srcId="{88212289-4C39-4CCF-8D26-773A5CCF56F4}" destId="{A23AE7EB-8DDE-4496-A0CE-2C64A81321A3}" srcOrd="1" destOrd="0" presId="urn:microsoft.com/office/officeart/2005/8/layout/list1"/>
    <dgm:cxn modelId="{18E9D192-7F34-4664-BF8F-F7CDCA9A1DB1}" type="presOf" srcId="{028B937B-9C26-442C-8ACC-E3C37A789220}" destId="{979DD189-457F-4683-A8BB-D6F98DE8BDBF}" srcOrd="1" destOrd="0" presId="urn:microsoft.com/office/officeart/2005/8/layout/list1"/>
    <dgm:cxn modelId="{589CB4DD-4804-4699-A789-0F7EF1EAA929}" type="presOf" srcId="{028B937B-9C26-442C-8ACC-E3C37A789220}" destId="{7D070319-2B19-4188-B0B0-BA179AEE8CBD}" srcOrd="0" destOrd="0" presId="urn:microsoft.com/office/officeart/2005/8/layout/list1"/>
    <dgm:cxn modelId="{217A54E4-EAA7-4C8A-94C5-64ACB5E86541}" type="presOf" srcId="{A4AE5408-D0F0-4281-864A-72675B3366A9}" destId="{79A4E660-4B3E-487E-9ED4-51CFC2FD46F8}" srcOrd="0" destOrd="0" presId="urn:microsoft.com/office/officeart/2005/8/layout/list1"/>
    <dgm:cxn modelId="{D29D44D0-FCF3-496C-B083-F28D1AEC1667}" type="presParOf" srcId="{79A4E660-4B3E-487E-9ED4-51CFC2FD46F8}" destId="{4B65C797-0F23-4142-9B21-3BCEEE06EDDC}" srcOrd="0" destOrd="0" presId="urn:microsoft.com/office/officeart/2005/8/layout/list1"/>
    <dgm:cxn modelId="{E923AC70-BAB4-4D40-9ACB-20B9A2FD166C}" type="presParOf" srcId="{4B65C797-0F23-4142-9B21-3BCEEE06EDDC}" destId="{E3391DDE-D206-47C7-8109-C943C25F8CFD}" srcOrd="0" destOrd="0" presId="urn:microsoft.com/office/officeart/2005/8/layout/list1"/>
    <dgm:cxn modelId="{26409235-FFCD-457F-9C07-5E609B600034}" type="presParOf" srcId="{4B65C797-0F23-4142-9B21-3BCEEE06EDDC}" destId="{A23AE7EB-8DDE-4496-A0CE-2C64A81321A3}" srcOrd="1" destOrd="0" presId="urn:microsoft.com/office/officeart/2005/8/layout/list1"/>
    <dgm:cxn modelId="{E38ADE84-E4A6-44A3-A57B-894CE1F87E15}" type="presParOf" srcId="{79A4E660-4B3E-487E-9ED4-51CFC2FD46F8}" destId="{CDE1AF09-EE70-4915-9EC6-86982DD9C190}" srcOrd="1" destOrd="0" presId="urn:microsoft.com/office/officeart/2005/8/layout/list1"/>
    <dgm:cxn modelId="{AFFAB43B-4095-48F8-AB66-96FAA1E09BE6}" type="presParOf" srcId="{79A4E660-4B3E-487E-9ED4-51CFC2FD46F8}" destId="{32ACA716-6199-458B-8250-086666394708}" srcOrd="2" destOrd="0" presId="urn:microsoft.com/office/officeart/2005/8/layout/list1"/>
    <dgm:cxn modelId="{6C8656E2-A826-4BEB-8558-28C65BCC2E49}" type="presParOf" srcId="{79A4E660-4B3E-487E-9ED4-51CFC2FD46F8}" destId="{400507B5-99C6-423F-8C34-13C8EC1CE08D}" srcOrd="3" destOrd="0" presId="urn:microsoft.com/office/officeart/2005/8/layout/list1"/>
    <dgm:cxn modelId="{7E28CEB7-BF82-4557-A79A-1967A1002EFA}" type="presParOf" srcId="{79A4E660-4B3E-487E-9ED4-51CFC2FD46F8}" destId="{C81EBCEC-B457-4F05-B772-B8A950B8EE97}" srcOrd="4" destOrd="0" presId="urn:microsoft.com/office/officeart/2005/8/layout/list1"/>
    <dgm:cxn modelId="{6DB9B43F-7312-4083-971B-83CDF78248D0}" type="presParOf" srcId="{C81EBCEC-B457-4F05-B772-B8A950B8EE97}" destId="{7D070319-2B19-4188-B0B0-BA179AEE8CBD}" srcOrd="0" destOrd="0" presId="urn:microsoft.com/office/officeart/2005/8/layout/list1"/>
    <dgm:cxn modelId="{011679D0-FBB6-4BE7-BF59-E479525D17DB}" type="presParOf" srcId="{C81EBCEC-B457-4F05-B772-B8A950B8EE97}" destId="{979DD189-457F-4683-A8BB-D6F98DE8BDBF}" srcOrd="1" destOrd="0" presId="urn:microsoft.com/office/officeart/2005/8/layout/list1"/>
    <dgm:cxn modelId="{9090FCE8-8550-4E59-BE41-00958D03CC9B}" type="presParOf" srcId="{79A4E660-4B3E-487E-9ED4-51CFC2FD46F8}" destId="{D2BF1DC9-90DE-4302-A240-6EC003251762}" srcOrd="5" destOrd="0" presId="urn:microsoft.com/office/officeart/2005/8/layout/list1"/>
    <dgm:cxn modelId="{820ED692-0778-49D8-B9A2-650A05247087}" type="presParOf" srcId="{79A4E660-4B3E-487E-9ED4-51CFC2FD46F8}" destId="{3E07CF1D-3590-4A95-8BA8-E891AEB10EDA}"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D799C2-0A32-4F15-B12C-284483D816FF}" type="doc">
      <dgm:prSet loTypeId="urn:microsoft.com/office/officeart/2016/7/layout/BasicLinearProcessNumbered" loCatId="process" qsTypeId="urn:microsoft.com/office/officeart/2005/8/quickstyle/simple1" qsCatId="simple" csTypeId="urn:microsoft.com/office/officeart/2005/8/colors/accent1_2" csCatId="accent1" phldr="1"/>
      <dgm:spPr/>
      <dgm:t>
        <a:bodyPr/>
        <a:lstStyle/>
        <a:p>
          <a:endParaRPr lang="en-US"/>
        </a:p>
      </dgm:t>
    </dgm:pt>
    <dgm:pt modelId="{3B3396B1-5551-4181-A455-5B74B5D0B4D4}">
      <dgm:prSet/>
      <dgm:spPr/>
      <dgm:t>
        <a:bodyPr/>
        <a:lstStyle/>
        <a:p>
          <a:pPr algn="ctr"/>
          <a:r>
            <a:rPr lang="lt-LT" dirty="0">
              <a:latin typeface="Cambria" panose="02040503050406030204" pitchFamily="18" charset="0"/>
              <a:ea typeface="Cambria" panose="02040503050406030204" pitchFamily="18" charset="0"/>
            </a:rPr>
            <a:t>įvertinti 8 MMs koncentracijas ir jų kintamumą penkiuose skirtingų dirvožemių laukuose;</a:t>
          </a:r>
          <a:endParaRPr lang="en-US" dirty="0">
            <a:latin typeface="Cambria" panose="02040503050406030204" pitchFamily="18" charset="0"/>
            <a:ea typeface="Cambria" panose="02040503050406030204" pitchFamily="18" charset="0"/>
          </a:endParaRPr>
        </a:p>
      </dgm:t>
    </dgm:pt>
    <dgm:pt modelId="{7248F3C2-B07D-4F62-B667-1E4A39AB2872}" type="parTrans" cxnId="{DDB7608F-C2E3-4528-89AA-4C23B911C42E}">
      <dgm:prSet/>
      <dgm:spPr/>
      <dgm:t>
        <a:bodyPr/>
        <a:lstStyle/>
        <a:p>
          <a:endParaRPr lang="en-US"/>
        </a:p>
      </dgm:t>
    </dgm:pt>
    <dgm:pt modelId="{79EC26CE-8D23-4C42-B12F-B725DD5DA7E3}" type="sibTrans" cxnId="{DDB7608F-C2E3-4528-89AA-4C23B911C42E}">
      <dgm:prSet phldrT="1" phldr="0"/>
      <dgm:spPr/>
      <dgm:t>
        <a:bodyPr/>
        <a:lstStyle/>
        <a:p>
          <a:r>
            <a:rPr lang="en-US"/>
            <a:t>1</a:t>
          </a:r>
        </a:p>
      </dgm:t>
    </dgm:pt>
    <dgm:pt modelId="{EE42EE20-134A-4D36-B1E4-E2C630BC0580}">
      <dgm:prSet/>
      <dgm:spPr/>
      <dgm:t>
        <a:bodyPr/>
        <a:lstStyle/>
        <a:p>
          <a:pPr algn="ctr"/>
          <a:r>
            <a:rPr lang="lt-LT">
              <a:latin typeface="Cambria" panose="02040503050406030204" pitchFamily="18" charset="0"/>
              <a:ea typeface="Cambria" panose="02040503050406030204" pitchFamily="18" charset="0"/>
            </a:rPr>
            <a:t>įvertinti UAV duomenų ir dirvožemio savybių indėlį Random Forest prognozėms, lyginant jungtinius ir atskirų laukų modelius;</a:t>
          </a:r>
          <a:endParaRPr lang="en-US">
            <a:latin typeface="Cambria" panose="02040503050406030204" pitchFamily="18" charset="0"/>
            <a:ea typeface="Cambria" panose="02040503050406030204" pitchFamily="18" charset="0"/>
          </a:endParaRPr>
        </a:p>
      </dgm:t>
    </dgm:pt>
    <dgm:pt modelId="{965C59AB-EA53-4EAC-A2CD-B2829097922C}" type="parTrans" cxnId="{E020E85E-89BD-419A-AABD-27BE0767C555}">
      <dgm:prSet/>
      <dgm:spPr/>
      <dgm:t>
        <a:bodyPr/>
        <a:lstStyle/>
        <a:p>
          <a:endParaRPr lang="en-US"/>
        </a:p>
      </dgm:t>
    </dgm:pt>
    <dgm:pt modelId="{0FB1BC94-ACC8-4B0F-B80B-DBA509949571}" type="sibTrans" cxnId="{E020E85E-89BD-419A-AABD-27BE0767C555}">
      <dgm:prSet phldrT="2" phldr="0"/>
      <dgm:spPr/>
      <dgm:t>
        <a:bodyPr/>
        <a:lstStyle/>
        <a:p>
          <a:r>
            <a:rPr lang="en-US"/>
            <a:t>2</a:t>
          </a:r>
        </a:p>
      </dgm:t>
    </dgm:pt>
    <dgm:pt modelId="{78497EAF-4A9D-4009-8A02-E7D9155AEE8B}">
      <dgm:prSet/>
      <dgm:spPr/>
      <dgm:t>
        <a:bodyPr/>
        <a:lstStyle/>
        <a:p>
          <a:pPr algn="ctr"/>
          <a:r>
            <a:rPr lang="lt-LT" dirty="0">
              <a:latin typeface="Cambria" panose="02040503050406030204" pitchFamily="18" charset="0"/>
              <a:ea typeface="Cambria" panose="02040503050406030204" pitchFamily="18" charset="0"/>
            </a:rPr>
            <a:t>sudaryti MMs pasiskirstymo lauke žemėlapius ir palyginti juos su išmatuotų koncentracijų žemėlapiais.</a:t>
          </a:r>
          <a:endParaRPr lang="en-US" dirty="0">
            <a:latin typeface="Cambria" panose="02040503050406030204" pitchFamily="18" charset="0"/>
            <a:ea typeface="Cambria" panose="02040503050406030204" pitchFamily="18" charset="0"/>
          </a:endParaRPr>
        </a:p>
      </dgm:t>
    </dgm:pt>
    <dgm:pt modelId="{91AE951A-D94D-4A46-9DDB-3484C4984166}" type="parTrans" cxnId="{1F71C848-68FB-4CC3-B92F-0E517747633B}">
      <dgm:prSet/>
      <dgm:spPr/>
      <dgm:t>
        <a:bodyPr/>
        <a:lstStyle/>
        <a:p>
          <a:endParaRPr lang="en-US"/>
        </a:p>
      </dgm:t>
    </dgm:pt>
    <dgm:pt modelId="{C4104F15-82C5-4961-82AC-44EB954D5A8C}" type="sibTrans" cxnId="{1F71C848-68FB-4CC3-B92F-0E517747633B}">
      <dgm:prSet phldrT="3" phldr="0"/>
      <dgm:spPr/>
      <dgm:t>
        <a:bodyPr/>
        <a:lstStyle/>
        <a:p>
          <a:r>
            <a:rPr lang="en-US"/>
            <a:t>3</a:t>
          </a:r>
        </a:p>
      </dgm:t>
    </dgm:pt>
    <dgm:pt modelId="{3759BAD8-2798-45A6-9FC8-57EA7AB8FE8A}" type="pres">
      <dgm:prSet presAssocID="{80D799C2-0A32-4F15-B12C-284483D816FF}" presName="Name0" presStyleCnt="0">
        <dgm:presLayoutVars>
          <dgm:animLvl val="lvl"/>
          <dgm:resizeHandles val="exact"/>
        </dgm:presLayoutVars>
      </dgm:prSet>
      <dgm:spPr/>
    </dgm:pt>
    <dgm:pt modelId="{9C57131D-1199-417A-9644-0791DCCD4FD1}" type="pres">
      <dgm:prSet presAssocID="{3B3396B1-5551-4181-A455-5B74B5D0B4D4}" presName="compositeNode" presStyleCnt="0">
        <dgm:presLayoutVars>
          <dgm:bulletEnabled val="1"/>
        </dgm:presLayoutVars>
      </dgm:prSet>
      <dgm:spPr/>
    </dgm:pt>
    <dgm:pt modelId="{2E75CD2A-BFE7-4BFE-A9C3-3238ABBC59E3}" type="pres">
      <dgm:prSet presAssocID="{3B3396B1-5551-4181-A455-5B74B5D0B4D4}" presName="bgRect" presStyleLbl="bgAccFollowNode1" presStyleIdx="0" presStyleCnt="3"/>
      <dgm:spPr/>
    </dgm:pt>
    <dgm:pt modelId="{35D49292-5542-482D-98F3-7B0B31DB02BC}" type="pres">
      <dgm:prSet presAssocID="{79EC26CE-8D23-4C42-B12F-B725DD5DA7E3}" presName="sibTransNodeCircle" presStyleLbl="alignNode1" presStyleIdx="0" presStyleCnt="6">
        <dgm:presLayoutVars>
          <dgm:chMax val="0"/>
          <dgm:bulletEnabled/>
        </dgm:presLayoutVars>
      </dgm:prSet>
      <dgm:spPr/>
    </dgm:pt>
    <dgm:pt modelId="{A08A7473-5164-42D9-A68D-6A79B482B96B}" type="pres">
      <dgm:prSet presAssocID="{3B3396B1-5551-4181-A455-5B74B5D0B4D4}" presName="bottomLine" presStyleLbl="alignNode1" presStyleIdx="1" presStyleCnt="6">
        <dgm:presLayoutVars/>
      </dgm:prSet>
      <dgm:spPr/>
    </dgm:pt>
    <dgm:pt modelId="{CDD388D9-079F-41C8-848F-2CEE8342A4A9}" type="pres">
      <dgm:prSet presAssocID="{3B3396B1-5551-4181-A455-5B74B5D0B4D4}" presName="nodeText" presStyleLbl="bgAccFollowNode1" presStyleIdx="0" presStyleCnt="3">
        <dgm:presLayoutVars>
          <dgm:bulletEnabled val="1"/>
        </dgm:presLayoutVars>
      </dgm:prSet>
      <dgm:spPr/>
    </dgm:pt>
    <dgm:pt modelId="{5A29D798-BFD5-4BDD-8C32-C1E82FCC3167}" type="pres">
      <dgm:prSet presAssocID="{79EC26CE-8D23-4C42-B12F-B725DD5DA7E3}" presName="sibTrans" presStyleCnt="0"/>
      <dgm:spPr/>
    </dgm:pt>
    <dgm:pt modelId="{5EF4CF38-C5EC-4036-97E5-AF9AF329C427}" type="pres">
      <dgm:prSet presAssocID="{EE42EE20-134A-4D36-B1E4-E2C630BC0580}" presName="compositeNode" presStyleCnt="0">
        <dgm:presLayoutVars>
          <dgm:bulletEnabled val="1"/>
        </dgm:presLayoutVars>
      </dgm:prSet>
      <dgm:spPr/>
    </dgm:pt>
    <dgm:pt modelId="{967F30F2-CA7A-47F5-A147-50D5169DB0CF}" type="pres">
      <dgm:prSet presAssocID="{EE42EE20-134A-4D36-B1E4-E2C630BC0580}" presName="bgRect" presStyleLbl="bgAccFollowNode1" presStyleIdx="1" presStyleCnt="3"/>
      <dgm:spPr/>
    </dgm:pt>
    <dgm:pt modelId="{5DCD5C91-672A-4D37-ABD0-32FF55A4DC0D}" type="pres">
      <dgm:prSet presAssocID="{0FB1BC94-ACC8-4B0F-B80B-DBA509949571}" presName="sibTransNodeCircle" presStyleLbl="alignNode1" presStyleIdx="2" presStyleCnt="6">
        <dgm:presLayoutVars>
          <dgm:chMax val="0"/>
          <dgm:bulletEnabled/>
        </dgm:presLayoutVars>
      </dgm:prSet>
      <dgm:spPr/>
    </dgm:pt>
    <dgm:pt modelId="{5B54F484-1B3D-4F34-8049-B52D9FA59F61}" type="pres">
      <dgm:prSet presAssocID="{EE42EE20-134A-4D36-B1E4-E2C630BC0580}" presName="bottomLine" presStyleLbl="alignNode1" presStyleIdx="3" presStyleCnt="6">
        <dgm:presLayoutVars/>
      </dgm:prSet>
      <dgm:spPr/>
    </dgm:pt>
    <dgm:pt modelId="{4A9B584A-7056-4AC6-9BB2-58E94865CA8A}" type="pres">
      <dgm:prSet presAssocID="{EE42EE20-134A-4D36-B1E4-E2C630BC0580}" presName="nodeText" presStyleLbl="bgAccFollowNode1" presStyleIdx="1" presStyleCnt="3">
        <dgm:presLayoutVars>
          <dgm:bulletEnabled val="1"/>
        </dgm:presLayoutVars>
      </dgm:prSet>
      <dgm:spPr/>
    </dgm:pt>
    <dgm:pt modelId="{D8E17D97-4E2E-43F2-B6AD-1EEA9A3C5D6F}" type="pres">
      <dgm:prSet presAssocID="{0FB1BC94-ACC8-4B0F-B80B-DBA509949571}" presName="sibTrans" presStyleCnt="0"/>
      <dgm:spPr/>
    </dgm:pt>
    <dgm:pt modelId="{5E01FA4B-4145-4622-8798-D8C524B8936C}" type="pres">
      <dgm:prSet presAssocID="{78497EAF-4A9D-4009-8A02-E7D9155AEE8B}" presName="compositeNode" presStyleCnt="0">
        <dgm:presLayoutVars>
          <dgm:bulletEnabled val="1"/>
        </dgm:presLayoutVars>
      </dgm:prSet>
      <dgm:spPr/>
    </dgm:pt>
    <dgm:pt modelId="{96A0A6E7-AFFA-4C4C-828D-21ED5CF0D7FB}" type="pres">
      <dgm:prSet presAssocID="{78497EAF-4A9D-4009-8A02-E7D9155AEE8B}" presName="bgRect" presStyleLbl="bgAccFollowNode1" presStyleIdx="2" presStyleCnt="3"/>
      <dgm:spPr/>
    </dgm:pt>
    <dgm:pt modelId="{C9750D48-24AD-4BAE-9784-1723E193106A}" type="pres">
      <dgm:prSet presAssocID="{C4104F15-82C5-4961-82AC-44EB954D5A8C}" presName="sibTransNodeCircle" presStyleLbl="alignNode1" presStyleIdx="4" presStyleCnt="6">
        <dgm:presLayoutVars>
          <dgm:chMax val="0"/>
          <dgm:bulletEnabled/>
        </dgm:presLayoutVars>
      </dgm:prSet>
      <dgm:spPr/>
    </dgm:pt>
    <dgm:pt modelId="{4578DC1A-52B3-468D-9C4A-1DB8C6C3B371}" type="pres">
      <dgm:prSet presAssocID="{78497EAF-4A9D-4009-8A02-E7D9155AEE8B}" presName="bottomLine" presStyleLbl="alignNode1" presStyleIdx="5" presStyleCnt="6">
        <dgm:presLayoutVars/>
      </dgm:prSet>
      <dgm:spPr/>
    </dgm:pt>
    <dgm:pt modelId="{0C31F86F-CE4F-4159-BCEA-73BE0245B68F}" type="pres">
      <dgm:prSet presAssocID="{78497EAF-4A9D-4009-8A02-E7D9155AEE8B}" presName="nodeText" presStyleLbl="bgAccFollowNode1" presStyleIdx="2" presStyleCnt="3">
        <dgm:presLayoutVars>
          <dgm:bulletEnabled val="1"/>
        </dgm:presLayoutVars>
      </dgm:prSet>
      <dgm:spPr/>
    </dgm:pt>
  </dgm:ptLst>
  <dgm:cxnLst>
    <dgm:cxn modelId="{7E682A2E-A90A-4343-AE26-D58E9D997201}" type="presOf" srcId="{C4104F15-82C5-4961-82AC-44EB954D5A8C}" destId="{C9750D48-24AD-4BAE-9784-1723E193106A}" srcOrd="0" destOrd="0" presId="urn:microsoft.com/office/officeart/2016/7/layout/BasicLinearProcessNumbered"/>
    <dgm:cxn modelId="{E020E85E-89BD-419A-AABD-27BE0767C555}" srcId="{80D799C2-0A32-4F15-B12C-284483D816FF}" destId="{EE42EE20-134A-4D36-B1E4-E2C630BC0580}" srcOrd="1" destOrd="0" parTransId="{965C59AB-EA53-4EAC-A2CD-B2829097922C}" sibTransId="{0FB1BC94-ACC8-4B0F-B80B-DBA509949571}"/>
    <dgm:cxn modelId="{50656E46-8E2A-4469-AF31-FB24CF4D171C}" type="presOf" srcId="{0FB1BC94-ACC8-4B0F-B80B-DBA509949571}" destId="{5DCD5C91-672A-4D37-ABD0-32FF55A4DC0D}" srcOrd="0" destOrd="0" presId="urn:microsoft.com/office/officeart/2016/7/layout/BasicLinearProcessNumbered"/>
    <dgm:cxn modelId="{83D01267-533A-49C6-8D7A-1CDE4AD46ED3}" type="presOf" srcId="{78497EAF-4A9D-4009-8A02-E7D9155AEE8B}" destId="{0C31F86F-CE4F-4159-BCEA-73BE0245B68F}" srcOrd="1" destOrd="0" presId="urn:microsoft.com/office/officeart/2016/7/layout/BasicLinearProcessNumbered"/>
    <dgm:cxn modelId="{D6FAD447-0573-4F52-8598-3ECF9680DB9E}" type="presOf" srcId="{EE42EE20-134A-4D36-B1E4-E2C630BC0580}" destId="{4A9B584A-7056-4AC6-9BB2-58E94865CA8A}" srcOrd="1" destOrd="0" presId="urn:microsoft.com/office/officeart/2016/7/layout/BasicLinearProcessNumbered"/>
    <dgm:cxn modelId="{1F71C848-68FB-4CC3-B92F-0E517747633B}" srcId="{80D799C2-0A32-4F15-B12C-284483D816FF}" destId="{78497EAF-4A9D-4009-8A02-E7D9155AEE8B}" srcOrd="2" destOrd="0" parTransId="{91AE951A-D94D-4A46-9DDB-3484C4984166}" sibTransId="{C4104F15-82C5-4961-82AC-44EB954D5A8C}"/>
    <dgm:cxn modelId="{20F0C68A-BCC8-4E3E-9CDF-75E69FB99E51}" type="presOf" srcId="{78497EAF-4A9D-4009-8A02-E7D9155AEE8B}" destId="{96A0A6E7-AFFA-4C4C-828D-21ED5CF0D7FB}" srcOrd="0" destOrd="0" presId="urn:microsoft.com/office/officeart/2016/7/layout/BasicLinearProcessNumbered"/>
    <dgm:cxn modelId="{DDB7608F-C2E3-4528-89AA-4C23B911C42E}" srcId="{80D799C2-0A32-4F15-B12C-284483D816FF}" destId="{3B3396B1-5551-4181-A455-5B74B5D0B4D4}" srcOrd="0" destOrd="0" parTransId="{7248F3C2-B07D-4F62-B667-1E4A39AB2872}" sibTransId="{79EC26CE-8D23-4C42-B12F-B725DD5DA7E3}"/>
    <dgm:cxn modelId="{A9BA6A95-D4AA-482F-938A-C051AE9EA804}" type="presOf" srcId="{79EC26CE-8D23-4C42-B12F-B725DD5DA7E3}" destId="{35D49292-5542-482D-98F3-7B0B31DB02BC}" srcOrd="0" destOrd="0" presId="urn:microsoft.com/office/officeart/2016/7/layout/BasicLinearProcessNumbered"/>
    <dgm:cxn modelId="{90199BB4-79E8-4CAC-B0C3-AC31EA0EB983}" type="presOf" srcId="{3B3396B1-5551-4181-A455-5B74B5D0B4D4}" destId="{CDD388D9-079F-41C8-848F-2CEE8342A4A9}" srcOrd="1" destOrd="0" presId="urn:microsoft.com/office/officeart/2016/7/layout/BasicLinearProcessNumbered"/>
    <dgm:cxn modelId="{488A58BA-2B78-46E9-992C-057291464DA1}" type="presOf" srcId="{80D799C2-0A32-4F15-B12C-284483D816FF}" destId="{3759BAD8-2798-45A6-9FC8-57EA7AB8FE8A}" srcOrd="0" destOrd="0" presId="urn:microsoft.com/office/officeart/2016/7/layout/BasicLinearProcessNumbered"/>
    <dgm:cxn modelId="{1AA77BD0-FB3A-4914-AC3C-142C934C5FD2}" type="presOf" srcId="{3B3396B1-5551-4181-A455-5B74B5D0B4D4}" destId="{2E75CD2A-BFE7-4BFE-A9C3-3238ABBC59E3}" srcOrd="0" destOrd="0" presId="urn:microsoft.com/office/officeart/2016/7/layout/BasicLinearProcessNumbered"/>
    <dgm:cxn modelId="{7BE8ECF6-CA3B-4763-B478-7FB5A1860B6D}" type="presOf" srcId="{EE42EE20-134A-4D36-B1E4-E2C630BC0580}" destId="{967F30F2-CA7A-47F5-A147-50D5169DB0CF}" srcOrd="0" destOrd="0" presId="urn:microsoft.com/office/officeart/2016/7/layout/BasicLinearProcessNumbered"/>
    <dgm:cxn modelId="{7CB63A6A-B790-4CB6-9B91-4EA3914B9FD2}" type="presParOf" srcId="{3759BAD8-2798-45A6-9FC8-57EA7AB8FE8A}" destId="{9C57131D-1199-417A-9644-0791DCCD4FD1}" srcOrd="0" destOrd="0" presId="urn:microsoft.com/office/officeart/2016/7/layout/BasicLinearProcessNumbered"/>
    <dgm:cxn modelId="{03F3FC6C-EEC6-434F-B90F-305383120C63}" type="presParOf" srcId="{9C57131D-1199-417A-9644-0791DCCD4FD1}" destId="{2E75CD2A-BFE7-4BFE-A9C3-3238ABBC59E3}" srcOrd="0" destOrd="0" presId="urn:microsoft.com/office/officeart/2016/7/layout/BasicLinearProcessNumbered"/>
    <dgm:cxn modelId="{61269B90-0AA1-413B-9258-2F006F16529C}" type="presParOf" srcId="{9C57131D-1199-417A-9644-0791DCCD4FD1}" destId="{35D49292-5542-482D-98F3-7B0B31DB02BC}" srcOrd="1" destOrd="0" presId="urn:microsoft.com/office/officeart/2016/7/layout/BasicLinearProcessNumbered"/>
    <dgm:cxn modelId="{C2653C1F-ADCB-4664-86CE-71DA78931CA1}" type="presParOf" srcId="{9C57131D-1199-417A-9644-0791DCCD4FD1}" destId="{A08A7473-5164-42D9-A68D-6A79B482B96B}" srcOrd="2" destOrd="0" presId="urn:microsoft.com/office/officeart/2016/7/layout/BasicLinearProcessNumbered"/>
    <dgm:cxn modelId="{6AFD5C6B-A55D-4E8E-A8AD-B6E4CDB120B3}" type="presParOf" srcId="{9C57131D-1199-417A-9644-0791DCCD4FD1}" destId="{CDD388D9-079F-41C8-848F-2CEE8342A4A9}" srcOrd="3" destOrd="0" presId="urn:microsoft.com/office/officeart/2016/7/layout/BasicLinearProcessNumbered"/>
    <dgm:cxn modelId="{2C8D3997-FEAD-4693-8B83-7C4C6F1757D4}" type="presParOf" srcId="{3759BAD8-2798-45A6-9FC8-57EA7AB8FE8A}" destId="{5A29D798-BFD5-4BDD-8C32-C1E82FCC3167}" srcOrd="1" destOrd="0" presId="urn:microsoft.com/office/officeart/2016/7/layout/BasicLinearProcessNumbered"/>
    <dgm:cxn modelId="{237189C0-480C-42E9-A835-8A84DA288252}" type="presParOf" srcId="{3759BAD8-2798-45A6-9FC8-57EA7AB8FE8A}" destId="{5EF4CF38-C5EC-4036-97E5-AF9AF329C427}" srcOrd="2" destOrd="0" presId="urn:microsoft.com/office/officeart/2016/7/layout/BasicLinearProcessNumbered"/>
    <dgm:cxn modelId="{14EE70F4-34DF-41EB-B232-33A8E078B0D3}" type="presParOf" srcId="{5EF4CF38-C5EC-4036-97E5-AF9AF329C427}" destId="{967F30F2-CA7A-47F5-A147-50D5169DB0CF}" srcOrd="0" destOrd="0" presId="urn:microsoft.com/office/officeart/2016/7/layout/BasicLinearProcessNumbered"/>
    <dgm:cxn modelId="{0550A387-D41C-4E36-803F-6D8B4695A50F}" type="presParOf" srcId="{5EF4CF38-C5EC-4036-97E5-AF9AF329C427}" destId="{5DCD5C91-672A-4D37-ABD0-32FF55A4DC0D}" srcOrd="1" destOrd="0" presId="urn:microsoft.com/office/officeart/2016/7/layout/BasicLinearProcessNumbered"/>
    <dgm:cxn modelId="{EF3F598B-4B65-4EE8-A23B-AADEF2F41B20}" type="presParOf" srcId="{5EF4CF38-C5EC-4036-97E5-AF9AF329C427}" destId="{5B54F484-1B3D-4F34-8049-B52D9FA59F61}" srcOrd="2" destOrd="0" presId="urn:microsoft.com/office/officeart/2016/7/layout/BasicLinearProcessNumbered"/>
    <dgm:cxn modelId="{D89952E0-E010-469D-9DE2-1388C09D11FA}" type="presParOf" srcId="{5EF4CF38-C5EC-4036-97E5-AF9AF329C427}" destId="{4A9B584A-7056-4AC6-9BB2-58E94865CA8A}" srcOrd="3" destOrd="0" presId="urn:microsoft.com/office/officeart/2016/7/layout/BasicLinearProcessNumbered"/>
    <dgm:cxn modelId="{432C9A62-29EC-4DE5-84F9-F64B084E1FF8}" type="presParOf" srcId="{3759BAD8-2798-45A6-9FC8-57EA7AB8FE8A}" destId="{D8E17D97-4E2E-43F2-B6AD-1EEA9A3C5D6F}" srcOrd="3" destOrd="0" presId="urn:microsoft.com/office/officeart/2016/7/layout/BasicLinearProcessNumbered"/>
    <dgm:cxn modelId="{FD968C02-7618-4DAC-A204-2B0B33033CCB}" type="presParOf" srcId="{3759BAD8-2798-45A6-9FC8-57EA7AB8FE8A}" destId="{5E01FA4B-4145-4622-8798-D8C524B8936C}" srcOrd="4" destOrd="0" presId="urn:microsoft.com/office/officeart/2016/7/layout/BasicLinearProcessNumbered"/>
    <dgm:cxn modelId="{6900196E-5389-4927-A6C3-ABDB2DA4FDBA}" type="presParOf" srcId="{5E01FA4B-4145-4622-8798-D8C524B8936C}" destId="{96A0A6E7-AFFA-4C4C-828D-21ED5CF0D7FB}" srcOrd="0" destOrd="0" presId="urn:microsoft.com/office/officeart/2016/7/layout/BasicLinearProcessNumbered"/>
    <dgm:cxn modelId="{2749A7F3-0116-4347-B35E-41628B2655A2}" type="presParOf" srcId="{5E01FA4B-4145-4622-8798-D8C524B8936C}" destId="{C9750D48-24AD-4BAE-9784-1723E193106A}" srcOrd="1" destOrd="0" presId="urn:microsoft.com/office/officeart/2016/7/layout/BasicLinearProcessNumbered"/>
    <dgm:cxn modelId="{7D8B6497-EC7F-499D-BC9B-DA7831B002BD}" type="presParOf" srcId="{5E01FA4B-4145-4622-8798-D8C524B8936C}" destId="{4578DC1A-52B3-468D-9C4A-1DB8C6C3B371}" srcOrd="2" destOrd="0" presId="urn:microsoft.com/office/officeart/2016/7/layout/BasicLinearProcessNumbered"/>
    <dgm:cxn modelId="{BC121D1B-DAEC-4018-89B9-C336C0CA2C09}" type="presParOf" srcId="{5E01FA4B-4145-4622-8798-D8C524B8936C}" destId="{0C31F86F-CE4F-4159-BCEA-73BE0245B68F}"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ACA716-6199-458B-8250-086666394708}">
      <dsp:nvSpPr>
        <dsp:cNvPr id="0" name=""/>
        <dsp:cNvSpPr/>
      </dsp:nvSpPr>
      <dsp:spPr>
        <a:xfrm>
          <a:off x="0" y="614128"/>
          <a:ext cx="7938286" cy="1008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23AE7EB-8DDE-4496-A0CE-2C64A81321A3}">
      <dsp:nvSpPr>
        <dsp:cNvPr id="0" name=""/>
        <dsp:cNvSpPr/>
      </dsp:nvSpPr>
      <dsp:spPr>
        <a:xfrm>
          <a:off x="396914" y="23728"/>
          <a:ext cx="5556800" cy="1180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0034" tIns="0" rIns="210034" bIns="0" numCol="1" spcCol="1270" anchor="ctr" anchorCtr="0">
          <a:noAutofit/>
        </a:bodyPr>
        <a:lstStyle/>
        <a:p>
          <a:pPr marL="0" lvl="0" indent="0" algn="l" defTabSz="977900">
            <a:lnSpc>
              <a:spcPct val="90000"/>
            </a:lnSpc>
            <a:spcBef>
              <a:spcPct val="0"/>
            </a:spcBef>
            <a:spcAft>
              <a:spcPct val="35000"/>
            </a:spcAft>
            <a:buNone/>
          </a:pPr>
          <a:r>
            <a:rPr lang="en-US" altLang="en-US" sz="2200" b="1" kern="1200" dirty="0">
              <a:solidFill>
                <a:schemeClr val="tx1"/>
              </a:solidFill>
              <a:latin typeface="Cambria" panose="02040503050406030204" pitchFamily="18" charset="0"/>
              <a:ea typeface="Cambria" panose="02040503050406030204" pitchFamily="18" charset="0"/>
            </a:rPr>
            <a:t>Būtini mikroelementai:</a:t>
          </a:r>
          <a:r>
            <a:rPr lang="en-US" altLang="en-US" sz="2200" kern="1200" dirty="0">
              <a:solidFill>
                <a:schemeClr val="tx1"/>
              </a:solidFill>
              <a:latin typeface="Cambria" panose="02040503050406030204" pitchFamily="18" charset="0"/>
              <a:ea typeface="Cambria" panose="02040503050406030204" pitchFamily="18" charset="0"/>
            </a:rPr>
            <a:t> Fe, Zn, Cu, Mn, Mo</a:t>
          </a:r>
          <a:r>
            <a:rPr lang="lt-LT" altLang="en-US" sz="2200" kern="1200" dirty="0">
              <a:solidFill>
                <a:schemeClr val="tx1"/>
              </a:solidFill>
              <a:latin typeface="Cambria" panose="02040503050406030204" pitchFamily="18" charset="0"/>
              <a:ea typeface="Cambria" panose="02040503050406030204" pitchFamily="18" charset="0"/>
            </a:rPr>
            <a:t>, </a:t>
          </a:r>
          <a:r>
            <a:rPr lang="lt-LT" altLang="en-US" sz="2200" kern="1200" dirty="0" err="1">
              <a:solidFill>
                <a:schemeClr val="tx1"/>
              </a:solidFill>
              <a:latin typeface="Cambria" panose="02040503050406030204" pitchFamily="18" charset="0"/>
              <a:ea typeface="Cambria" panose="02040503050406030204" pitchFamily="18" charset="0"/>
            </a:rPr>
            <a:t>Ni</a:t>
          </a:r>
          <a:r>
            <a:rPr lang="lt-LT" altLang="en-US" sz="2200" kern="1200" dirty="0">
              <a:solidFill>
                <a:schemeClr val="tx1"/>
              </a:solidFill>
              <a:latin typeface="Cambria" panose="02040503050406030204" pitchFamily="18" charset="0"/>
              <a:ea typeface="Cambria" panose="02040503050406030204" pitchFamily="18" charset="0"/>
            </a:rPr>
            <a:t>, </a:t>
          </a:r>
          <a:r>
            <a:rPr lang="lt-LT" altLang="en-US" sz="2200" kern="1200" dirty="0" err="1">
              <a:solidFill>
                <a:schemeClr val="tx1"/>
              </a:solidFill>
              <a:latin typeface="Cambria" panose="02040503050406030204" pitchFamily="18" charset="0"/>
              <a:ea typeface="Cambria" panose="02040503050406030204" pitchFamily="18" charset="0"/>
            </a:rPr>
            <a:t>Co</a:t>
          </a:r>
          <a:r>
            <a:rPr lang="en-US" altLang="en-US" sz="2200" kern="1200" dirty="0">
              <a:solidFill>
                <a:schemeClr val="tx1"/>
              </a:solidFill>
              <a:latin typeface="Cambria" panose="02040503050406030204" pitchFamily="18" charset="0"/>
              <a:ea typeface="Cambria" panose="02040503050406030204" pitchFamily="18" charset="0"/>
            </a:rPr>
            <a:t>. Mažais kiekiais reikalingi fermentų veiklai.</a:t>
          </a:r>
          <a:endParaRPr lang="en-US" sz="2200" kern="1200" dirty="0">
            <a:solidFill>
              <a:schemeClr val="tx1"/>
            </a:solidFill>
          </a:endParaRPr>
        </a:p>
      </dsp:txBody>
      <dsp:txXfrm>
        <a:off x="454556" y="81370"/>
        <a:ext cx="5441516" cy="1065516"/>
      </dsp:txXfrm>
    </dsp:sp>
    <dsp:sp modelId="{3E07CF1D-3590-4A95-8BA8-E891AEB10EDA}">
      <dsp:nvSpPr>
        <dsp:cNvPr id="0" name=""/>
        <dsp:cNvSpPr/>
      </dsp:nvSpPr>
      <dsp:spPr>
        <a:xfrm>
          <a:off x="0" y="2428528"/>
          <a:ext cx="7938286" cy="1008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79DD189-457F-4683-A8BB-D6F98DE8BDBF}">
      <dsp:nvSpPr>
        <dsp:cNvPr id="0" name=""/>
        <dsp:cNvSpPr/>
      </dsp:nvSpPr>
      <dsp:spPr>
        <a:xfrm>
          <a:off x="396914" y="1838128"/>
          <a:ext cx="5556800" cy="1180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0034" tIns="0" rIns="210034" bIns="0" numCol="1" spcCol="1270" anchor="ctr" anchorCtr="0">
          <a:noAutofit/>
        </a:bodyPr>
        <a:lstStyle/>
        <a:p>
          <a:pPr marL="0" lvl="0" indent="0" algn="l" defTabSz="977900">
            <a:lnSpc>
              <a:spcPct val="90000"/>
            </a:lnSpc>
            <a:spcBef>
              <a:spcPct val="0"/>
            </a:spcBef>
            <a:spcAft>
              <a:spcPct val="35000"/>
            </a:spcAft>
            <a:buNone/>
          </a:pPr>
          <a:r>
            <a:rPr lang="en-US" altLang="en-US" sz="2200" b="1" kern="1200" dirty="0">
              <a:solidFill>
                <a:schemeClr val="tx1"/>
              </a:solidFill>
              <a:latin typeface="Cambria" panose="02040503050406030204" pitchFamily="18" charset="0"/>
              <a:ea typeface="Cambria" panose="02040503050406030204" pitchFamily="18" charset="0"/>
            </a:rPr>
            <a:t>Toksiški </a:t>
          </a:r>
          <a:r>
            <a:rPr lang="en-US" altLang="en-US" sz="2200" b="1" kern="1200" dirty="0" err="1">
              <a:solidFill>
                <a:schemeClr val="tx1"/>
              </a:solidFill>
              <a:latin typeface="Cambria" panose="02040503050406030204" pitchFamily="18" charset="0"/>
              <a:ea typeface="Cambria" panose="02040503050406030204" pitchFamily="18" charset="0"/>
            </a:rPr>
            <a:t>metalai</a:t>
          </a:r>
          <a:r>
            <a:rPr lang="en-US" altLang="en-US" sz="2200" b="1" kern="1200" dirty="0">
              <a:solidFill>
                <a:schemeClr val="tx1"/>
              </a:solidFill>
              <a:latin typeface="Cambria" panose="02040503050406030204" pitchFamily="18" charset="0"/>
              <a:ea typeface="Cambria" panose="02040503050406030204" pitchFamily="18" charset="0"/>
            </a:rPr>
            <a:t>:</a:t>
          </a:r>
          <a:r>
            <a:rPr lang="en-US" altLang="en-US" sz="2200" kern="1200" dirty="0">
              <a:solidFill>
                <a:schemeClr val="tx1"/>
              </a:solidFill>
              <a:latin typeface="Cambria" panose="02040503050406030204" pitchFamily="18" charset="0"/>
              <a:ea typeface="Cambria" panose="02040503050406030204" pitchFamily="18" charset="0"/>
            </a:rPr>
            <a:t> Hg, Pb, Cd, As</a:t>
          </a:r>
          <a:r>
            <a:rPr lang="lt-LT" altLang="en-US" sz="2200" kern="1200" dirty="0">
              <a:solidFill>
                <a:schemeClr val="tx1"/>
              </a:solidFill>
              <a:latin typeface="Cambria" panose="02040503050406030204" pitchFamily="18" charset="0"/>
              <a:ea typeface="Cambria" panose="02040503050406030204" pitchFamily="18" charset="0"/>
            </a:rPr>
            <a:t>, Cr</a:t>
          </a:r>
          <a:r>
            <a:rPr lang="en-US" altLang="en-US" sz="2200" kern="1200" dirty="0">
              <a:solidFill>
                <a:schemeClr val="tx1"/>
              </a:solidFill>
              <a:latin typeface="Cambria" panose="02040503050406030204" pitchFamily="18" charset="0"/>
              <a:ea typeface="Cambria" panose="02040503050406030204" pitchFamily="18" charset="0"/>
            </a:rPr>
            <a:t>. Neturi jokios teigiamos biologinės funkcijos ir yra nuodingi.</a:t>
          </a:r>
          <a:endParaRPr lang="en-US" sz="2200" kern="1200" dirty="0">
            <a:solidFill>
              <a:schemeClr val="tx1"/>
            </a:solidFill>
          </a:endParaRPr>
        </a:p>
      </dsp:txBody>
      <dsp:txXfrm>
        <a:off x="454556" y="1895770"/>
        <a:ext cx="5441516" cy="10655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75CD2A-BFE7-4BFE-A9C3-3238ABBC59E3}">
      <dsp:nvSpPr>
        <dsp:cNvPr id="0" name=""/>
        <dsp:cNvSpPr/>
      </dsp:nvSpPr>
      <dsp:spPr>
        <a:xfrm>
          <a:off x="0" y="0"/>
          <a:ext cx="3162299" cy="356616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6545" tIns="330200" rIns="246545" bIns="330200" numCol="1" spcCol="1270" anchor="t" anchorCtr="0">
          <a:noAutofit/>
        </a:bodyPr>
        <a:lstStyle/>
        <a:p>
          <a:pPr marL="0" lvl="0" indent="0" algn="ctr" defTabSz="800100">
            <a:lnSpc>
              <a:spcPct val="90000"/>
            </a:lnSpc>
            <a:spcBef>
              <a:spcPct val="0"/>
            </a:spcBef>
            <a:spcAft>
              <a:spcPct val="35000"/>
            </a:spcAft>
            <a:buNone/>
          </a:pPr>
          <a:r>
            <a:rPr lang="lt-LT" sz="1800" kern="1200" dirty="0">
              <a:latin typeface="Cambria" panose="02040503050406030204" pitchFamily="18" charset="0"/>
              <a:ea typeface="Cambria" panose="02040503050406030204" pitchFamily="18" charset="0"/>
            </a:rPr>
            <a:t>įvertinti 8 MMs koncentracijas ir jų kintamumą penkiuose skirtingų dirvožemių laukuose;</a:t>
          </a:r>
          <a:endParaRPr lang="en-US" sz="1800" kern="1200" dirty="0">
            <a:latin typeface="Cambria" panose="02040503050406030204" pitchFamily="18" charset="0"/>
            <a:ea typeface="Cambria" panose="02040503050406030204" pitchFamily="18" charset="0"/>
          </a:endParaRPr>
        </a:p>
      </dsp:txBody>
      <dsp:txXfrm>
        <a:off x="0" y="1355140"/>
        <a:ext cx="3162299" cy="2139696"/>
      </dsp:txXfrm>
    </dsp:sp>
    <dsp:sp modelId="{35D49292-5542-482D-98F3-7B0B31DB02BC}">
      <dsp:nvSpPr>
        <dsp:cNvPr id="0" name=""/>
        <dsp:cNvSpPr/>
      </dsp:nvSpPr>
      <dsp:spPr>
        <a:xfrm>
          <a:off x="1046225" y="356615"/>
          <a:ext cx="1069848" cy="106984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410" tIns="12700" rIns="83410"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202901" y="513291"/>
        <a:ext cx="756496" cy="756496"/>
      </dsp:txXfrm>
    </dsp:sp>
    <dsp:sp modelId="{A08A7473-5164-42D9-A68D-6A79B482B96B}">
      <dsp:nvSpPr>
        <dsp:cNvPr id="0" name=""/>
        <dsp:cNvSpPr/>
      </dsp:nvSpPr>
      <dsp:spPr>
        <a:xfrm>
          <a:off x="0" y="3566088"/>
          <a:ext cx="3162299" cy="7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7F30F2-CA7A-47F5-A147-50D5169DB0CF}">
      <dsp:nvSpPr>
        <dsp:cNvPr id="0" name=""/>
        <dsp:cNvSpPr/>
      </dsp:nvSpPr>
      <dsp:spPr>
        <a:xfrm>
          <a:off x="3478529" y="0"/>
          <a:ext cx="3162299" cy="356616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6545" tIns="330200" rIns="246545" bIns="330200" numCol="1" spcCol="1270" anchor="t" anchorCtr="0">
          <a:noAutofit/>
        </a:bodyPr>
        <a:lstStyle/>
        <a:p>
          <a:pPr marL="0" lvl="0" indent="0" algn="ctr" defTabSz="800100">
            <a:lnSpc>
              <a:spcPct val="90000"/>
            </a:lnSpc>
            <a:spcBef>
              <a:spcPct val="0"/>
            </a:spcBef>
            <a:spcAft>
              <a:spcPct val="35000"/>
            </a:spcAft>
            <a:buNone/>
          </a:pPr>
          <a:r>
            <a:rPr lang="lt-LT" sz="1800" kern="1200">
              <a:latin typeface="Cambria" panose="02040503050406030204" pitchFamily="18" charset="0"/>
              <a:ea typeface="Cambria" panose="02040503050406030204" pitchFamily="18" charset="0"/>
            </a:rPr>
            <a:t>įvertinti UAV duomenų ir dirvožemio savybių indėlį Random Forest prognozėms, lyginant jungtinius ir atskirų laukų modelius;</a:t>
          </a:r>
          <a:endParaRPr lang="en-US" sz="1800" kern="1200">
            <a:latin typeface="Cambria" panose="02040503050406030204" pitchFamily="18" charset="0"/>
            <a:ea typeface="Cambria" panose="02040503050406030204" pitchFamily="18" charset="0"/>
          </a:endParaRPr>
        </a:p>
      </dsp:txBody>
      <dsp:txXfrm>
        <a:off x="3478529" y="1355140"/>
        <a:ext cx="3162299" cy="2139696"/>
      </dsp:txXfrm>
    </dsp:sp>
    <dsp:sp modelId="{5DCD5C91-672A-4D37-ABD0-32FF55A4DC0D}">
      <dsp:nvSpPr>
        <dsp:cNvPr id="0" name=""/>
        <dsp:cNvSpPr/>
      </dsp:nvSpPr>
      <dsp:spPr>
        <a:xfrm>
          <a:off x="4524755" y="356615"/>
          <a:ext cx="1069848" cy="106984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410" tIns="12700" rIns="83410"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4681431" y="513291"/>
        <a:ext cx="756496" cy="756496"/>
      </dsp:txXfrm>
    </dsp:sp>
    <dsp:sp modelId="{5B54F484-1B3D-4F34-8049-B52D9FA59F61}">
      <dsp:nvSpPr>
        <dsp:cNvPr id="0" name=""/>
        <dsp:cNvSpPr/>
      </dsp:nvSpPr>
      <dsp:spPr>
        <a:xfrm>
          <a:off x="3478529" y="3566088"/>
          <a:ext cx="3162299" cy="7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A0A6E7-AFFA-4C4C-828D-21ED5CF0D7FB}">
      <dsp:nvSpPr>
        <dsp:cNvPr id="0" name=""/>
        <dsp:cNvSpPr/>
      </dsp:nvSpPr>
      <dsp:spPr>
        <a:xfrm>
          <a:off x="6957059" y="0"/>
          <a:ext cx="3162299" cy="356616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6545" tIns="330200" rIns="246545" bIns="330200" numCol="1" spcCol="1270" anchor="t" anchorCtr="0">
          <a:noAutofit/>
        </a:bodyPr>
        <a:lstStyle/>
        <a:p>
          <a:pPr marL="0" lvl="0" indent="0" algn="ctr" defTabSz="800100">
            <a:lnSpc>
              <a:spcPct val="90000"/>
            </a:lnSpc>
            <a:spcBef>
              <a:spcPct val="0"/>
            </a:spcBef>
            <a:spcAft>
              <a:spcPct val="35000"/>
            </a:spcAft>
            <a:buNone/>
          </a:pPr>
          <a:r>
            <a:rPr lang="lt-LT" sz="1800" kern="1200" dirty="0">
              <a:latin typeface="Cambria" panose="02040503050406030204" pitchFamily="18" charset="0"/>
              <a:ea typeface="Cambria" panose="02040503050406030204" pitchFamily="18" charset="0"/>
            </a:rPr>
            <a:t>sudaryti MMs pasiskirstymo lauke žemėlapius ir palyginti juos su išmatuotų koncentracijų žemėlapiais.</a:t>
          </a:r>
          <a:endParaRPr lang="en-US" sz="1800" kern="1200" dirty="0">
            <a:latin typeface="Cambria" panose="02040503050406030204" pitchFamily="18" charset="0"/>
            <a:ea typeface="Cambria" panose="02040503050406030204" pitchFamily="18" charset="0"/>
          </a:endParaRPr>
        </a:p>
      </dsp:txBody>
      <dsp:txXfrm>
        <a:off x="6957059" y="1355140"/>
        <a:ext cx="3162299" cy="2139696"/>
      </dsp:txXfrm>
    </dsp:sp>
    <dsp:sp modelId="{C9750D48-24AD-4BAE-9784-1723E193106A}">
      <dsp:nvSpPr>
        <dsp:cNvPr id="0" name=""/>
        <dsp:cNvSpPr/>
      </dsp:nvSpPr>
      <dsp:spPr>
        <a:xfrm>
          <a:off x="8003285" y="356615"/>
          <a:ext cx="1069848" cy="1069848"/>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410" tIns="12700" rIns="83410"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8159961" y="513291"/>
        <a:ext cx="756496" cy="756496"/>
      </dsp:txXfrm>
    </dsp:sp>
    <dsp:sp modelId="{4578DC1A-52B3-468D-9C4A-1DB8C6C3B371}">
      <dsp:nvSpPr>
        <dsp:cNvPr id="0" name=""/>
        <dsp:cNvSpPr/>
      </dsp:nvSpPr>
      <dsp:spPr>
        <a:xfrm>
          <a:off x="6957059" y="3566088"/>
          <a:ext cx="3162299" cy="7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EA6E38-82B1-47BB-A812-313B295FEFF2}" type="datetimeFigureOut">
              <a:rPr lang="en-US" smtClean="0"/>
              <a:pPr/>
              <a:t>2026-10-28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089E94-532B-494D-AD7A-712B16D9F5AA}" type="slidenum">
              <a:rPr lang="en-US" smtClean="0"/>
              <a:pPr/>
              <a:t>‹#›</a:t>
            </a:fld>
            <a:endParaRPr lang="en-US"/>
          </a:p>
        </p:txBody>
      </p:sp>
    </p:spTree>
    <p:extLst>
      <p:ext uri="{BB962C8B-B14F-4D97-AF65-F5344CB8AC3E}">
        <p14:creationId xmlns:p14="http://schemas.microsoft.com/office/powerpoint/2010/main" val="1351098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p:txBody>
          <a:bodyPr/>
          <a:lstStyle/>
          <a:p>
            <a:pPr>
              <a:defRPr/>
            </a:pPr>
            <a:fld id="{AB146133-C2C6-42E5-9F03-188AA2A4A162}" type="slidenum">
              <a:rPr lang="en-US" smtClean="0"/>
              <a:pPr>
                <a:defRPr/>
              </a:pPr>
              <a:t>1</a:t>
            </a:fld>
            <a:endParaRPr lang="en-US"/>
          </a:p>
        </p:txBody>
      </p:sp>
      <p:sp>
        <p:nvSpPr>
          <p:cNvPr id="27651" name="Rectangle 2"/>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27652" name="Rectangle 3"/>
          <p:cNvSpPr>
            <a:spLocks noGrp="1" noChangeArrowheads="1"/>
          </p:cNvSpPr>
          <p:nvPr>
            <p:ph type="body" idx="1"/>
          </p:nvPr>
        </p:nvSpPr>
        <p:spPr>
          <a:noFill/>
          <a:ln/>
        </p:spPr>
        <p:txBody>
          <a:bodyPr/>
          <a:lstStyle/>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dirty="0"/>
          </a:p>
        </p:txBody>
      </p:sp>
      <p:sp>
        <p:nvSpPr>
          <p:cNvPr id="4" name="Slide Number Placeholder 3"/>
          <p:cNvSpPr>
            <a:spLocks noGrp="1"/>
          </p:cNvSpPr>
          <p:nvPr>
            <p:ph type="sldNum" sz="quarter" idx="5"/>
          </p:nvPr>
        </p:nvSpPr>
        <p:spPr/>
        <p:txBody>
          <a:bodyPr/>
          <a:lstStyle/>
          <a:p>
            <a:fld id="{61089E94-532B-494D-AD7A-712B16D9F5AA}" type="slidenum">
              <a:rPr lang="en-US" smtClean="0"/>
              <a:pPr/>
              <a:t>5</a:t>
            </a:fld>
            <a:endParaRPr lang="en-US"/>
          </a:p>
        </p:txBody>
      </p:sp>
    </p:spTree>
    <p:extLst>
      <p:ext uri="{BB962C8B-B14F-4D97-AF65-F5344CB8AC3E}">
        <p14:creationId xmlns:p14="http://schemas.microsoft.com/office/powerpoint/2010/main" val="218224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5"/>
          </p:nvPr>
        </p:nvSpPr>
        <p:spPr/>
        <p:txBody>
          <a:bodyPr/>
          <a:lstStyle/>
          <a:p>
            <a:fld id="{61089E94-532B-494D-AD7A-712B16D9F5AA}" type="slidenum">
              <a:rPr lang="en-US" smtClean="0"/>
              <a:pPr/>
              <a:t>6</a:t>
            </a:fld>
            <a:endParaRPr lang="en-US"/>
          </a:p>
        </p:txBody>
      </p:sp>
    </p:spTree>
    <p:extLst>
      <p:ext uri="{BB962C8B-B14F-4D97-AF65-F5344CB8AC3E}">
        <p14:creationId xmlns:p14="http://schemas.microsoft.com/office/powerpoint/2010/main" val="27510281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6301A-F5AD-E77D-0B79-6050E79795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448ADD-3C81-A150-9704-200FFB82608E}"/>
              </a:ext>
            </a:extLst>
          </p:cNvPr>
          <p:cNvSpPr>
            <a:spLocks noGrp="1" noRot="1" noChangeAspect="1"/>
          </p:cNvSpPr>
          <p:nvPr>
            <p:ph type="sldImg" idx="2"/>
          </p:nvPr>
        </p:nvSpPr>
        <p:spPr/>
        <p:txBody>
          <a:bodyPr/>
          <a:lstStyle/>
          <a:p>
            <a:endParaRPr lang="en-US"/>
          </a:p>
        </p:txBody>
      </p:sp>
      <p:sp>
        <p:nvSpPr>
          <p:cNvPr id="3" name="Notes Placeholder 2">
            <a:extLst>
              <a:ext uri="{FF2B5EF4-FFF2-40B4-BE49-F238E27FC236}">
                <a16:creationId xmlns:a16="http://schemas.microsoft.com/office/drawing/2014/main" id="{CB5594CC-047D-990C-179B-C4F8A580F197}"/>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EBFCDA98-87AA-64D8-39F0-3913F40EC7C6}"/>
              </a:ext>
            </a:extLst>
          </p:cNvPr>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15327315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E0BAC-4A1E-3BEB-48AD-A461260103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AD545A-D83A-DC2F-60E5-8575571B4F9E}"/>
              </a:ext>
            </a:extLst>
          </p:cNvPr>
          <p:cNvSpPr>
            <a:spLocks noGrp="1" noRot="1" noChangeAspect="1"/>
          </p:cNvSpPr>
          <p:nvPr>
            <p:ph type="sldImg" idx="2"/>
          </p:nvPr>
        </p:nvSpPr>
        <p:spPr/>
        <p:txBody>
          <a:bodyPr/>
          <a:lstStyle/>
          <a:p>
            <a:endParaRPr lang="en-US"/>
          </a:p>
        </p:txBody>
      </p:sp>
      <p:sp>
        <p:nvSpPr>
          <p:cNvPr id="3" name="Notes Placeholder 2">
            <a:extLst>
              <a:ext uri="{FF2B5EF4-FFF2-40B4-BE49-F238E27FC236}">
                <a16:creationId xmlns:a16="http://schemas.microsoft.com/office/drawing/2014/main" id="{CEEB3A9F-86D3-3380-52F0-7E6E257FEE15}"/>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54E6A682-0761-9CC2-F266-DB1EA6D1A7F8}"/>
              </a:ext>
            </a:extLst>
          </p:cNvPr>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31647334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CF81B-0D6B-91D0-32B1-CA2530D198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2017A9-15F6-97C7-3766-3270DCF9F073}"/>
              </a:ext>
            </a:extLst>
          </p:cNvPr>
          <p:cNvSpPr>
            <a:spLocks noGrp="1" noRot="1" noChangeAspect="1"/>
          </p:cNvSpPr>
          <p:nvPr>
            <p:ph type="sldImg" idx="2"/>
          </p:nvPr>
        </p:nvSpPr>
        <p:spPr/>
        <p:txBody>
          <a:bodyPr/>
          <a:lstStyle/>
          <a:p>
            <a:endParaRPr lang="en-US"/>
          </a:p>
        </p:txBody>
      </p:sp>
      <p:sp>
        <p:nvSpPr>
          <p:cNvPr id="3" name="Notes Placeholder 2">
            <a:extLst>
              <a:ext uri="{FF2B5EF4-FFF2-40B4-BE49-F238E27FC236}">
                <a16:creationId xmlns:a16="http://schemas.microsoft.com/office/drawing/2014/main" id="{75DC82B6-D30B-07AC-713C-E2B9BB02CFED}"/>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DB601F1D-0CED-98FA-AF21-922978DC103B}"/>
              </a:ext>
            </a:extLst>
          </p:cNvPr>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1384978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56B7A0F-5B99-4F35-9BDD-321CD3C098FF}" type="datetimeFigureOut">
              <a:rPr lang="en-US" smtClean="0"/>
              <a:pPr/>
              <a:t>2026-10-28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6B7A0F-5B99-4F35-9BDD-321CD3C098FF}" type="datetimeFigureOut">
              <a:rPr lang="en-US" smtClean="0"/>
              <a:pPr/>
              <a:t>2026-10-28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6B7A0F-5B99-4F35-9BDD-321CD3C098FF}" type="datetimeFigureOut">
              <a:rPr lang="en-US" smtClean="0"/>
              <a:pPr/>
              <a:t>2026-10-28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56B7A0F-5B99-4F35-9BDD-321CD3C098FF}" type="datetimeFigureOut">
              <a:rPr lang="en-US" smtClean="0"/>
              <a:pPr/>
              <a:t>2026-10-28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56B7A0F-5B99-4F35-9BDD-321CD3C098FF}" type="datetimeFigureOut">
              <a:rPr lang="en-US" smtClean="0"/>
              <a:pPr/>
              <a:t>2026-10-28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56B7A0F-5B99-4F35-9BDD-321CD3C098FF}" type="datetimeFigureOut">
              <a:rPr lang="en-US" smtClean="0"/>
              <a:pPr/>
              <a:t>2026-10-28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6B7A0F-5B99-4F35-9BDD-321CD3C098FF}" type="datetimeFigureOut">
              <a:rPr lang="en-US" smtClean="0"/>
              <a:pPr/>
              <a:t>2026-10-28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56B7A0F-5B99-4F35-9BDD-321CD3C098FF}" type="datetimeFigureOut">
              <a:rPr lang="en-US" smtClean="0"/>
              <a:pPr/>
              <a:t>2026-10-28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56B7A0F-5B99-4F35-9BDD-321CD3C098FF}" type="datetimeFigureOut">
              <a:rPr lang="en-US" smtClean="0"/>
              <a:pPr/>
              <a:t>2026-10-28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6B7A0F-5B99-4F35-9BDD-321CD3C098FF}" type="datetimeFigureOut">
              <a:rPr lang="en-US" smtClean="0"/>
              <a:pPr/>
              <a:t>2026-10-28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6B7A0F-5B99-4F35-9BDD-321CD3C098FF}" type="datetimeFigureOut">
              <a:rPr lang="en-US" smtClean="0"/>
              <a:pPr/>
              <a:t>2026-10-28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6B7A0F-5B99-4F35-9BDD-321CD3C098FF}" type="datetimeFigureOut">
              <a:rPr lang="en-US" smtClean="0"/>
              <a:pPr/>
              <a:t>2026-10-28</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AB3369-7666-44EB-AEA9-5FA9440DB40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13.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054" name="Title photo" descr="image.png"/>
          <p:cNvPicPr>
            <a:picLocks noChangeAspect="1"/>
          </p:cNvPicPr>
          <p:nvPr/>
        </p:nvPicPr>
        <p:blipFill>
          <a:blip r:embed="rId3"/>
          <a:srcRect t="24011" b="7627"/>
          <a:stretch>
            <a:fillRect/>
          </a:stretch>
        </p:blipFill>
        <p:spPr>
          <a:xfrm>
            <a:off x="0" y="1325880"/>
            <a:ext cx="12191695" cy="5532120"/>
          </a:xfrm>
          <a:prstGeom prst="rect">
            <a:avLst/>
          </a:prstGeom>
        </p:spPr>
      </p:pic>
      <p:sp>
        <p:nvSpPr>
          <p:cNvPr id="2053" name="Rectangle 5"/>
          <p:cNvSpPr>
            <a:spLocks noGrp="1" noChangeArrowheads="1"/>
          </p:cNvSpPr>
          <p:nvPr>
            <p:ph type="ctrTitle"/>
          </p:nvPr>
        </p:nvSpPr>
        <p:spPr>
          <a:xfrm>
            <a:off x="3200400" y="2362200"/>
            <a:ext cx="5334000" cy="2209800"/>
          </a:xfrm>
          <a:solidFill>
            <a:srgbClr val="2E7D32">
              <a:alpha val="92000"/>
            </a:srgbClr>
          </a:solidFill>
          <a:effectLst>
            <a:outerShdw dist="17961" dir="2700000" sx="1000" sy="1000" algn="ctr" rotWithShape="0">
              <a:schemeClr val="bg2"/>
            </a:outerShdw>
          </a:effectLst>
        </p:spPr>
        <p:txBody>
          <a:bodyPr>
            <a:noAutofit/>
          </a:bodyPr>
          <a:lstStyle/>
          <a:p>
            <a:pPr>
              <a:defRPr/>
            </a:pPr>
            <a:r>
              <a:rPr lang="lt-LT" sz="2400" b="1" noProof="0"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Nuo laboratorijos iki drono: kaip jutikliai padeda prognozuoti metalų ir metaloidų koncentracijas Lietuvos dirvožemiuose</a:t>
            </a:r>
          </a:p>
        </p:txBody>
      </p:sp>
      <p:sp>
        <p:nvSpPr>
          <p:cNvPr id="2052" name="Rectangle 4"/>
          <p:cNvSpPr>
            <a:spLocks noGrp="1" noChangeArrowheads="1"/>
          </p:cNvSpPr>
          <p:nvPr>
            <p:ph type="subTitle" idx="1"/>
          </p:nvPr>
        </p:nvSpPr>
        <p:spPr>
          <a:xfrm>
            <a:off x="9220200" y="5532120"/>
            <a:ext cx="2740152" cy="1088136"/>
          </a:xfrm>
          <a:solidFill>
            <a:srgbClr val="2E7D32">
              <a:alpha val="92000"/>
            </a:srgbClr>
          </a:solidFill>
          <a:effectLst>
            <a:outerShdw dist="17961" dir="2700000" sx="1000" sy="1000" algn="ctr" rotWithShape="0">
              <a:schemeClr val="bg2"/>
            </a:outerShdw>
          </a:effectLst>
        </p:spPr>
        <p:txBody>
          <a:bodyPr vert="horz" lIns="91440" tIns="45720" rIns="91440" bIns="45720" rtlCol="0" anchor="t">
            <a:noAutofit/>
          </a:bodyPr>
          <a:lstStyle/>
          <a:p>
            <a:pPr>
              <a:defRPr/>
            </a:pPr>
            <a:r>
              <a:rPr lang="lt-LT" sz="1400" noProof="0" dirty="0">
                <a:solidFill>
                  <a:schemeClr val="bg1"/>
                </a:solidFill>
                <a:latin typeface="Cambria" panose="02040503050406030204" pitchFamily="18" charset="0"/>
                <a:ea typeface="Cambria" panose="02040503050406030204" pitchFamily="18" charset="0"/>
                <a:cs typeface="Times New Roman" panose="02020603050405020304" pitchFamily="18" charset="0"/>
              </a:rPr>
              <a:t>LAMMC  Žemdirbystės institutas</a:t>
            </a:r>
          </a:p>
          <a:p>
            <a:pPr>
              <a:defRPr/>
            </a:pPr>
            <a:r>
              <a:rPr lang="lt-LT" sz="1400" dirty="0">
                <a:solidFill>
                  <a:schemeClr val="bg1"/>
                </a:solidFill>
                <a:latin typeface="Cambria"/>
                <a:ea typeface="Cambria"/>
                <a:cs typeface="Times New Roman"/>
              </a:rPr>
              <a:t>dr. Asta Kazlauskaitė-Jadzevičė,</a:t>
            </a:r>
          </a:p>
          <a:p>
            <a:pPr>
              <a:defRPr/>
            </a:pPr>
            <a:r>
              <a:rPr lang="lt-LT" sz="1400" noProof="0" dirty="0">
                <a:solidFill>
                  <a:schemeClr val="bg1"/>
                </a:solidFill>
                <a:latin typeface="Cambria"/>
                <a:ea typeface="Cambria"/>
                <a:cs typeface="Times New Roman"/>
              </a:rPr>
              <a:t>dr. Renaldas Žydelis,</a:t>
            </a:r>
          </a:p>
          <a:p>
            <a:pPr>
              <a:defRPr/>
            </a:pPr>
            <a:r>
              <a:rPr lang="lt-LT" sz="1400"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dokt</a:t>
            </a:r>
            <a:r>
              <a:rPr lang="lt-LT" sz="1400" dirty="0">
                <a:solidFill>
                  <a:schemeClr val="bg1"/>
                </a:solidFill>
                <a:latin typeface="Cambria" panose="02040503050406030204" pitchFamily="18" charset="0"/>
                <a:ea typeface="Cambria" panose="02040503050406030204" pitchFamily="18" charset="0"/>
                <a:cs typeface="Times New Roman" panose="02020603050405020304" pitchFamily="18" charset="0"/>
              </a:rPr>
              <a:t>. Ardas Kavaliauskas</a:t>
            </a:r>
            <a:endParaRPr lang="lt-LT" sz="1400" noProof="0" dirty="0">
              <a:solidFill>
                <a:schemeClr val="bg1"/>
              </a:solidFill>
              <a:latin typeface="Cambria"/>
              <a:ea typeface="Cambria"/>
              <a:cs typeface="Times New Roman"/>
            </a:endParaRPr>
          </a:p>
        </p:txBody>
      </p:sp>
      <p:sp>
        <p:nvSpPr>
          <p:cNvPr id="2" name="Pavadinimas 1">
            <a:extLst>
              <a:ext uri="{FF2B5EF4-FFF2-40B4-BE49-F238E27FC236}">
                <a16:creationId xmlns:a16="http://schemas.microsoft.com/office/drawing/2014/main" id="{BCFC5102-57EC-F4E9-4CD1-D1E81E2CC5A6}"/>
              </a:ext>
            </a:extLst>
          </p:cNvPr>
          <p:cNvSpPr txBox="1">
            <a:spLocks/>
          </p:cNvSpPr>
          <p:nvPr/>
        </p:nvSpPr>
        <p:spPr>
          <a:xfrm>
            <a:off x="411480" y="6401816"/>
            <a:ext cx="1800200" cy="228600"/>
          </a:xfrm>
          <a:prstGeom prst="rect">
            <a:avLst/>
          </a:prstGeom>
          <a:solidFill>
            <a:srgbClr val="2E7D32">
              <a:alpha val="92000"/>
            </a:srgbClr>
          </a:solidFill>
        </p:spPr>
        <p:txBody>
          <a:bodyPr vert="horz" lIns="45720" tIns="0" rIns="45720" bIns="45720" rtlCol="0" anchor="ctr">
            <a:noAutofit/>
          </a:bodyPr>
          <a:lstStyle>
            <a:lvl1pPr algn="r" defTabSz="914400" rtl="0" eaLnBrk="1" latinLnBrk="0" hangingPunct="1">
              <a:spcBef>
                <a:spcPct val="0"/>
              </a:spcBef>
              <a:buNone/>
              <a:defRPr sz="4200" b="0" kern="1200" cap="none" spc="0" baseline="0">
                <a:ln>
                  <a:noFill/>
                </a:ln>
                <a:solidFill>
                  <a:schemeClr val="tx1">
                    <a:lumMod val="65000"/>
                    <a:lumOff val="35000"/>
                  </a:schemeClr>
                </a:solidFill>
                <a:effectLst/>
                <a:latin typeface="Cambria" panose="02040503050406030204" pitchFamily="18" charset="0"/>
                <a:ea typeface="+mj-ea"/>
                <a:cs typeface="+mj-cs"/>
              </a:defRPr>
            </a:lvl1pPr>
          </a:lstStyle>
          <a:p>
            <a:pPr algn="ctr"/>
            <a:r>
              <a:rPr lang="lt-LT" sz="1400" dirty="0">
                <a:solidFill>
                  <a:schemeClr val="bg1"/>
                </a:solidFill>
              </a:rPr>
              <a:t>2026  spalio mėn.</a:t>
            </a:r>
          </a:p>
        </p:txBody>
      </p:sp>
      <p:cxnSp>
        <p:nvCxnSpPr>
          <p:cNvPr id="2055" name="LAMMC header line"/>
          <p:cNvCxnSpPr/>
          <p:nvPr/>
        </p:nvCxnSpPr>
        <p:spPr>
          <a:xfrm>
            <a:off x="228600" y="1188720"/>
            <a:ext cx="11731752" cy="0"/>
          </a:xfrm>
          <a:prstGeom prst="line">
            <a:avLst/>
          </a:prstGeom>
          <a:ln w="38100">
            <a:solidFill>
              <a:srgbClr val="006600"/>
            </a:solidFill>
          </a:ln>
        </p:spPr>
        <p:style>
          <a:lnRef idx="2">
            <a:schemeClr val="accent1"/>
          </a:lnRef>
          <a:fillRef idx="0">
            <a:schemeClr val="accent1"/>
          </a:fillRef>
          <a:effectRef idx="1">
            <a:schemeClr val="accent1"/>
          </a:effectRef>
          <a:fontRef idx="minor">
            <a:schemeClr val="tx1"/>
          </a:fontRef>
        </p:style>
      </p:cxnSp>
      <p:cxnSp>
        <p:nvCxnSpPr>
          <p:cNvPr id="2056" name="LAMMC header line"/>
          <p:cNvCxnSpPr/>
          <p:nvPr/>
        </p:nvCxnSpPr>
        <p:spPr>
          <a:xfrm>
            <a:off x="228600" y="1243584"/>
            <a:ext cx="11731752" cy="0"/>
          </a:xfrm>
          <a:prstGeom prst="line">
            <a:avLst/>
          </a:prstGeom>
          <a:ln w="12700">
            <a:solidFill>
              <a:srgbClr val="006600"/>
            </a:solidFill>
          </a:ln>
        </p:spPr>
        <p:style>
          <a:lnRef idx="2">
            <a:schemeClr val="accent1"/>
          </a:lnRef>
          <a:fillRef idx="0">
            <a:schemeClr val="accent1"/>
          </a:fillRef>
          <a:effectRef idx="1">
            <a:schemeClr val="accent1"/>
          </a:effectRef>
          <a:fontRef idx="minor">
            <a:schemeClr val="tx1"/>
          </a:fontRef>
        </p:style>
      </p:cxnSp>
      <p:pic>
        <p:nvPicPr>
          <p:cNvPr id="2057" name="LAMMC logo" descr="image.jpg"/>
          <p:cNvPicPr>
            <a:picLocks noChangeAspect="1"/>
          </p:cNvPicPr>
          <p:nvPr/>
        </p:nvPicPr>
        <p:blipFill>
          <a:blip r:embed="rId4"/>
          <a:stretch>
            <a:fillRect/>
          </a:stretch>
        </p:blipFill>
        <p:spPr>
          <a:xfrm>
            <a:off x="411480" y="182880"/>
            <a:ext cx="2342716" cy="841248"/>
          </a:xfrm>
          <a:prstGeom prst="rect">
            <a:avLst/>
          </a:prstGeom>
        </p:spPr>
      </p:pic>
      <p:pic>
        <p:nvPicPr>
          <p:cNvPr id="2058" name="LMT logo" descr="image.png"/>
          <p:cNvPicPr>
            <a:picLocks noChangeAspect="1"/>
          </p:cNvPicPr>
          <p:nvPr/>
        </p:nvPicPr>
        <p:blipFill>
          <a:blip r:embed="rId5"/>
          <a:stretch>
            <a:fillRect/>
          </a:stretch>
        </p:blipFill>
        <p:spPr>
          <a:xfrm>
            <a:off x="10162169" y="237744"/>
            <a:ext cx="1616278" cy="731520"/>
          </a:xfrm>
          <a:prstGeom prst="rect">
            <a:avLst/>
          </a:prstGeom>
        </p:spPr>
      </p:pic>
      <p:sp>
        <p:nvSpPr>
          <p:cNvPr id="2059" name="Funding LMT text"/>
          <p:cNvSpPr txBox="1"/>
          <p:nvPr/>
        </p:nvSpPr>
        <p:spPr>
          <a:xfrm>
            <a:off x="5486400" y="355610"/>
            <a:ext cx="4447169" cy="523220"/>
          </a:xfrm>
          <a:prstGeom prst="rect">
            <a:avLst/>
          </a:prstGeom>
          <a:noFill/>
        </p:spPr>
        <p:txBody>
          <a:bodyPr wrap="square" anchor="ctr">
            <a:spAutoFit/>
          </a:bodyPr>
          <a:lstStyle/>
          <a:p>
            <a:pPr algn="r"/>
            <a:r>
              <a:rPr lang="lt-LT" sz="1400" b="1" noProof="0">
                <a:solidFill>
                  <a:srgbClr val="262626"/>
                </a:solidFill>
                <a:latin typeface="Cambria"/>
              </a:rPr>
              <a:t>Finansuoja Lietuvos mokslo taryba (LMT)</a:t>
            </a:r>
          </a:p>
          <a:p>
            <a:pPr algn="r"/>
            <a:r>
              <a:rPr lang="lt-LT" sz="1400" b="0" noProof="0" dirty="0">
                <a:solidFill>
                  <a:srgbClr val="262626"/>
                </a:solidFill>
                <a:latin typeface="Cambria"/>
              </a:rPr>
              <a:t>Projektas </a:t>
            </a:r>
            <a:r>
              <a:rPr lang="lt-LT" sz="1400" b="0" noProof="0" dirty="0" err="1">
                <a:solidFill>
                  <a:srgbClr val="262626"/>
                </a:solidFill>
                <a:latin typeface="Cambria"/>
              </a:rPr>
              <a:t>AgroSens</a:t>
            </a:r>
            <a:r>
              <a:rPr lang="lt-LT" sz="1400" b="0" noProof="0" dirty="0">
                <a:solidFill>
                  <a:srgbClr val="262626"/>
                </a:solidFill>
                <a:latin typeface="Cambria"/>
              </a:rPr>
              <a:t>, Nr. S-MIP-24-106; Nr. S-SV-25-214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2C32E82-DA1D-FDAF-F651-97B10265B4D9}"/>
            </a:ext>
          </a:extLst>
        </p:cNvPr>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8" name="Freeform: Shape 77">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80" name="Freeform: Shape 79">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Rectangle 81">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Box 2">
            <a:extLst>
              <a:ext uri="{FF2B5EF4-FFF2-40B4-BE49-F238E27FC236}">
                <a16:creationId xmlns:a16="http://schemas.microsoft.com/office/drawing/2014/main" id="{781C0257-1AD7-58A6-8650-CF6E0B141413}"/>
              </a:ext>
            </a:extLst>
          </p:cNvPr>
          <p:cNvSpPr txBox="1"/>
          <p:nvPr/>
        </p:nvSpPr>
        <p:spPr>
          <a:xfrm>
            <a:off x="5277825" y="466204"/>
            <a:ext cx="6455239" cy="4992624"/>
          </a:xfrm>
          <a:prstGeom prst="rect">
            <a:avLst/>
          </a:prstGeom>
        </p:spPr>
        <p:txBody>
          <a:bodyPr vert="horz" lIns="91440" tIns="45720" rIns="91440" bIns="45720" rtlCol="0" anchor="ctr">
            <a:normAutofit/>
          </a:bodyPr>
          <a:lstStyle/>
          <a:p>
            <a:pPr algn="just">
              <a:lnSpc>
                <a:spcPct val="100000"/>
              </a:lnSpc>
              <a:spcAft>
                <a:spcPts val="600"/>
              </a:spcAft>
            </a:pPr>
            <a:r>
              <a:rPr lang="lt-LT" sz="2100" noProof="0" dirty="0">
                <a:latin typeface="Cambria" panose="02040503050406030204" pitchFamily="18" charset="0"/>
                <a:ea typeface="Cambria" panose="02040503050406030204" pitchFamily="18" charset="0"/>
              </a:rPr>
              <a:t>Dirvožemis yra pagrindinė terpė, kurioje akumuliuojasi metal(oid)ai</a:t>
            </a:r>
            <a:r>
              <a:rPr lang="en-US" sz="2100" noProof="0" dirty="0">
                <a:latin typeface="Cambria" panose="02040503050406030204" pitchFamily="18" charset="0"/>
                <a:ea typeface="Cambria" panose="02040503050406030204" pitchFamily="18" charset="0"/>
              </a:rPr>
              <a:t> (MMs)</a:t>
            </a:r>
            <a:r>
              <a:rPr lang="lt-LT" sz="2100" noProof="0" dirty="0">
                <a:latin typeface="Cambria" panose="02040503050406030204" pitchFamily="18" charset="0"/>
                <a:ea typeface="Cambria" panose="02040503050406030204" pitchFamily="18" charset="0"/>
              </a:rPr>
              <a:t>. Nors dirvožemis atlieka kritines funkcijas reguliuojant maistinių medžiagų apykaitą, jis taip pat veikia kaip ilgalaikis teršalų „rezervuaras“. Tokie elementai kaip </a:t>
            </a:r>
            <a:r>
              <a:rPr lang="lt-LT" sz="2100" b="1" noProof="0" dirty="0">
                <a:latin typeface="Cambria" panose="02040503050406030204" pitchFamily="18" charset="0"/>
                <a:ea typeface="Cambria" panose="02040503050406030204" pitchFamily="18" charset="0"/>
              </a:rPr>
              <a:t>Pb, Cd, As, Ni, Cu, Zn, Cr ir Co</a:t>
            </a:r>
            <a:r>
              <a:rPr lang="lt-LT" sz="2100" noProof="0" dirty="0">
                <a:latin typeface="Cambria" panose="02040503050406030204" pitchFamily="18" charset="0"/>
                <a:ea typeface="Cambria" panose="02040503050406030204" pitchFamily="18" charset="0"/>
              </a:rPr>
              <a:t> gali pasižymėti toksiškumu ir gebėjimu migruoti iš dirvos į augalus, taip sukeldami tiesioginį pavojų maisto saugai ir žmonių sveikatai. Pagrindiniai dirvožemio rodikliai, tokie kaip organinė anglis (SOC), pH, dirvožemio drėgnis ir tekstūra, yra kritiniai, nes jie tiesiogiai lemia </a:t>
            </a:r>
            <a:r>
              <a:rPr lang="lt-LT" sz="2100" noProof="0" dirty="0" err="1">
                <a:latin typeface="Cambria" panose="02040503050406030204" pitchFamily="18" charset="0"/>
                <a:ea typeface="Cambria" panose="02040503050406030204" pitchFamily="18" charset="0"/>
              </a:rPr>
              <a:t>metal</a:t>
            </a:r>
            <a:r>
              <a:rPr lang="lt-LT" sz="2100" dirty="0">
                <a:latin typeface="Cambria" panose="02040503050406030204" pitchFamily="18" charset="0"/>
                <a:ea typeface="Cambria" panose="02040503050406030204" pitchFamily="18" charset="0"/>
              </a:rPr>
              <a:t>(</a:t>
            </a:r>
            <a:r>
              <a:rPr lang="lt-LT" sz="2100" dirty="0" err="1">
                <a:latin typeface="Cambria" panose="02040503050406030204" pitchFamily="18" charset="0"/>
                <a:ea typeface="Cambria" panose="02040503050406030204" pitchFamily="18" charset="0"/>
              </a:rPr>
              <a:t>oid</a:t>
            </a:r>
            <a:r>
              <a:rPr lang="lt-LT" sz="2100" dirty="0">
                <a:latin typeface="Cambria" panose="02040503050406030204" pitchFamily="18" charset="0"/>
                <a:ea typeface="Cambria" panose="02040503050406030204" pitchFamily="18" charset="0"/>
              </a:rPr>
              <a:t>)</a:t>
            </a:r>
            <a:r>
              <a:rPr lang="lt-LT" sz="2100" noProof="0" dirty="0">
                <a:latin typeface="Cambria" panose="02040503050406030204" pitchFamily="18" charset="0"/>
                <a:ea typeface="Cambria" panose="02040503050406030204" pitchFamily="18" charset="0"/>
              </a:rPr>
              <a:t>ų </a:t>
            </a:r>
            <a:r>
              <a:rPr lang="lt-LT" sz="2100" b="1" noProof="0" dirty="0">
                <a:latin typeface="Cambria" panose="02040503050406030204" pitchFamily="18" charset="0"/>
                <a:ea typeface="Cambria" panose="02040503050406030204" pitchFamily="18" charset="0"/>
              </a:rPr>
              <a:t>bioprieinamumą</a:t>
            </a:r>
            <a:r>
              <a:rPr lang="lt-LT" sz="2100" noProof="0" dirty="0">
                <a:latin typeface="Cambria" panose="02040503050406030204" pitchFamily="18" charset="0"/>
                <a:ea typeface="Cambria" panose="02040503050406030204" pitchFamily="18" charset="0"/>
              </a:rPr>
              <a:t> ir mobilumą maisto grandinėje.</a:t>
            </a:r>
            <a:br>
              <a:rPr lang="en-US" sz="2100" noProof="0" dirty="0">
                <a:latin typeface="Cambria" panose="02040503050406030204" pitchFamily="18" charset="0"/>
                <a:ea typeface="Cambria" panose="02040503050406030204" pitchFamily="18" charset="0"/>
              </a:rPr>
            </a:br>
            <a:br>
              <a:rPr lang="en-US" sz="2100" noProof="0" dirty="0">
                <a:latin typeface="Cambria" panose="02040503050406030204" pitchFamily="18" charset="0"/>
                <a:ea typeface="Cambria" panose="02040503050406030204" pitchFamily="18" charset="0"/>
              </a:rPr>
            </a:br>
            <a:r>
              <a:rPr lang="lt-LT" sz="2100" dirty="0">
                <a:latin typeface="Cambria" panose="02040503050406030204" pitchFamily="18" charset="0"/>
                <a:ea typeface="Cambria" panose="02040503050406030204" pitchFamily="18" charset="0"/>
              </a:rPr>
              <a:t>2025 m. priimta ES Dirvožemio stebėsenos direktyva įpareigoja šalis stebėti dirvožemio užterštumą.</a:t>
            </a:r>
          </a:p>
        </p:txBody>
      </p:sp>
      <p:sp>
        <p:nvSpPr>
          <p:cNvPr id="4" name="AutoShape 68">
            <a:extLst>
              <a:ext uri="{FF2B5EF4-FFF2-40B4-BE49-F238E27FC236}">
                <a16:creationId xmlns:a16="http://schemas.microsoft.com/office/drawing/2014/main" id="{6C36C18A-885C-2919-B4C1-C9ED01539916}"/>
              </a:ext>
            </a:extLst>
          </p:cNvPr>
          <p:cNvSpPr>
            <a:spLocks noChangeArrowheads="1"/>
          </p:cNvSpPr>
          <p:nvPr/>
        </p:nvSpPr>
        <p:spPr bwMode="gray">
          <a:xfrm>
            <a:off x="302612" y="223591"/>
            <a:ext cx="3507388" cy="1269631"/>
          </a:xfrm>
          <a:prstGeom prst="roundRect">
            <a:avLst>
              <a:gd name="adj" fmla="val 0"/>
            </a:avLst>
          </a:prstGeom>
          <a:extLst>
            <a:ext uri="{909E8E84-426E-40DD-AFC4-6F175D3DCCD1}">
              <a14:hiddenFill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vert="horz" lIns="91440" tIns="45720" rIns="91440" bIns="45720" rtlCol="0" anchor="b">
            <a:normAutofit fontScale="85000" lnSpcReduction="10000"/>
          </a:bodyPr>
          <a:lstStyle/>
          <a:p>
            <a:pPr>
              <a:lnSpc>
                <a:spcPct val="90000"/>
              </a:lnSpc>
              <a:spcBef>
                <a:spcPct val="0"/>
              </a:spcBef>
              <a:spcAft>
                <a:spcPts val="600"/>
              </a:spcAft>
            </a:pPr>
            <a:r>
              <a:rPr kumimoji="1" lang="en-US" altLang="ko-KR" sz="5000" b="1" kern="1200" dirty="0">
                <a:effectLst>
                  <a:outerShdw blurRad="38100" dist="38100" dir="2700000" algn="tl">
                    <a:srgbClr val="000000">
                      <a:alpha val="43137"/>
                    </a:srgbClr>
                  </a:outerShdw>
                </a:effectLst>
                <a:latin typeface="+mj-lt"/>
                <a:ea typeface="+mj-ea"/>
                <a:cs typeface="+mj-cs"/>
              </a:rPr>
              <a:t>TYRIMO </a:t>
            </a:r>
            <a:r>
              <a:rPr kumimoji="1" lang="lt-LT" altLang="ko-KR" sz="5000" b="1" kern="1200" dirty="0">
                <a:effectLst>
                  <a:outerShdw blurRad="38100" dist="38100" dir="2700000" algn="tl">
                    <a:srgbClr val="000000">
                      <a:alpha val="43137"/>
                    </a:srgbClr>
                  </a:outerShdw>
                </a:effectLst>
                <a:latin typeface="+mj-lt"/>
                <a:ea typeface="+mj-ea"/>
                <a:cs typeface="+mj-cs"/>
              </a:rPr>
              <a:t>AKTUALUMAS</a:t>
            </a:r>
            <a:endParaRPr kumimoji="1" lang="en-US" sz="2600" i="1" kern="1200" dirty="0">
              <a:solidFill>
                <a:schemeClr val="accent2">
                  <a:lumMod val="50000"/>
                </a:schemeClr>
              </a:solidFill>
              <a:latin typeface="+mj-lt"/>
              <a:ea typeface="+mj-ea"/>
              <a:cs typeface="+mj-cs"/>
            </a:endParaRPr>
          </a:p>
        </p:txBody>
      </p:sp>
      <p:cxnSp>
        <p:nvCxnSpPr>
          <p:cNvPr id="83" name="LAMMC footer line"/>
          <p:cNvCxnSpPr/>
          <p:nvPr/>
        </p:nvCxnSpPr>
        <p:spPr>
          <a:xfrm>
            <a:off x="228600" y="6446520"/>
            <a:ext cx="11731752" cy="0"/>
          </a:xfrm>
          <a:prstGeom prst="line">
            <a:avLst/>
          </a:prstGeom>
          <a:ln w="38100">
            <a:solidFill>
              <a:srgbClr val="006600"/>
            </a:solidFill>
          </a:ln>
        </p:spPr>
        <p:style>
          <a:lnRef idx="2">
            <a:schemeClr val="accent1"/>
          </a:lnRef>
          <a:fillRef idx="0">
            <a:schemeClr val="accent1"/>
          </a:fillRef>
          <a:effectRef idx="1">
            <a:schemeClr val="accent1"/>
          </a:effectRef>
          <a:fontRef idx="minor">
            <a:schemeClr val="tx1"/>
          </a:fontRef>
        </p:style>
      </p:cxnSp>
      <p:cxnSp>
        <p:nvCxnSpPr>
          <p:cNvPr id="84" name="LAMMC footer line"/>
          <p:cNvCxnSpPr/>
          <p:nvPr/>
        </p:nvCxnSpPr>
        <p:spPr>
          <a:xfrm>
            <a:off x="228600" y="6501384"/>
            <a:ext cx="11731752" cy="0"/>
          </a:xfrm>
          <a:prstGeom prst="line">
            <a:avLst/>
          </a:prstGeom>
          <a:ln w="12700">
            <a:solidFill>
              <a:srgbClr val="006600"/>
            </a:solidFill>
          </a:ln>
        </p:spPr>
        <p:style>
          <a:lnRef idx="2">
            <a:schemeClr val="accent1"/>
          </a:lnRef>
          <a:fillRef idx="0">
            <a:schemeClr val="accent1"/>
          </a:fillRef>
          <a:effectRef idx="1">
            <a:schemeClr val="accent1"/>
          </a:effectRef>
          <a:fontRef idx="minor">
            <a:schemeClr val="tx1"/>
          </a:fontRef>
        </p:style>
      </p:cxnSp>
      <p:sp>
        <p:nvSpPr>
          <p:cNvPr id="85" name="LAMMC footer number"/>
          <p:cNvSpPr txBox="1"/>
          <p:nvPr/>
        </p:nvSpPr>
        <p:spPr>
          <a:xfrm>
            <a:off x="5184648" y="6519672"/>
            <a:ext cx="1828800" cy="301752"/>
          </a:xfrm>
          <a:prstGeom prst="rect">
            <a:avLst/>
          </a:prstGeom>
          <a:noFill/>
        </p:spPr>
        <p:txBody>
          <a:bodyPr wrap="none" tIns="0" bIns="0" anchor="ctr">
            <a:spAutoFit/>
          </a:bodyPr>
          <a:lstStyle/>
          <a:p>
            <a:pPr algn="ctr"/>
            <a:fld id="{B6F15528-21DE-4FAA-801E-634DDDAF4B2B}" type="slidenum">
              <a:rPr lang="lt-LT" sz="1000" b="1">
                <a:solidFill>
                  <a:srgbClr val="595959"/>
                </a:solidFill>
                <a:latin typeface="Cambria"/>
              </a:rPr>
              <a:t>2</a:t>
            </a:fld>
            <a:endParaRPr lang="lt-LT" sz="1000" b="1">
              <a:solidFill>
                <a:srgbClr val="595959"/>
              </a:solidFill>
              <a:latin typeface="Cambria"/>
            </a:endParaRPr>
          </a:p>
        </p:txBody>
      </p:sp>
      <p:sp>
        <p:nvSpPr>
          <p:cNvPr id="86" name="LAMMC footer text"/>
          <p:cNvSpPr txBox="1"/>
          <p:nvPr/>
        </p:nvSpPr>
        <p:spPr>
          <a:xfrm>
            <a:off x="10332720" y="6510528"/>
            <a:ext cx="1627632" cy="329184"/>
          </a:xfrm>
          <a:prstGeom prst="rect">
            <a:avLst/>
          </a:prstGeom>
          <a:noFill/>
        </p:spPr>
        <p:txBody>
          <a:bodyPr wrap="none" tIns="0" rIns="0" bIns="0" anchor="ctr">
            <a:spAutoFit/>
          </a:bodyPr>
          <a:lstStyle/>
          <a:p>
            <a:pPr algn="r"/>
            <a:r>
              <a:rPr sz="1800">
                <a:solidFill>
                  <a:srgbClr val="006600"/>
                </a:solidFill>
                <a:latin typeface="Calibri"/>
              </a:rPr>
              <a:t>LAMMC</a:t>
            </a:r>
          </a:p>
        </p:txBody>
      </p:sp>
      <p:cxnSp>
        <p:nvCxnSpPr>
          <p:cNvPr id="6" name="LAMMC footer line">
            <a:extLst>
              <a:ext uri="{FF2B5EF4-FFF2-40B4-BE49-F238E27FC236}">
                <a16:creationId xmlns:a16="http://schemas.microsoft.com/office/drawing/2014/main" id="{B6CE98F2-B980-A731-D186-2C8ECC780DAE}"/>
              </a:ext>
            </a:extLst>
          </p:cNvPr>
          <p:cNvCxnSpPr>
            <a:cxnSpLocks/>
          </p:cNvCxnSpPr>
          <p:nvPr/>
        </p:nvCxnSpPr>
        <p:spPr>
          <a:xfrm>
            <a:off x="2210895" y="5395811"/>
            <a:ext cx="7253879" cy="0"/>
          </a:xfrm>
          <a:prstGeom prst="line">
            <a:avLst/>
          </a:prstGeom>
          <a:ln w="38100">
            <a:solidFill>
              <a:srgbClr val="006600"/>
            </a:solidFill>
          </a:ln>
        </p:spPr>
        <p:style>
          <a:lnRef idx="2">
            <a:schemeClr val="accent1"/>
          </a:lnRef>
          <a:fillRef idx="0">
            <a:schemeClr val="accent1"/>
          </a:fillRef>
          <a:effectRef idx="1">
            <a:schemeClr val="accent1"/>
          </a:effectRef>
          <a:fontRef idx="minor">
            <a:schemeClr val="tx1"/>
          </a:fontRef>
        </p:style>
      </p:cxnSp>
      <p:pic>
        <p:nvPicPr>
          <p:cNvPr id="9" name="Content Placeholder 4">
            <a:extLst>
              <a:ext uri="{FF2B5EF4-FFF2-40B4-BE49-F238E27FC236}">
                <a16:creationId xmlns:a16="http://schemas.microsoft.com/office/drawing/2014/main" id="{B0611340-1681-7AE7-A058-5CC466F1CC89}"/>
              </a:ext>
            </a:extLst>
          </p:cNvPr>
          <p:cNvPicPr>
            <a:picLocks noChangeAspect="1"/>
          </p:cNvPicPr>
          <p:nvPr/>
        </p:nvPicPr>
        <p:blipFill>
          <a:blip r:embed="rId4" cstate="print">
            <a:extLst>
              <a:ext uri="{28A0092B-C50C-407E-A947-70E740481C1C}">
                <a14:useLocalDpi xmlns:a14="http://schemas.microsoft.com/office/drawing/2010/main" val="0"/>
              </a:ext>
            </a:extLst>
          </a:blip>
          <a:srcRect t="302"/>
          <a:stretch>
            <a:fillRect/>
          </a:stretch>
        </p:blipFill>
        <p:spPr>
          <a:xfrm>
            <a:off x="295368" y="1484590"/>
            <a:ext cx="3583545" cy="3572717"/>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11" name="Content Placeholder 17">
            <a:extLst>
              <a:ext uri="{FF2B5EF4-FFF2-40B4-BE49-F238E27FC236}">
                <a16:creationId xmlns:a16="http://schemas.microsoft.com/office/drawing/2014/main" id="{C58DCE92-CEE9-D3AB-FB8A-69861DBE659A}"/>
              </a:ext>
            </a:extLst>
          </p:cNvPr>
          <p:cNvSpPr txBox="1">
            <a:spLocks/>
          </p:cNvSpPr>
          <p:nvPr/>
        </p:nvSpPr>
        <p:spPr>
          <a:xfrm>
            <a:off x="-29823" y="5368507"/>
            <a:ext cx="4818889" cy="552659"/>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spcBef>
                <a:spcPts val="1000"/>
              </a:spcBef>
              <a:buNone/>
            </a:pPr>
            <a:r>
              <a:rPr lang="lt-LT" sz="1200" i="1" dirty="0">
                <a:latin typeface="Cambria" panose="02040503050406030204" pitchFamily="18" charset="0"/>
                <a:ea typeface="Cambria" panose="02040503050406030204" pitchFamily="18" charset="0"/>
              </a:rPr>
              <a:t>1</a:t>
            </a:r>
            <a:r>
              <a:rPr lang="en-US" sz="1200" i="1" dirty="0">
                <a:latin typeface="Cambria" panose="02040503050406030204" pitchFamily="18" charset="0"/>
                <a:ea typeface="Cambria" panose="02040503050406030204" pitchFamily="18" charset="0"/>
              </a:rPr>
              <a:t> </a:t>
            </a:r>
            <a:r>
              <a:rPr lang="lt-LT" sz="1200" i="1" dirty="0">
                <a:latin typeface="Cambria" panose="02040503050406030204" pitchFamily="18" charset="0"/>
                <a:ea typeface="Cambria" panose="02040503050406030204" pitchFamily="18" charset="0"/>
              </a:rPr>
              <a:t>P</a:t>
            </a:r>
            <a:r>
              <a:rPr lang="en-US" sz="1200" i="1" dirty="0">
                <a:latin typeface="Cambria" panose="02040503050406030204" pitchFamily="18" charset="0"/>
                <a:ea typeface="Cambria" panose="02040503050406030204" pitchFamily="18" charset="0"/>
              </a:rPr>
              <a:t>av. </a:t>
            </a:r>
            <a:r>
              <a:rPr lang="lt-LT" sz="1200" dirty="0">
                <a:latin typeface="Cambria" panose="02040503050406030204" pitchFamily="18" charset="0"/>
                <a:ea typeface="Cambria" panose="02040503050406030204" pitchFamily="18" charset="0"/>
              </a:rPr>
              <a:t>metal(</a:t>
            </a:r>
            <a:r>
              <a:rPr lang="en-US" sz="1200" dirty="0">
                <a:latin typeface="Cambria" panose="02040503050406030204" pitchFamily="18" charset="0"/>
                <a:ea typeface="Cambria" panose="02040503050406030204" pitchFamily="18" charset="0"/>
              </a:rPr>
              <a:t>oid)</a:t>
            </a:r>
            <a:r>
              <a:rPr lang="lt-LT" sz="1200" dirty="0">
                <a:latin typeface="Cambria" panose="02040503050406030204" pitchFamily="18" charset="0"/>
                <a:ea typeface="Cambria" panose="02040503050406030204" pitchFamily="18" charset="0"/>
              </a:rPr>
              <a:t>ų pasisavinimas ir translokacija augaluose per lapų ir šaknų sistemas (pagal Mohamed et al., 2025)</a:t>
            </a:r>
          </a:p>
        </p:txBody>
      </p:sp>
      <p:sp>
        <p:nvSpPr>
          <p:cNvPr id="13" name="TextBox 12">
            <a:extLst>
              <a:ext uri="{FF2B5EF4-FFF2-40B4-BE49-F238E27FC236}">
                <a16:creationId xmlns:a16="http://schemas.microsoft.com/office/drawing/2014/main" id="{8519CB62-63ED-0B63-6AC8-1EAA30AA0A5D}"/>
              </a:ext>
            </a:extLst>
          </p:cNvPr>
          <p:cNvSpPr txBox="1"/>
          <p:nvPr/>
        </p:nvSpPr>
        <p:spPr>
          <a:xfrm>
            <a:off x="1010744" y="1950342"/>
            <a:ext cx="1875835" cy="261610"/>
          </a:xfrm>
          <a:prstGeom prst="rect">
            <a:avLst/>
          </a:prstGeom>
          <a:noFill/>
        </p:spPr>
        <p:txBody>
          <a:bodyPr wrap="none" rtlCol="0">
            <a:spAutoFit/>
          </a:bodyPr>
          <a:lstStyle/>
          <a:p>
            <a:r>
              <a:rPr lang="en-US" sz="1100" dirty="0">
                <a:latin typeface="Cambria" panose="02040503050406030204" pitchFamily="18" charset="0"/>
                <a:ea typeface="Cambria" panose="02040503050406030204" pitchFamily="18" charset="0"/>
              </a:rPr>
              <a:t>MMs</a:t>
            </a:r>
            <a:r>
              <a:rPr lang="lt-LT" sz="1100" dirty="0">
                <a:latin typeface="Cambria" panose="02040503050406030204" pitchFamily="18" charset="0"/>
                <a:ea typeface="Cambria" panose="02040503050406030204" pitchFamily="18" charset="0"/>
              </a:rPr>
              <a:t> translokacija per lapus</a:t>
            </a:r>
            <a:endParaRPr lang="en-US" sz="1100" dirty="0">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id="{AE4E029B-F14B-AFF2-9063-2A7DA1AD474D}"/>
              </a:ext>
            </a:extLst>
          </p:cNvPr>
          <p:cNvSpPr txBox="1"/>
          <p:nvPr/>
        </p:nvSpPr>
        <p:spPr>
          <a:xfrm rot="1225980">
            <a:off x="1368492" y="2847007"/>
            <a:ext cx="2084225" cy="261610"/>
          </a:xfrm>
          <a:prstGeom prst="rect">
            <a:avLst/>
          </a:prstGeom>
          <a:noFill/>
        </p:spPr>
        <p:txBody>
          <a:bodyPr wrap="none" rtlCol="0">
            <a:spAutoFit/>
          </a:bodyPr>
          <a:lstStyle/>
          <a:p>
            <a:r>
              <a:rPr lang="en-US" sz="1100" dirty="0">
                <a:latin typeface="Cambria" panose="02040503050406030204" pitchFamily="18" charset="0"/>
                <a:ea typeface="Cambria" panose="02040503050406030204" pitchFamily="18" charset="0"/>
              </a:rPr>
              <a:t>MMs</a:t>
            </a:r>
            <a:r>
              <a:rPr lang="lt-LT" sz="1100" dirty="0">
                <a:latin typeface="Cambria" panose="02040503050406030204" pitchFamily="18" charset="0"/>
                <a:ea typeface="Cambria" panose="02040503050406030204" pitchFamily="18" charset="0"/>
              </a:rPr>
              <a:t> detoksikacija/ kaupimasis</a:t>
            </a:r>
            <a:endParaRPr lang="en-US" sz="1100" dirty="0">
              <a:latin typeface="Cambria" panose="02040503050406030204" pitchFamily="18" charset="0"/>
              <a:ea typeface="Cambria" panose="02040503050406030204" pitchFamily="18" charset="0"/>
            </a:endParaRPr>
          </a:p>
        </p:txBody>
      </p:sp>
      <p:sp>
        <p:nvSpPr>
          <p:cNvPr id="17" name="TextBox 16">
            <a:extLst>
              <a:ext uri="{FF2B5EF4-FFF2-40B4-BE49-F238E27FC236}">
                <a16:creationId xmlns:a16="http://schemas.microsoft.com/office/drawing/2014/main" id="{24EE38C0-CF4D-C6A1-90FA-212000D5C067}"/>
              </a:ext>
            </a:extLst>
          </p:cNvPr>
          <p:cNvSpPr txBox="1"/>
          <p:nvPr/>
        </p:nvSpPr>
        <p:spPr>
          <a:xfrm>
            <a:off x="2762851" y="2831711"/>
            <a:ext cx="1074333" cy="261610"/>
          </a:xfrm>
          <a:prstGeom prst="rect">
            <a:avLst/>
          </a:prstGeom>
          <a:noFill/>
        </p:spPr>
        <p:txBody>
          <a:bodyPr wrap="none" rtlCol="0">
            <a:spAutoFit/>
          </a:bodyPr>
          <a:lstStyle/>
          <a:p>
            <a:r>
              <a:rPr lang="lt-LT" sz="1100" dirty="0">
                <a:latin typeface="Cambria" panose="02040503050406030204" pitchFamily="18" charset="0"/>
                <a:ea typeface="Cambria" panose="02040503050406030204" pitchFamily="18" charset="0"/>
              </a:rPr>
              <a:t>Detoksifikacija</a:t>
            </a:r>
            <a:endParaRPr lang="en-US" sz="1100" dirty="0">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id="{470B1BC6-D4D1-73FF-EC72-55BB84FFF01D}"/>
              </a:ext>
            </a:extLst>
          </p:cNvPr>
          <p:cNvSpPr txBox="1"/>
          <p:nvPr/>
        </p:nvSpPr>
        <p:spPr>
          <a:xfrm>
            <a:off x="1010744" y="4946862"/>
            <a:ext cx="2791149" cy="261610"/>
          </a:xfrm>
          <a:prstGeom prst="rect">
            <a:avLst/>
          </a:prstGeom>
          <a:noFill/>
        </p:spPr>
        <p:txBody>
          <a:bodyPr wrap="none" rtlCol="0">
            <a:spAutoFit/>
          </a:bodyPr>
          <a:lstStyle/>
          <a:p>
            <a:r>
              <a:rPr lang="en-US" sz="1100" dirty="0">
                <a:latin typeface="Cambria" panose="02040503050406030204" pitchFamily="18" charset="0"/>
                <a:ea typeface="Cambria" panose="02040503050406030204" pitchFamily="18" charset="0"/>
              </a:rPr>
              <a:t>MMs</a:t>
            </a:r>
            <a:r>
              <a:rPr lang="lt-LT" sz="1100" dirty="0">
                <a:latin typeface="Cambria" panose="02040503050406030204" pitchFamily="18" charset="0"/>
                <a:ea typeface="Cambria" panose="02040503050406030204" pitchFamily="18" charset="0"/>
              </a:rPr>
              <a:t> translokacija iš šaknų į antžeminę dalį</a:t>
            </a:r>
            <a:endParaRPr lang="en-US" sz="11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440507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5E3ABA-FC72-3D6F-1AC3-0D336CBEEF73}"/>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2B6B0579-7AEE-31E7-3349-C6B59E5B375B}"/>
              </a:ext>
            </a:extLst>
          </p:cNvPr>
          <p:cNvPicPr>
            <a:picLocks noChangeAspect="1"/>
          </p:cNvPicPr>
          <p:nvPr/>
        </p:nvPicPr>
        <p:blipFill>
          <a:blip r:embed="rId3">
            <a:extLst>
              <a:ext uri="{28A0092B-C50C-407E-A947-70E740481C1C}">
                <a14:useLocalDpi xmlns:a14="http://schemas.microsoft.com/office/drawing/2010/main" val="0"/>
              </a:ext>
            </a:extLst>
          </a:blip>
          <a:srcRect l="9333" r="32630" b="6932"/>
          <a:stretch>
            <a:fillRect/>
          </a:stretch>
        </p:blipFill>
        <p:spPr>
          <a:xfrm>
            <a:off x="8153400" y="10"/>
            <a:ext cx="4038600" cy="6382512"/>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graphicFrame>
        <p:nvGraphicFramePr>
          <p:cNvPr id="18" name="Diagram 17">
            <a:extLst>
              <a:ext uri="{FF2B5EF4-FFF2-40B4-BE49-F238E27FC236}">
                <a16:creationId xmlns:a16="http://schemas.microsoft.com/office/drawing/2014/main" id="{DBB0468B-7D55-EB5B-095C-C69216FCEB2F}"/>
              </a:ext>
            </a:extLst>
          </p:cNvPr>
          <p:cNvGraphicFramePr/>
          <p:nvPr>
            <p:extLst>
              <p:ext uri="{D42A27DB-BD31-4B8C-83A1-F6EECF244321}">
                <p14:modId xmlns:p14="http://schemas.microsoft.com/office/powerpoint/2010/main" val="4204656959"/>
              </p:ext>
            </p:extLst>
          </p:nvPr>
        </p:nvGraphicFramePr>
        <p:xfrm>
          <a:off x="304800" y="2650290"/>
          <a:ext cx="7938286" cy="346025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a:extLst>
              <a:ext uri="{FF2B5EF4-FFF2-40B4-BE49-F238E27FC236}">
                <a16:creationId xmlns:a16="http://schemas.microsoft.com/office/drawing/2014/main" id="{75011C0D-D1D9-F833-F189-35D26FCF0F3B}"/>
              </a:ext>
            </a:extLst>
          </p:cNvPr>
          <p:cNvSpPr txBox="1"/>
          <p:nvPr/>
        </p:nvSpPr>
        <p:spPr>
          <a:xfrm>
            <a:off x="685800" y="444625"/>
            <a:ext cx="5791200" cy="1754326"/>
          </a:xfrm>
          <a:prstGeom prst="rect">
            <a:avLst/>
          </a:prstGeom>
          <a:noFill/>
        </p:spPr>
        <p:txBody>
          <a:bodyPr wrap="square" rtlCol="0">
            <a:spAutoFit/>
          </a:bodyPr>
          <a:lstStyle/>
          <a:p>
            <a:pPr algn="just"/>
            <a:r>
              <a:rPr lang="lt-LT" altLang="en-US" sz="2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Kas </a:t>
            </a:r>
            <a:r>
              <a:rPr lang="en-US" altLang="en-US" sz="2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tai yra met</a:t>
            </a:r>
            <a:r>
              <a:rPr lang="lt-LT" altLang="en-US" sz="2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a(loid)ai?</a:t>
            </a:r>
          </a:p>
          <a:p>
            <a:pPr algn="just"/>
            <a:br>
              <a:rPr lang="lt-LT" altLang="en-US" sz="2200" dirty="0">
                <a:latin typeface="Cambria" panose="02040503050406030204" pitchFamily="18" charset="0"/>
                <a:ea typeface="Cambria" panose="02040503050406030204" pitchFamily="18" charset="0"/>
              </a:rPr>
            </a:br>
            <a:r>
              <a:rPr lang="en-US" sz="1600" dirty="0">
                <a:solidFill>
                  <a:srgbClr val="262626"/>
                </a:solidFill>
                <a:latin typeface="Cambria" panose="02040503050406030204" pitchFamily="18" charset="0"/>
                <a:ea typeface="Cambria" panose="02040503050406030204" pitchFamily="18" charset="0"/>
              </a:rPr>
              <a:t>Metalai – elementai, kurie lengvai atiduoda elektronus ir sudaro katijonus. Metaloidai (pvz., arsenas) – elementai, kurių savybės tarpinės tarp metalų ir nemetalų. Dirvožemyje jie nesuyra, tik keičia chemines formas, todėl ilgai išlieka aplinkoje.</a:t>
            </a:r>
          </a:p>
        </p:txBody>
      </p:sp>
      <p:cxnSp>
        <p:nvCxnSpPr>
          <p:cNvPr id="27" name="LAMMC footer line"/>
          <p:cNvCxnSpPr/>
          <p:nvPr/>
        </p:nvCxnSpPr>
        <p:spPr>
          <a:xfrm>
            <a:off x="228600" y="6446520"/>
            <a:ext cx="11731752" cy="0"/>
          </a:xfrm>
          <a:prstGeom prst="line">
            <a:avLst/>
          </a:prstGeom>
          <a:ln w="38100">
            <a:solidFill>
              <a:srgbClr val="006600"/>
            </a:solidFill>
          </a:ln>
        </p:spPr>
        <p:style>
          <a:lnRef idx="2">
            <a:schemeClr val="accent1"/>
          </a:lnRef>
          <a:fillRef idx="0">
            <a:schemeClr val="accent1"/>
          </a:fillRef>
          <a:effectRef idx="1">
            <a:schemeClr val="accent1"/>
          </a:effectRef>
          <a:fontRef idx="minor">
            <a:schemeClr val="tx1"/>
          </a:fontRef>
        </p:style>
      </p:cxnSp>
      <p:cxnSp>
        <p:nvCxnSpPr>
          <p:cNvPr id="28" name="LAMMC footer line"/>
          <p:cNvCxnSpPr/>
          <p:nvPr/>
        </p:nvCxnSpPr>
        <p:spPr>
          <a:xfrm>
            <a:off x="228600" y="6501384"/>
            <a:ext cx="11731752" cy="0"/>
          </a:xfrm>
          <a:prstGeom prst="line">
            <a:avLst/>
          </a:prstGeom>
          <a:ln w="12700">
            <a:solidFill>
              <a:srgbClr val="006600"/>
            </a:solidFill>
          </a:ln>
        </p:spPr>
        <p:style>
          <a:lnRef idx="2">
            <a:schemeClr val="accent1"/>
          </a:lnRef>
          <a:fillRef idx="0">
            <a:schemeClr val="accent1"/>
          </a:fillRef>
          <a:effectRef idx="1">
            <a:schemeClr val="accent1"/>
          </a:effectRef>
          <a:fontRef idx="minor">
            <a:schemeClr val="tx1"/>
          </a:fontRef>
        </p:style>
      </p:cxnSp>
      <p:sp>
        <p:nvSpPr>
          <p:cNvPr id="29" name="LAMMC footer number"/>
          <p:cNvSpPr txBox="1"/>
          <p:nvPr/>
        </p:nvSpPr>
        <p:spPr>
          <a:xfrm>
            <a:off x="5184648" y="6519672"/>
            <a:ext cx="1828800" cy="301752"/>
          </a:xfrm>
          <a:prstGeom prst="rect">
            <a:avLst/>
          </a:prstGeom>
          <a:noFill/>
        </p:spPr>
        <p:txBody>
          <a:bodyPr wrap="none" tIns="0" bIns="0" anchor="ctr">
            <a:spAutoFit/>
          </a:bodyPr>
          <a:lstStyle/>
          <a:p>
            <a:pPr algn="ctr"/>
            <a:fld id="{B6F15528-21DE-4FAA-801E-634DDDAF4B2B}" type="slidenum">
              <a:rPr lang="lt-LT" sz="1000" b="1">
                <a:solidFill>
                  <a:srgbClr val="595959"/>
                </a:solidFill>
                <a:latin typeface="Cambria"/>
              </a:rPr>
              <a:t>3</a:t>
            </a:fld>
            <a:endParaRPr lang="lt-LT" sz="1000" b="1">
              <a:solidFill>
                <a:srgbClr val="595959"/>
              </a:solidFill>
              <a:latin typeface="Cambria"/>
            </a:endParaRPr>
          </a:p>
        </p:txBody>
      </p:sp>
      <p:sp>
        <p:nvSpPr>
          <p:cNvPr id="30" name="LAMMC footer text"/>
          <p:cNvSpPr txBox="1"/>
          <p:nvPr/>
        </p:nvSpPr>
        <p:spPr>
          <a:xfrm>
            <a:off x="10332720" y="6510528"/>
            <a:ext cx="1627632" cy="329184"/>
          </a:xfrm>
          <a:prstGeom prst="rect">
            <a:avLst/>
          </a:prstGeom>
          <a:noFill/>
        </p:spPr>
        <p:txBody>
          <a:bodyPr wrap="none" tIns="0" rIns="0" bIns="0" anchor="ctr">
            <a:spAutoFit/>
          </a:bodyPr>
          <a:lstStyle/>
          <a:p>
            <a:pPr algn="r"/>
            <a:r>
              <a:rPr sz="1800">
                <a:solidFill>
                  <a:srgbClr val="006600"/>
                </a:solidFill>
                <a:latin typeface="Calibri"/>
              </a:rPr>
              <a:t>LAMMC</a:t>
            </a:r>
          </a:p>
        </p:txBody>
      </p:sp>
    </p:spTree>
    <p:extLst>
      <p:ext uri="{BB962C8B-B14F-4D97-AF65-F5344CB8AC3E}">
        <p14:creationId xmlns:p14="http://schemas.microsoft.com/office/powerpoint/2010/main" val="2361349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2393118"/>
            <a:ext cx="12228128" cy="1828800"/>
            <a:chOff x="-305" y="2987478"/>
            <a:chExt cx="12188952" cy="1828800"/>
          </a:xfrm>
        </p:grpSpPr>
        <p:sp>
          <p:nvSpPr>
            <p:cNvPr id="22" name="Freeform: Shape 21">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25" name="Freeform: Shape 24">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graphicFrame>
        <p:nvGraphicFramePr>
          <p:cNvPr id="6" name="Table 5">
            <a:extLst>
              <a:ext uri="{FF2B5EF4-FFF2-40B4-BE49-F238E27FC236}">
                <a16:creationId xmlns:a16="http://schemas.microsoft.com/office/drawing/2014/main" id="{83EC9037-B4E7-7D2B-6A51-EA2C98ED79AF}"/>
              </a:ext>
            </a:extLst>
          </p:cNvPr>
          <p:cNvGraphicFramePr>
            <a:graphicFrameLocks noGrp="1"/>
          </p:cNvGraphicFramePr>
          <p:nvPr>
            <p:extLst>
              <p:ext uri="{D42A27DB-BD31-4B8C-83A1-F6EECF244321}">
                <p14:modId xmlns:p14="http://schemas.microsoft.com/office/powerpoint/2010/main" val="377172087"/>
              </p:ext>
            </p:extLst>
          </p:nvPr>
        </p:nvGraphicFramePr>
        <p:xfrm>
          <a:off x="265175" y="1981200"/>
          <a:ext cx="11658601" cy="2677636"/>
        </p:xfrm>
        <a:graphic>
          <a:graphicData uri="http://schemas.openxmlformats.org/drawingml/2006/table">
            <a:tbl>
              <a:tblPr firstRow="1" firstCol="1" bandRow="1">
                <a:noFill/>
                <a:tableStyleId>{5C22544A-7EE6-4342-B048-85BDC9FD1C3A}</a:tableStyleId>
              </a:tblPr>
              <a:tblGrid>
                <a:gridCol w="2171854">
                  <a:extLst>
                    <a:ext uri="{9D8B030D-6E8A-4147-A177-3AD203B41FA5}">
                      <a16:colId xmlns:a16="http://schemas.microsoft.com/office/drawing/2014/main" val="3622683755"/>
                    </a:ext>
                  </a:extLst>
                </a:gridCol>
                <a:gridCol w="3505200">
                  <a:extLst>
                    <a:ext uri="{9D8B030D-6E8A-4147-A177-3AD203B41FA5}">
                      <a16:colId xmlns:a16="http://schemas.microsoft.com/office/drawing/2014/main" val="3878879377"/>
                    </a:ext>
                  </a:extLst>
                </a:gridCol>
                <a:gridCol w="2209800">
                  <a:extLst>
                    <a:ext uri="{9D8B030D-6E8A-4147-A177-3AD203B41FA5}">
                      <a16:colId xmlns:a16="http://schemas.microsoft.com/office/drawing/2014/main" val="2569121055"/>
                    </a:ext>
                  </a:extLst>
                </a:gridCol>
                <a:gridCol w="3771747">
                  <a:extLst>
                    <a:ext uri="{9D8B030D-6E8A-4147-A177-3AD203B41FA5}">
                      <a16:colId xmlns:a16="http://schemas.microsoft.com/office/drawing/2014/main" val="3429499856"/>
                    </a:ext>
                  </a:extLst>
                </a:gridCol>
              </a:tblGrid>
              <a:tr h="386279">
                <a:tc>
                  <a:txBody>
                    <a:bodyPr/>
                    <a:lstStyle/>
                    <a:p>
                      <a:pPr algn="ctr">
                        <a:lnSpc>
                          <a:spcPct val="115000"/>
                        </a:lnSpc>
                        <a:spcAft>
                          <a:spcPts val="800"/>
                        </a:spcAft>
                        <a:buNone/>
                      </a:pPr>
                      <a:r>
                        <a:rPr lang="en-US" sz="2000" b="1" kern="100" cap="none" spc="60" dirty="0">
                          <a:solidFill>
                            <a:schemeClr val="tx1"/>
                          </a:solidFill>
                          <a:effectLst/>
                          <a:latin typeface="Cambria" panose="02040503050406030204" pitchFamily="18" charset="0"/>
                          <a:ea typeface="Cambria" panose="02040503050406030204" pitchFamily="18" charset="0"/>
                        </a:rPr>
                        <a:t>Kontrolės taškas</a:t>
                      </a:r>
                      <a:endParaRPr lang="en-US" sz="2000" b="1" kern="100" cap="none" spc="6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16385" marR="16385" marT="157292" marB="16385" anchor="ctr">
                    <a:lnL w="12700" cmpd="sng">
                      <a:noFill/>
                    </a:lnL>
                    <a:lnR w="12700" cmpd="sng">
                      <a:noFill/>
                    </a:lnR>
                    <a:lnT w="19050" cap="flat" cmpd="sng" algn="ctr">
                      <a:noFill/>
                      <a:prstDash val="solid"/>
                    </a:lnT>
                    <a:lnB w="38100" cmpd="sng">
                      <a:noFill/>
                    </a:lnB>
                    <a:solidFill>
                      <a:schemeClr val="accent1"/>
                    </a:solidFill>
                  </a:tcPr>
                </a:tc>
                <a:tc>
                  <a:txBody>
                    <a:bodyPr/>
                    <a:lstStyle/>
                    <a:p>
                      <a:pPr algn="ctr">
                        <a:lnSpc>
                          <a:spcPct val="115000"/>
                        </a:lnSpc>
                        <a:spcAft>
                          <a:spcPts val="800"/>
                        </a:spcAft>
                        <a:buNone/>
                      </a:pPr>
                      <a:r>
                        <a:rPr lang="en-US" sz="2000" b="1" kern="100" cap="none" spc="60" dirty="0" err="1">
                          <a:solidFill>
                            <a:schemeClr val="tx1"/>
                          </a:solidFill>
                          <a:effectLst/>
                          <a:latin typeface="Cambria" panose="02040503050406030204" pitchFamily="18" charset="0"/>
                          <a:ea typeface="Cambria" panose="02040503050406030204" pitchFamily="18" charset="0"/>
                        </a:rPr>
                        <a:t>Matuojame</a:t>
                      </a:r>
                      <a:endParaRPr lang="en-US" sz="2000" b="1" kern="100" cap="none" spc="6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16385" marR="16385" marT="157292" marB="16385" anchor="ctr">
                    <a:lnL w="12700" cmpd="sng">
                      <a:noFill/>
                    </a:lnL>
                    <a:lnR w="12700" cmpd="sng">
                      <a:noFill/>
                    </a:lnR>
                    <a:lnT w="19050" cap="flat" cmpd="sng" algn="ctr">
                      <a:noFill/>
                      <a:prstDash val="solid"/>
                    </a:lnT>
                    <a:lnB w="38100" cmpd="sng">
                      <a:noFill/>
                    </a:lnB>
                    <a:solidFill>
                      <a:schemeClr val="accent1"/>
                    </a:solidFill>
                  </a:tcPr>
                </a:tc>
                <a:tc>
                  <a:txBody>
                    <a:bodyPr/>
                    <a:lstStyle/>
                    <a:p>
                      <a:pPr algn="ctr">
                        <a:lnSpc>
                          <a:spcPct val="115000"/>
                        </a:lnSpc>
                        <a:spcAft>
                          <a:spcPts val="800"/>
                        </a:spcAft>
                        <a:buNone/>
                      </a:pPr>
                      <a:r>
                        <a:rPr lang="en-US" sz="2000" b="1" kern="100" cap="none" spc="60" dirty="0" err="1">
                          <a:solidFill>
                            <a:schemeClr val="tx1"/>
                          </a:solidFill>
                          <a:effectLst/>
                          <a:latin typeface="Cambria" panose="02040503050406030204" pitchFamily="18" charset="0"/>
                          <a:ea typeface="Cambria" panose="02040503050406030204" pitchFamily="18" charset="0"/>
                        </a:rPr>
                        <a:t>Tikslas</a:t>
                      </a:r>
                      <a:endParaRPr lang="en-US" sz="2000" b="1" kern="100" cap="none" spc="6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16385" marR="16385" marT="157292" marB="16385" anchor="ctr">
                    <a:lnL w="12700" cmpd="sng">
                      <a:noFill/>
                    </a:lnL>
                    <a:lnR w="12700" cmpd="sng">
                      <a:noFill/>
                    </a:lnR>
                    <a:lnT w="19050" cap="flat" cmpd="sng" algn="ctr">
                      <a:noFill/>
                      <a:prstDash val="solid"/>
                    </a:lnT>
                    <a:lnB w="38100" cmpd="sng">
                      <a:noFill/>
                    </a:lnB>
                    <a:solidFill>
                      <a:schemeClr val="accent1"/>
                    </a:solidFill>
                  </a:tcPr>
                </a:tc>
                <a:tc>
                  <a:txBody>
                    <a:bodyPr/>
                    <a:lstStyle/>
                    <a:p>
                      <a:pPr algn="ctr">
                        <a:lnSpc>
                          <a:spcPct val="115000"/>
                        </a:lnSpc>
                        <a:spcAft>
                          <a:spcPts val="800"/>
                        </a:spcAft>
                        <a:buNone/>
                      </a:pPr>
                      <a:r>
                        <a:rPr lang="lt-LT" sz="2000" b="1" kern="100" cap="none" spc="60" dirty="0">
                          <a:solidFill>
                            <a:schemeClr val="tx1"/>
                          </a:solidFill>
                          <a:effectLst/>
                          <a:latin typeface="Cambria" panose="02040503050406030204" pitchFamily="18" charset="0"/>
                          <a:ea typeface="Cambria" panose="02040503050406030204" pitchFamily="18" charset="0"/>
                        </a:rPr>
                        <a:t>Normos</a:t>
                      </a:r>
                      <a:endParaRPr lang="en-US" sz="2000" b="1" kern="100" cap="none" spc="6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16385" marR="16385" marT="157292" marB="16385" anchor="ctr">
                    <a:lnL w="12700" cmpd="sng">
                      <a:noFill/>
                    </a:lnL>
                    <a:lnR w="12700" cmpd="sng">
                      <a:noFill/>
                    </a:lnR>
                    <a:lnT w="19050" cap="flat" cmpd="sng" algn="ctr">
                      <a:noFill/>
                      <a:prstDash val="solid"/>
                    </a:lnT>
                    <a:lnB w="38100" cmpd="sng">
                      <a:noFill/>
                    </a:lnB>
                    <a:solidFill>
                      <a:schemeClr val="accent1"/>
                    </a:solidFill>
                  </a:tcPr>
                </a:tc>
                <a:extLst>
                  <a:ext uri="{0D108BD9-81ED-4DB2-BD59-A6C34878D82A}">
                    <a16:rowId xmlns:a16="http://schemas.microsoft.com/office/drawing/2014/main" val="2766985060"/>
                  </a:ext>
                </a:extLst>
              </a:tr>
              <a:tr h="669206">
                <a:tc>
                  <a:txBody>
                    <a:bodyPr/>
                    <a:lstStyle/>
                    <a:p>
                      <a:pPr>
                        <a:lnSpc>
                          <a:spcPct val="115000"/>
                        </a:lnSpc>
                        <a:spcAft>
                          <a:spcPts val="800"/>
                        </a:spcAft>
                        <a:buNone/>
                      </a:pPr>
                      <a:r>
                        <a:rPr lang="lt-LT" sz="2000" b="0" kern="100" cap="none" spc="0" dirty="0">
                          <a:solidFill>
                            <a:schemeClr val="tx1"/>
                          </a:solidFill>
                          <a:effectLst/>
                          <a:latin typeface="Cambria" panose="02040503050406030204" pitchFamily="18" charset="0"/>
                          <a:ea typeface="Cambria" panose="02040503050406030204" pitchFamily="18" charset="0"/>
                        </a:rPr>
                        <a:t>DIRVOŽEMIS</a:t>
                      </a:r>
                      <a:endParaRPr lang="en-US" sz="2000" b="0" kern="100" cap="none" spc="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16385" marR="16385" marT="157292" marB="16385" anchor="ctr">
                    <a:lnL w="12700" cmpd="sng">
                      <a:noFill/>
                      <a:prstDash val="solid"/>
                    </a:lnL>
                    <a:lnR w="12700" cmpd="sng">
                      <a:noFill/>
                      <a:prstDash val="solid"/>
                    </a:lnR>
                    <a:lnT w="38100" cmpd="sng">
                      <a:noFill/>
                    </a:lnT>
                    <a:lnB w="12700" cap="flat" cmpd="sng" algn="ctr">
                      <a:noFill/>
                      <a:prstDash val="solid"/>
                    </a:lnB>
                    <a:noFill/>
                  </a:tcPr>
                </a:tc>
                <a:tc>
                  <a:txBody>
                    <a:bodyPr/>
                    <a:lstStyle/>
                    <a:p>
                      <a:pPr>
                        <a:lnSpc>
                          <a:spcPct val="115000"/>
                        </a:lnSpc>
                        <a:spcAft>
                          <a:spcPts val="800"/>
                        </a:spcAft>
                        <a:buNone/>
                      </a:pPr>
                      <a:r>
                        <a:rPr lang="lt-LT" sz="2000" kern="100" cap="none" spc="0" dirty="0">
                          <a:solidFill>
                            <a:schemeClr val="tx1"/>
                          </a:solidFill>
                          <a:effectLst/>
                          <a:latin typeface="Cambria" panose="02040503050406030204" pitchFamily="18" charset="0"/>
                          <a:ea typeface="Cambria" panose="02040503050406030204" pitchFamily="18" charset="0"/>
                        </a:rPr>
                        <a:t>MMs</a:t>
                      </a:r>
                      <a:r>
                        <a:rPr lang="en-US" sz="2000" kern="100" cap="none" spc="0" dirty="0">
                          <a:solidFill>
                            <a:schemeClr val="tx1"/>
                          </a:solidFill>
                          <a:effectLst/>
                          <a:latin typeface="Cambria" panose="02040503050406030204" pitchFamily="18" charset="0"/>
                          <a:ea typeface="Cambria" panose="02040503050406030204" pitchFamily="18" charset="0"/>
                        </a:rPr>
                        <a:t> kiekis</a:t>
                      </a:r>
                      <a:r>
                        <a:rPr lang="lt-LT" sz="2000" kern="100" cap="none" spc="0" dirty="0">
                          <a:solidFill>
                            <a:schemeClr val="tx1"/>
                          </a:solidFill>
                          <a:effectLst/>
                          <a:latin typeface="Cambria" panose="02040503050406030204" pitchFamily="18" charset="0"/>
                          <a:ea typeface="Cambria" panose="02040503050406030204" pitchFamily="18" charset="0"/>
                        </a:rPr>
                        <a:t> dirvožemyje</a:t>
                      </a:r>
                      <a:endParaRPr lang="en-US" sz="2000" kern="100" cap="none" spc="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16385" marR="16385" marT="157292" marB="16385" anchor="ctr">
                    <a:lnL w="12700" cmpd="sng">
                      <a:noFill/>
                      <a:prstDash val="solid"/>
                    </a:lnL>
                    <a:lnR w="12700" cmpd="sng">
                      <a:noFill/>
                      <a:prstDash val="solid"/>
                    </a:lnR>
                    <a:lnT w="38100" cmpd="sng">
                      <a:noFill/>
                    </a:lnT>
                    <a:lnB w="12700" cap="flat" cmpd="sng" algn="ctr">
                      <a:noFill/>
                      <a:prstDash val="solid"/>
                    </a:lnB>
                    <a:noFill/>
                  </a:tcPr>
                </a:tc>
                <a:tc>
                  <a:txBody>
                    <a:bodyPr/>
                    <a:lstStyle/>
                    <a:p>
                      <a:pPr>
                        <a:lnSpc>
                          <a:spcPct val="115000"/>
                        </a:lnSpc>
                        <a:spcAft>
                          <a:spcPts val="800"/>
                        </a:spcAft>
                        <a:buNone/>
                      </a:pPr>
                      <a:r>
                        <a:rPr lang="en-US" sz="2000" kern="100" cap="none" spc="0" dirty="0">
                          <a:solidFill>
                            <a:schemeClr val="tx1"/>
                          </a:solidFill>
                          <a:effectLst/>
                          <a:latin typeface="Cambria" panose="02040503050406030204" pitchFamily="18" charset="0"/>
                          <a:ea typeface="Cambria" panose="02040503050406030204" pitchFamily="18" charset="0"/>
                        </a:rPr>
                        <a:t>Dirvožemio </a:t>
                      </a:r>
                      <a:r>
                        <a:rPr lang="en-US" sz="2000" kern="100" cap="none" spc="0" dirty="0" err="1">
                          <a:solidFill>
                            <a:schemeClr val="tx1"/>
                          </a:solidFill>
                          <a:effectLst/>
                          <a:latin typeface="Cambria" panose="02040503050406030204" pitchFamily="18" charset="0"/>
                          <a:ea typeface="Cambria" panose="02040503050406030204" pitchFamily="18" charset="0"/>
                        </a:rPr>
                        <a:t>būklė</a:t>
                      </a:r>
                      <a:endParaRPr lang="en-US" sz="2000" kern="100" cap="none" spc="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16385" marR="16385" marT="157292" marB="16385" anchor="ctr">
                    <a:lnL w="12700" cmpd="sng">
                      <a:noFill/>
                      <a:prstDash val="solid"/>
                    </a:lnL>
                    <a:lnR w="12700" cmpd="sng">
                      <a:noFill/>
                      <a:prstDash val="solid"/>
                    </a:lnR>
                    <a:lnT w="38100" cmpd="sng">
                      <a:noFill/>
                    </a:lnT>
                    <a:lnB w="12700" cap="flat" cmpd="sng" algn="ctr">
                      <a:noFill/>
                      <a:prstDash val="solid"/>
                    </a:lnB>
                    <a:noFill/>
                  </a:tcPr>
                </a:tc>
                <a:tc>
                  <a:txBody>
                    <a:bodyPr/>
                    <a:lstStyle/>
                    <a:p>
                      <a:pPr>
                        <a:lnSpc>
                          <a:spcPct val="115000"/>
                        </a:lnSpc>
                        <a:spcAft>
                          <a:spcPts val="800"/>
                        </a:spcAft>
                        <a:buNone/>
                      </a:pPr>
                      <a:r>
                        <a:rPr lang="en-US" sz="2000" kern="100" cap="none" spc="0" dirty="0">
                          <a:solidFill>
                            <a:schemeClr val="tx1"/>
                          </a:solidFill>
                          <a:effectLst/>
                          <a:latin typeface="Cambria" panose="02040503050406030204" pitchFamily="18" charset="0"/>
                          <a:ea typeface="Cambria" panose="02040503050406030204" pitchFamily="18" charset="0"/>
                        </a:rPr>
                        <a:t>Ar neviršyta</a:t>
                      </a:r>
                      <a:r>
                        <a:rPr lang="lt-LT" sz="2000" kern="100" cap="none" spc="0" dirty="0">
                          <a:solidFill>
                            <a:schemeClr val="tx1"/>
                          </a:solidFill>
                          <a:effectLst/>
                          <a:latin typeface="Cambria" panose="02040503050406030204" pitchFamily="18" charset="0"/>
                          <a:ea typeface="Cambria" panose="02040503050406030204" pitchFamily="18" charset="0"/>
                        </a:rPr>
                        <a:t> pagal</a:t>
                      </a:r>
                      <a:r>
                        <a:rPr lang="en-US" sz="2000" kern="100" cap="none" spc="0" dirty="0">
                          <a:solidFill>
                            <a:schemeClr val="tx1"/>
                          </a:solidFill>
                          <a:effectLst/>
                          <a:latin typeface="Cambria" panose="02040503050406030204" pitchFamily="18" charset="0"/>
                          <a:ea typeface="Cambria" panose="02040503050406030204" pitchFamily="18" charset="0"/>
                        </a:rPr>
                        <a:t> HN 60:2015?</a:t>
                      </a:r>
                      <a:endParaRPr lang="en-US" sz="2000" kern="100" cap="none" spc="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16385" marR="16385" marT="157292" marB="16385" anchor="ctr">
                    <a:lnL w="12700" cmpd="sng">
                      <a:noFill/>
                      <a:prstDash val="solid"/>
                    </a:lnL>
                    <a:lnR w="12700" cmpd="sng">
                      <a:noFill/>
                      <a:prstDash val="solid"/>
                    </a:lnR>
                    <a:lnT w="38100" cmpd="sng">
                      <a:noFill/>
                    </a:lnT>
                    <a:lnB w="12700" cap="flat" cmpd="sng" algn="ctr">
                      <a:noFill/>
                      <a:prstDash val="solid"/>
                    </a:lnB>
                    <a:noFill/>
                  </a:tcPr>
                </a:tc>
                <a:extLst>
                  <a:ext uri="{0D108BD9-81ED-4DB2-BD59-A6C34878D82A}">
                    <a16:rowId xmlns:a16="http://schemas.microsoft.com/office/drawing/2014/main" val="2960726648"/>
                  </a:ext>
                </a:extLst>
              </a:tr>
              <a:tr h="669206">
                <a:tc>
                  <a:txBody>
                    <a:bodyPr/>
                    <a:lstStyle/>
                    <a:p>
                      <a:pPr>
                        <a:lnSpc>
                          <a:spcPct val="115000"/>
                        </a:lnSpc>
                        <a:spcAft>
                          <a:spcPts val="800"/>
                        </a:spcAft>
                        <a:buNone/>
                      </a:pPr>
                      <a:r>
                        <a:rPr lang="en-US" sz="2000" b="0" kern="100" cap="none" spc="0" dirty="0">
                          <a:solidFill>
                            <a:schemeClr val="tx1"/>
                          </a:solidFill>
                          <a:effectLst/>
                          <a:latin typeface="Cambria" panose="02040503050406030204" pitchFamily="18" charset="0"/>
                          <a:ea typeface="Cambria" panose="02040503050406030204" pitchFamily="18" charset="0"/>
                        </a:rPr>
                        <a:t>AUGALAS</a:t>
                      </a:r>
                      <a:endParaRPr lang="en-US" sz="2000" b="0" kern="100" cap="none" spc="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16385" marR="16385" marT="157292" marB="163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lnSpc>
                          <a:spcPct val="115000"/>
                        </a:lnSpc>
                        <a:spcAft>
                          <a:spcPts val="800"/>
                        </a:spcAft>
                        <a:buNone/>
                      </a:pPr>
                      <a:r>
                        <a:rPr lang="en-US" sz="2000" kern="100" cap="none" spc="0" dirty="0">
                          <a:solidFill>
                            <a:schemeClr val="tx1"/>
                          </a:solidFill>
                          <a:effectLst/>
                          <a:latin typeface="Cambria" panose="02040503050406030204" pitchFamily="18" charset="0"/>
                          <a:ea typeface="Cambria" panose="02040503050406030204" pitchFamily="18" charset="0"/>
                        </a:rPr>
                        <a:t>Augimo tempas, spalva</a:t>
                      </a:r>
                      <a:r>
                        <a:rPr lang="lt-LT" sz="2000" kern="100" cap="none" spc="0" dirty="0">
                          <a:solidFill>
                            <a:schemeClr val="tx1"/>
                          </a:solidFill>
                          <a:effectLst/>
                          <a:latin typeface="Cambria" panose="02040503050406030204" pitchFamily="18" charset="0"/>
                          <a:ea typeface="Cambria" panose="02040503050406030204" pitchFamily="18" charset="0"/>
                        </a:rPr>
                        <a:t> ir kt.</a:t>
                      </a:r>
                      <a:endParaRPr lang="en-US" sz="2000" kern="100" cap="none" spc="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16385" marR="16385" marT="157292" marB="163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lnSpc>
                          <a:spcPct val="115000"/>
                        </a:lnSpc>
                        <a:spcAft>
                          <a:spcPts val="800"/>
                        </a:spcAft>
                        <a:buNone/>
                      </a:pPr>
                      <a:r>
                        <a:rPr lang="en-US" sz="2000" kern="100" cap="none" spc="0">
                          <a:solidFill>
                            <a:schemeClr val="tx1"/>
                          </a:solidFill>
                          <a:effectLst/>
                          <a:latin typeface="Cambria" panose="02040503050406030204" pitchFamily="18" charset="0"/>
                          <a:ea typeface="Cambria" panose="02040503050406030204" pitchFamily="18" charset="0"/>
                        </a:rPr>
                        <a:t>Augalo sveikata</a:t>
                      </a:r>
                      <a:endParaRPr lang="en-US" sz="2000" kern="100" cap="none" spc="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16385" marR="16385" marT="157292" marB="163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lnSpc>
                          <a:spcPct val="115000"/>
                        </a:lnSpc>
                        <a:spcAft>
                          <a:spcPts val="800"/>
                        </a:spcAft>
                        <a:buNone/>
                      </a:pPr>
                      <a:r>
                        <a:rPr lang="lt-LT" sz="2000" kern="100" cap="none" spc="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Ar neviršyta pagal mokslinius tyrimus?</a:t>
                      </a:r>
                      <a:endParaRPr lang="en-US" sz="2000" kern="100" cap="none" spc="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16385" marR="16385" marT="157292" marB="16385"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363931274"/>
                  </a:ext>
                </a:extLst>
              </a:tr>
              <a:tr h="669206">
                <a:tc>
                  <a:txBody>
                    <a:bodyPr/>
                    <a:lstStyle/>
                    <a:p>
                      <a:pPr>
                        <a:lnSpc>
                          <a:spcPct val="115000"/>
                        </a:lnSpc>
                        <a:spcAft>
                          <a:spcPts val="800"/>
                        </a:spcAft>
                        <a:buNone/>
                      </a:pPr>
                      <a:r>
                        <a:rPr lang="lt-LT" sz="2000" b="0" kern="100" cap="none" spc="0" dirty="0">
                          <a:solidFill>
                            <a:schemeClr val="tx1"/>
                          </a:solidFill>
                          <a:effectLst/>
                          <a:latin typeface="Cambria" panose="02040503050406030204" pitchFamily="18" charset="0"/>
                          <a:ea typeface="Cambria" panose="02040503050406030204" pitchFamily="18" charset="0"/>
                        </a:rPr>
                        <a:t>MAISTAS</a:t>
                      </a:r>
                      <a:endParaRPr lang="en-US" sz="2000" b="0" kern="100" cap="none" spc="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16385" marR="16385" marT="157292" marB="16385" anchor="ctr">
                    <a:lnL w="12700" cmpd="sng">
                      <a:noFill/>
                      <a:prstDash val="solid"/>
                    </a:lnL>
                    <a:lnR w="12700" cmpd="sng">
                      <a:noFill/>
                      <a:prstDash val="solid"/>
                    </a:lnR>
                    <a:lnT w="12700" cmpd="sng">
                      <a:noFill/>
                      <a:prstDash val="solid"/>
                    </a:lnT>
                    <a:lnB w="12700" cmpd="sng">
                      <a:noFill/>
                      <a:prstDash val="solid"/>
                    </a:lnB>
                    <a:noFill/>
                  </a:tcPr>
                </a:tc>
                <a:tc>
                  <a:txBody>
                    <a:bodyPr/>
                    <a:lstStyle/>
                    <a:p>
                      <a:pPr>
                        <a:lnSpc>
                          <a:spcPct val="115000"/>
                        </a:lnSpc>
                        <a:spcAft>
                          <a:spcPts val="800"/>
                        </a:spcAft>
                        <a:buNone/>
                      </a:pPr>
                      <a:r>
                        <a:rPr lang="lt-LT" sz="2000" kern="100" cap="none" spc="0" dirty="0">
                          <a:solidFill>
                            <a:schemeClr val="tx1"/>
                          </a:solidFill>
                          <a:effectLst/>
                          <a:latin typeface="Cambria" panose="02040503050406030204" pitchFamily="18" charset="0"/>
                          <a:ea typeface="Cambria" panose="02040503050406030204" pitchFamily="18" charset="0"/>
                        </a:rPr>
                        <a:t>MMs</a:t>
                      </a:r>
                      <a:r>
                        <a:rPr lang="en-US" sz="2000" kern="100" cap="none" spc="0" dirty="0">
                          <a:solidFill>
                            <a:schemeClr val="tx1"/>
                          </a:solidFill>
                          <a:effectLst/>
                          <a:latin typeface="Cambria" panose="02040503050406030204" pitchFamily="18" charset="0"/>
                          <a:ea typeface="Cambria" panose="02040503050406030204" pitchFamily="18" charset="0"/>
                        </a:rPr>
                        <a:t> kiekis </a:t>
                      </a:r>
                      <a:r>
                        <a:rPr lang="lt-LT" sz="2000" kern="100" cap="none" spc="0" dirty="0">
                          <a:solidFill>
                            <a:schemeClr val="tx1"/>
                          </a:solidFill>
                          <a:effectLst/>
                          <a:latin typeface="Cambria" panose="02040503050406030204" pitchFamily="18" charset="0"/>
                          <a:ea typeface="Cambria" panose="02040503050406030204" pitchFamily="18" charset="0"/>
                        </a:rPr>
                        <a:t>augaliniame maiste</a:t>
                      </a:r>
                      <a:endParaRPr lang="en-US" sz="2000" kern="100" cap="none" spc="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16385" marR="16385" marT="157292" marB="16385" anchor="ctr">
                    <a:lnL w="12700" cmpd="sng">
                      <a:noFill/>
                      <a:prstDash val="solid"/>
                    </a:lnL>
                    <a:lnR w="12700" cmpd="sng">
                      <a:noFill/>
                      <a:prstDash val="solid"/>
                    </a:lnR>
                    <a:lnT w="12700" cmpd="sng">
                      <a:noFill/>
                      <a:prstDash val="solid"/>
                    </a:lnT>
                    <a:lnB w="12700" cmpd="sng">
                      <a:noFill/>
                      <a:prstDash val="solid"/>
                    </a:lnB>
                    <a:noFill/>
                  </a:tcPr>
                </a:tc>
                <a:tc>
                  <a:txBody>
                    <a:bodyPr/>
                    <a:lstStyle/>
                    <a:p>
                      <a:pPr>
                        <a:lnSpc>
                          <a:spcPct val="115000"/>
                        </a:lnSpc>
                        <a:spcAft>
                          <a:spcPts val="800"/>
                        </a:spcAft>
                        <a:buNone/>
                      </a:pPr>
                      <a:r>
                        <a:rPr lang="en-US" sz="2000" kern="100" cap="none" spc="0" dirty="0">
                          <a:solidFill>
                            <a:schemeClr val="tx1"/>
                          </a:solidFill>
                          <a:effectLst/>
                          <a:latin typeface="Cambria" panose="02040503050406030204" pitchFamily="18" charset="0"/>
                          <a:ea typeface="Cambria" panose="02040503050406030204" pitchFamily="18" charset="0"/>
                        </a:rPr>
                        <a:t>Žmogaus sauga</a:t>
                      </a:r>
                      <a:endParaRPr lang="en-US" sz="2000" kern="100" cap="none" spc="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16385" marR="16385" marT="157292" marB="16385" anchor="ctr">
                    <a:lnL w="12700" cmpd="sng">
                      <a:noFill/>
                      <a:prstDash val="solid"/>
                    </a:lnL>
                    <a:lnR w="12700" cmpd="sng">
                      <a:noFill/>
                      <a:prstDash val="solid"/>
                    </a:lnR>
                    <a:lnT w="12700" cmpd="sng">
                      <a:noFill/>
                      <a:prstDash val="solid"/>
                    </a:lnT>
                    <a:lnB w="12700" cmpd="sng">
                      <a:noFill/>
                      <a:prstDash val="solid"/>
                    </a:lnB>
                    <a:noFill/>
                  </a:tcPr>
                </a:tc>
                <a:tc>
                  <a:txBody>
                    <a:bodyPr/>
                    <a:lstStyle/>
                    <a:p>
                      <a:pPr>
                        <a:lnSpc>
                          <a:spcPct val="115000"/>
                        </a:lnSpc>
                        <a:spcAft>
                          <a:spcPts val="800"/>
                        </a:spcAft>
                        <a:buNone/>
                      </a:pPr>
                      <a:r>
                        <a:rPr lang="en-US" sz="2000" kern="100" cap="none" spc="0" dirty="0">
                          <a:solidFill>
                            <a:schemeClr val="tx1"/>
                          </a:solidFill>
                          <a:effectLst/>
                          <a:latin typeface="Cambria" panose="02040503050406030204" pitchFamily="18" charset="0"/>
                          <a:ea typeface="Cambria" panose="02040503050406030204" pitchFamily="18" charset="0"/>
                        </a:rPr>
                        <a:t>Ar neviršyta</a:t>
                      </a:r>
                      <a:r>
                        <a:rPr lang="lt-LT" sz="2000" kern="100" cap="none" spc="0" dirty="0">
                          <a:solidFill>
                            <a:schemeClr val="tx1"/>
                          </a:solidFill>
                          <a:effectLst/>
                          <a:latin typeface="Cambria" panose="02040503050406030204" pitchFamily="18" charset="0"/>
                          <a:ea typeface="Cambria" panose="02040503050406030204" pitchFamily="18" charset="0"/>
                        </a:rPr>
                        <a:t> pagal</a:t>
                      </a:r>
                      <a:r>
                        <a:rPr lang="en-US" sz="2000" kern="100" cap="none" spc="0" dirty="0">
                          <a:solidFill>
                            <a:schemeClr val="tx1"/>
                          </a:solidFill>
                          <a:effectLst/>
                          <a:latin typeface="Cambria" panose="02040503050406030204" pitchFamily="18" charset="0"/>
                          <a:ea typeface="Cambria" panose="02040503050406030204" pitchFamily="18" charset="0"/>
                        </a:rPr>
                        <a:t> ES 2023/915?</a:t>
                      </a:r>
                      <a:endParaRPr lang="en-US" sz="2000" kern="100" cap="none" spc="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16385" marR="16385" marT="157292" marB="16385"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456685770"/>
                  </a:ext>
                </a:extLst>
              </a:tr>
            </a:tbl>
          </a:graphicData>
        </a:graphic>
      </p:graphicFrame>
      <p:cxnSp>
        <p:nvCxnSpPr>
          <p:cNvPr id="26" name="LAMMC footer line"/>
          <p:cNvCxnSpPr/>
          <p:nvPr/>
        </p:nvCxnSpPr>
        <p:spPr>
          <a:xfrm>
            <a:off x="228600" y="6446520"/>
            <a:ext cx="11731752" cy="0"/>
          </a:xfrm>
          <a:prstGeom prst="line">
            <a:avLst/>
          </a:prstGeom>
          <a:ln w="38100">
            <a:solidFill>
              <a:srgbClr val="006600"/>
            </a:solidFill>
          </a:ln>
        </p:spPr>
        <p:style>
          <a:lnRef idx="2">
            <a:schemeClr val="accent1"/>
          </a:lnRef>
          <a:fillRef idx="0">
            <a:schemeClr val="accent1"/>
          </a:fillRef>
          <a:effectRef idx="1">
            <a:schemeClr val="accent1"/>
          </a:effectRef>
          <a:fontRef idx="minor">
            <a:schemeClr val="tx1"/>
          </a:fontRef>
        </p:style>
      </p:cxnSp>
      <p:cxnSp>
        <p:nvCxnSpPr>
          <p:cNvPr id="27" name="LAMMC footer line"/>
          <p:cNvCxnSpPr/>
          <p:nvPr/>
        </p:nvCxnSpPr>
        <p:spPr>
          <a:xfrm>
            <a:off x="228600" y="6501384"/>
            <a:ext cx="11731752" cy="0"/>
          </a:xfrm>
          <a:prstGeom prst="line">
            <a:avLst/>
          </a:prstGeom>
          <a:ln w="12700">
            <a:solidFill>
              <a:srgbClr val="006600"/>
            </a:solidFill>
          </a:ln>
        </p:spPr>
        <p:style>
          <a:lnRef idx="2">
            <a:schemeClr val="accent1"/>
          </a:lnRef>
          <a:fillRef idx="0">
            <a:schemeClr val="accent1"/>
          </a:fillRef>
          <a:effectRef idx="1">
            <a:schemeClr val="accent1"/>
          </a:effectRef>
          <a:fontRef idx="minor">
            <a:schemeClr val="tx1"/>
          </a:fontRef>
        </p:style>
      </p:cxnSp>
      <p:sp>
        <p:nvSpPr>
          <p:cNvPr id="28" name="LAMMC footer number"/>
          <p:cNvSpPr txBox="1"/>
          <p:nvPr/>
        </p:nvSpPr>
        <p:spPr>
          <a:xfrm>
            <a:off x="5184648" y="6519672"/>
            <a:ext cx="1828800" cy="301752"/>
          </a:xfrm>
          <a:prstGeom prst="rect">
            <a:avLst/>
          </a:prstGeom>
          <a:noFill/>
        </p:spPr>
        <p:txBody>
          <a:bodyPr wrap="none" tIns="0" bIns="0" anchor="ctr">
            <a:spAutoFit/>
          </a:bodyPr>
          <a:lstStyle/>
          <a:p>
            <a:pPr algn="ctr"/>
            <a:fld id="{B6F15528-21DE-4FAA-801E-634DDDAF4B2B}" type="slidenum">
              <a:rPr lang="lt-LT" sz="1000" b="1">
                <a:solidFill>
                  <a:srgbClr val="595959"/>
                </a:solidFill>
                <a:latin typeface="Cambria"/>
              </a:rPr>
              <a:t>4</a:t>
            </a:fld>
            <a:endParaRPr lang="lt-LT" sz="1000" b="1">
              <a:solidFill>
                <a:srgbClr val="595959"/>
              </a:solidFill>
              <a:latin typeface="Cambria"/>
            </a:endParaRPr>
          </a:p>
        </p:txBody>
      </p:sp>
      <p:sp>
        <p:nvSpPr>
          <p:cNvPr id="29" name="LAMMC footer text"/>
          <p:cNvSpPr txBox="1"/>
          <p:nvPr/>
        </p:nvSpPr>
        <p:spPr>
          <a:xfrm>
            <a:off x="10332720" y="6510528"/>
            <a:ext cx="1627632" cy="329184"/>
          </a:xfrm>
          <a:prstGeom prst="rect">
            <a:avLst/>
          </a:prstGeom>
          <a:noFill/>
        </p:spPr>
        <p:txBody>
          <a:bodyPr wrap="none" tIns="0" rIns="0" bIns="0" anchor="ctr">
            <a:spAutoFit/>
          </a:bodyPr>
          <a:lstStyle/>
          <a:p>
            <a:pPr algn="r"/>
            <a:r>
              <a:rPr sz="1800">
                <a:solidFill>
                  <a:srgbClr val="006600"/>
                </a:solidFill>
                <a:latin typeface="Calibri"/>
              </a:rPr>
              <a:t>LAMMC</a:t>
            </a:r>
          </a:p>
        </p:txBody>
      </p:sp>
      <p:cxnSp>
        <p:nvCxnSpPr>
          <p:cNvPr id="4" name="Straight Connector 3">
            <a:extLst>
              <a:ext uri="{FF2B5EF4-FFF2-40B4-BE49-F238E27FC236}">
                <a16:creationId xmlns:a16="http://schemas.microsoft.com/office/drawing/2014/main" id="{856EFB9D-486F-1EDA-C84F-C04FC56EF16C}"/>
              </a:ext>
            </a:extLst>
          </p:cNvPr>
          <p:cNvCxnSpPr/>
          <p:nvPr/>
        </p:nvCxnSpPr>
        <p:spPr>
          <a:xfrm>
            <a:off x="265175" y="3020390"/>
            <a:ext cx="7583425" cy="0"/>
          </a:xfrm>
          <a:prstGeom prst="line">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1823915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50B379-DD42-3B71-2404-C381727A33AE}"/>
              </a:ext>
            </a:extLst>
          </p:cNvPr>
          <p:cNvSpPr>
            <a:spLocks noGrp="1"/>
          </p:cNvSpPr>
          <p:nvPr>
            <p:ph type="title"/>
          </p:nvPr>
        </p:nvSpPr>
        <p:spPr>
          <a:xfrm>
            <a:off x="792480" y="11881"/>
            <a:ext cx="10515600" cy="1054920"/>
          </a:xfrm>
        </p:spPr>
        <p:txBody>
          <a:bodyPr>
            <a:normAutofit fontScale="90000"/>
          </a:bodyPr>
          <a:lstStyle/>
          <a:p>
            <a:pPr lvl="0" eaLnBrk="0" fontAlgn="base" hangingPunct="0">
              <a:spcAft>
                <a:spcPct val="0"/>
              </a:spcAft>
            </a:pPr>
            <a:r>
              <a:rPr lang="en-US" altLang="en-US" sz="4000" b="1" dirty="0">
                <a:solidFill>
                  <a:schemeClr val="accent4">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Būtinieji </a:t>
            </a:r>
            <a:r>
              <a:rPr lang="en-US" altLang="en-US" sz="4000" b="1" dirty="0" err="1">
                <a:solidFill>
                  <a:schemeClr val="accent4">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metalai</a:t>
            </a:r>
            <a:r>
              <a:rPr lang="en-US" altLang="en-US" sz="4000" b="1" dirty="0">
                <a:solidFill>
                  <a:schemeClr val="accent4">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(Mikroelementai)</a:t>
            </a:r>
            <a:br>
              <a:rPr lang="lt-LT" altLang="en-US" sz="4000" b="1" dirty="0">
                <a:solidFill>
                  <a:schemeClr val="accent4">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br>
            <a:r>
              <a:rPr lang="lt-LT" altLang="en-US" sz="4000" b="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Toksiški (nereikalingi)</a:t>
            </a:r>
            <a:endParaRPr lang="en-US" sz="4000" dirty="0">
              <a:solidFill>
                <a:schemeClr val="accent2">
                  <a:lumMod val="50000"/>
                </a:schemeClr>
              </a:solidFill>
              <a:latin typeface="Cambria" panose="02040503050406030204" pitchFamily="18" charset="0"/>
              <a:ea typeface="Cambria" panose="02040503050406030204" pitchFamily="18" charset="0"/>
            </a:endParaRPr>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069848"/>
            <a:ext cx="10424160" cy="18288"/>
          </a:xfrm>
          <a:custGeom>
            <a:avLst/>
            <a:gdLst>
              <a:gd name="csX0" fmla="*/ 0 w 10424160"/>
              <a:gd name="csY0" fmla="*/ 0 h 18288"/>
              <a:gd name="csX1" fmla="*/ 903427 w 10424160"/>
              <a:gd name="csY1" fmla="*/ 0 h 18288"/>
              <a:gd name="csX2" fmla="*/ 1389888 w 10424160"/>
              <a:gd name="csY2" fmla="*/ 0 h 18288"/>
              <a:gd name="csX3" fmla="*/ 2189074 w 10424160"/>
              <a:gd name="csY3" fmla="*/ 0 h 18288"/>
              <a:gd name="csX4" fmla="*/ 2675534 w 10424160"/>
              <a:gd name="csY4" fmla="*/ 0 h 18288"/>
              <a:gd name="csX5" fmla="*/ 3370478 w 10424160"/>
              <a:gd name="csY5" fmla="*/ 0 h 18288"/>
              <a:gd name="csX6" fmla="*/ 4169664 w 10424160"/>
              <a:gd name="csY6" fmla="*/ 0 h 18288"/>
              <a:gd name="csX7" fmla="*/ 4551883 w 10424160"/>
              <a:gd name="csY7" fmla="*/ 0 h 18288"/>
              <a:gd name="csX8" fmla="*/ 4934102 w 10424160"/>
              <a:gd name="csY8" fmla="*/ 0 h 18288"/>
              <a:gd name="csX9" fmla="*/ 5837530 w 10424160"/>
              <a:gd name="csY9" fmla="*/ 0 h 18288"/>
              <a:gd name="csX10" fmla="*/ 6532474 w 10424160"/>
              <a:gd name="csY10" fmla="*/ 0 h 18288"/>
              <a:gd name="csX11" fmla="*/ 6914693 w 10424160"/>
              <a:gd name="csY11" fmla="*/ 0 h 18288"/>
              <a:gd name="csX12" fmla="*/ 7609637 w 10424160"/>
              <a:gd name="csY12" fmla="*/ 0 h 18288"/>
              <a:gd name="csX13" fmla="*/ 8513064 w 10424160"/>
              <a:gd name="csY13" fmla="*/ 0 h 18288"/>
              <a:gd name="csX14" fmla="*/ 9103766 w 10424160"/>
              <a:gd name="csY14" fmla="*/ 0 h 18288"/>
              <a:gd name="csX15" fmla="*/ 9694469 w 10424160"/>
              <a:gd name="csY15" fmla="*/ 0 h 18288"/>
              <a:gd name="csX16" fmla="*/ 10424160 w 10424160"/>
              <a:gd name="csY16" fmla="*/ 0 h 18288"/>
              <a:gd name="csX17" fmla="*/ 10424160 w 10424160"/>
              <a:gd name="csY17" fmla="*/ 18288 h 18288"/>
              <a:gd name="csX18" fmla="*/ 9729216 w 10424160"/>
              <a:gd name="csY18" fmla="*/ 18288 h 18288"/>
              <a:gd name="csX19" fmla="*/ 8930030 w 10424160"/>
              <a:gd name="csY19" fmla="*/ 18288 h 18288"/>
              <a:gd name="csX20" fmla="*/ 8130845 w 10424160"/>
              <a:gd name="csY20" fmla="*/ 18288 h 18288"/>
              <a:gd name="csX21" fmla="*/ 7644384 w 10424160"/>
              <a:gd name="csY21" fmla="*/ 18288 h 18288"/>
              <a:gd name="csX22" fmla="*/ 6740957 w 10424160"/>
              <a:gd name="csY22" fmla="*/ 18288 h 18288"/>
              <a:gd name="csX23" fmla="*/ 6046013 w 10424160"/>
              <a:gd name="csY23" fmla="*/ 18288 h 18288"/>
              <a:gd name="csX24" fmla="*/ 5663794 w 10424160"/>
              <a:gd name="csY24" fmla="*/ 18288 h 18288"/>
              <a:gd name="csX25" fmla="*/ 4968850 w 10424160"/>
              <a:gd name="csY25" fmla="*/ 18288 h 18288"/>
              <a:gd name="csX26" fmla="*/ 4378147 w 10424160"/>
              <a:gd name="csY26" fmla="*/ 18288 h 18288"/>
              <a:gd name="csX27" fmla="*/ 3787445 w 10424160"/>
              <a:gd name="csY27" fmla="*/ 18288 h 18288"/>
              <a:gd name="csX28" fmla="*/ 3196742 w 10424160"/>
              <a:gd name="csY28" fmla="*/ 18288 h 18288"/>
              <a:gd name="csX29" fmla="*/ 2606040 w 10424160"/>
              <a:gd name="csY29" fmla="*/ 18288 h 18288"/>
              <a:gd name="csX30" fmla="*/ 1806854 w 10424160"/>
              <a:gd name="csY30" fmla="*/ 18288 h 18288"/>
              <a:gd name="csX31" fmla="*/ 1111910 w 10424160"/>
              <a:gd name="csY31" fmla="*/ 18288 h 18288"/>
              <a:gd name="csX32" fmla="*/ 729691 w 10424160"/>
              <a:gd name="csY32" fmla="*/ 18288 h 18288"/>
              <a:gd name="csX33" fmla="*/ 0 w 10424160"/>
              <a:gd name="csY33" fmla="*/ 18288 h 18288"/>
              <a:gd name="csX34" fmla="*/ 0 w 10424160"/>
              <a:gd name="csY3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Content Placeholder 5">
            <a:extLst>
              <a:ext uri="{FF2B5EF4-FFF2-40B4-BE49-F238E27FC236}">
                <a16:creationId xmlns:a16="http://schemas.microsoft.com/office/drawing/2014/main" id="{EF2BAD8B-FBBE-A6A1-F4D0-3D51CAB4A55C}"/>
              </a:ext>
            </a:extLst>
          </p:cNvPr>
          <p:cNvGraphicFramePr>
            <a:graphicFrameLocks noGrp="1"/>
          </p:cNvGraphicFramePr>
          <p:nvPr>
            <p:ph idx="1"/>
            <p:extLst>
              <p:ext uri="{D42A27DB-BD31-4B8C-83A1-F6EECF244321}">
                <p14:modId xmlns:p14="http://schemas.microsoft.com/office/powerpoint/2010/main" val="800923945"/>
              </p:ext>
            </p:extLst>
          </p:nvPr>
        </p:nvGraphicFramePr>
        <p:xfrm>
          <a:off x="228600" y="1188720"/>
          <a:ext cx="11811001" cy="5071872"/>
        </p:xfrm>
        <a:graphic>
          <a:graphicData uri="http://schemas.openxmlformats.org/drawingml/2006/table">
            <a:tbl>
              <a:tblPr/>
              <a:tblGrid>
                <a:gridCol w="1687286">
                  <a:extLst>
                    <a:ext uri="{9D8B030D-6E8A-4147-A177-3AD203B41FA5}">
                      <a16:colId xmlns:a16="http://schemas.microsoft.com/office/drawing/2014/main" val="40750364"/>
                    </a:ext>
                  </a:extLst>
                </a:gridCol>
                <a:gridCol w="1817914">
                  <a:extLst>
                    <a:ext uri="{9D8B030D-6E8A-4147-A177-3AD203B41FA5}">
                      <a16:colId xmlns:a16="http://schemas.microsoft.com/office/drawing/2014/main" val="2658280728"/>
                    </a:ext>
                  </a:extLst>
                </a:gridCol>
                <a:gridCol w="1676400">
                  <a:extLst>
                    <a:ext uri="{9D8B030D-6E8A-4147-A177-3AD203B41FA5}">
                      <a16:colId xmlns:a16="http://schemas.microsoft.com/office/drawing/2014/main" val="478340881"/>
                    </a:ext>
                  </a:extLst>
                </a:gridCol>
                <a:gridCol w="6629401">
                  <a:extLst>
                    <a:ext uri="{9D8B030D-6E8A-4147-A177-3AD203B41FA5}">
                      <a16:colId xmlns:a16="http://schemas.microsoft.com/office/drawing/2014/main" val="19771602"/>
                    </a:ext>
                  </a:extLst>
                </a:gridCol>
              </a:tblGrid>
              <a:tr h="274320">
                <a:tc>
                  <a:txBody>
                    <a:bodyPr/>
                    <a:lstStyle/>
                    <a:p>
                      <a:pPr algn="ctr">
                        <a:buNone/>
                      </a:pPr>
                      <a:r>
                        <a:rPr lang="en-US" sz="1800" b="1" dirty="0">
                          <a:latin typeface="Cambria" panose="02040503050406030204" pitchFamily="18" charset="0"/>
                          <a:ea typeface="Cambria" panose="02040503050406030204" pitchFamily="18" charset="0"/>
                        </a:rPr>
                        <a:t>Metalas</a:t>
                      </a:r>
                    </a:p>
                  </a:txBody>
                  <a:tcPr marL="44372" marR="44372" marT="36576" marB="36576" anchor="ctr">
                    <a:lnL>
                      <a:noFill/>
                    </a:lnL>
                    <a:lnR>
                      <a:noFill/>
                    </a:lnR>
                    <a:lnT>
                      <a:noFill/>
                    </a:lnT>
                    <a:lnB>
                      <a:noFill/>
                    </a:lnB>
                    <a:noFill/>
                  </a:tcPr>
                </a:tc>
                <a:tc>
                  <a:txBody>
                    <a:bodyPr/>
                    <a:lstStyle/>
                    <a:p>
                      <a:pPr algn="ctr">
                        <a:buNone/>
                      </a:pPr>
                      <a:r>
                        <a:rPr lang="en-US" sz="1800" b="1" dirty="0">
                          <a:latin typeface="Cambria" panose="02040503050406030204" pitchFamily="18" charset="0"/>
                          <a:ea typeface="Cambria" panose="02040503050406030204" pitchFamily="18" charset="0"/>
                        </a:rPr>
                        <a:t>Norma augale (mg/kg)</a:t>
                      </a:r>
                    </a:p>
                  </a:txBody>
                  <a:tcPr marL="44372" marR="44372" marT="36576" marB="36576" anchor="ctr">
                    <a:lnL>
                      <a:noFill/>
                    </a:lnL>
                    <a:lnR>
                      <a:noFill/>
                    </a:lnR>
                    <a:lnT>
                      <a:noFill/>
                    </a:lnT>
                    <a:lnB>
                      <a:noFill/>
                    </a:lnB>
                    <a:noFill/>
                  </a:tcPr>
                </a:tc>
                <a:tc>
                  <a:txBody>
                    <a:bodyPr/>
                    <a:lstStyle/>
                    <a:p>
                      <a:pPr algn="ctr">
                        <a:buNone/>
                      </a:pPr>
                      <a:r>
                        <a:rPr lang="en-US" sz="1800" b="1" dirty="0">
                          <a:latin typeface="Cambria" panose="02040503050406030204" pitchFamily="18" charset="0"/>
                          <a:ea typeface="Cambria" panose="02040503050406030204" pitchFamily="18" charset="0"/>
                        </a:rPr>
                        <a:t>Toksiška augale (mg/kg)</a:t>
                      </a:r>
                    </a:p>
                  </a:txBody>
                  <a:tcPr marL="44372" marR="44372" marT="36576" marB="36576" anchor="ctr">
                    <a:lnL>
                      <a:noFill/>
                    </a:lnL>
                    <a:lnR>
                      <a:noFill/>
                    </a:lnR>
                    <a:lnT>
                      <a:noFill/>
                    </a:lnT>
                    <a:lnB>
                      <a:noFill/>
                    </a:lnB>
                    <a:noFill/>
                  </a:tcPr>
                </a:tc>
                <a:tc>
                  <a:txBody>
                    <a:bodyPr/>
                    <a:lstStyle/>
                    <a:p>
                      <a:pPr algn="ctr">
                        <a:buNone/>
                      </a:pPr>
                      <a:r>
                        <a:rPr lang="en-US" sz="1800" b="1" dirty="0">
                          <a:latin typeface="Cambria" panose="02040503050406030204" pitchFamily="18" charset="0"/>
                          <a:ea typeface="Cambria" panose="02040503050406030204" pitchFamily="18" charset="0"/>
                        </a:rPr>
                        <a:t>Pagrindinis toksiškumo poveikis</a:t>
                      </a:r>
                    </a:p>
                  </a:txBody>
                  <a:tcPr marL="44372" marR="44372" marT="36576" marB="36576" anchor="ctr">
                    <a:lnL>
                      <a:noFill/>
                    </a:lnL>
                    <a:lnR>
                      <a:noFill/>
                    </a:lnR>
                    <a:lnT>
                      <a:noFill/>
                    </a:lnT>
                    <a:lnB>
                      <a:noFill/>
                    </a:lnB>
                    <a:noFill/>
                  </a:tcPr>
                </a:tc>
                <a:extLst>
                  <a:ext uri="{0D108BD9-81ED-4DB2-BD59-A6C34878D82A}">
                    <a16:rowId xmlns:a16="http://schemas.microsoft.com/office/drawing/2014/main" val="1880877788"/>
                  </a:ext>
                </a:extLst>
              </a:tr>
              <a:tr h="457200">
                <a:tc>
                  <a:txBody>
                    <a:bodyPr/>
                    <a:lstStyle/>
                    <a:p>
                      <a:pPr>
                        <a:buNone/>
                      </a:pPr>
                      <a:r>
                        <a:rPr lang="en-US" sz="1600" b="1" dirty="0">
                          <a:solidFill>
                            <a:schemeClr val="accent4">
                              <a:lumMod val="50000"/>
                            </a:schemeClr>
                          </a:solidFill>
                          <a:latin typeface="Cambria" panose="02040503050406030204" pitchFamily="18" charset="0"/>
                          <a:ea typeface="Cambria" panose="02040503050406030204" pitchFamily="18" charset="0"/>
                        </a:rPr>
                        <a:t>Varis (Cu)</a:t>
                      </a:r>
                      <a:endParaRPr lang="en-US" sz="1800" dirty="0">
                        <a:solidFill>
                          <a:schemeClr val="accent4">
                            <a:lumMod val="50000"/>
                          </a:schemeClr>
                        </a:solidFill>
                        <a:latin typeface="Cambria" panose="02040503050406030204" pitchFamily="18" charset="0"/>
                        <a:ea typeface="Cambria" panose="02040503050406030204" pitchFamily="18" charset="0"/>
                      </a:endParaRPr>
                    </a:p>
                  </a:txBody>
                  <a:tcPr marL="44372" marR="44372" marT="36576" marB="36576" anchor="ctr">
                    <a:lnL>
                      <a:noFill/>
                    </a:lnL>
                    <a:lnR>
                      <a:noFill/>
                    </a:lnR>
                    <a:lnT>
                      <a:noFill/>
                    </a:lnT>
                    <a:lnB>
                      <a:noFill/>
                    </a:lnB>
                    <a:solidFill>
                      <a:schemeClr val="accent4">
                        <a:lumMod val="20000"/>
                        <a:lumOff val="80000"/>
                      </a:schemeClr>
                    </a:solidFill>
                  </a:tcPr>
                </a:tc>
                <a:tc>
                  <a:txBody>
                    <a:bodyPr/>
                    <a:lstStyle/>
                    <a:p>
                      <a:pPr>
                        <a:buNone/>
                      </a:pPr>
                      <a:r>
                        <a:rPr lang="en-US" sz="1600" dirty="0">
                          <a:latin typeface="Cambria" panose="02040503050406030204" pitchFamily="18" charset="0"/>
                          <a:ea typeface="Cambria" panose="02040503050406030204" pitchFamily="18" charset="0"/>
                        </a:rPr>
                        <a:t>5–20</a:t>
                      </a:r>
                    </a:p>
                  </a:txBody>
                  <a:tcPr marL="44372" marR="44372" marT="36576" marB="36576" anchor="ctr">
                    <a:lnL>
                      <a:noFill/>
                    </a:lnL>
                    <a:lnR>
                      <a:noFill/>
                    </a:lnR>
                    <a:lnT>
                      <a:noFill/>
                    </a:lnT>
                    <a:lnB>
                      <a:noFill/>
                    </a:lnB>
                    <a:solidFill>
                      <a:schemeClr val="accent4">
                        <a:lumMod val="20000"/>
                        <a:lumOff val="80000"/>
                      </a:schemeClr>
                    </a:solidFill>
                  </a:tcPr>
                </a:tc>
                <a:tc>
                  <a:txBody>
                    <a:bodyPr/>
                    <a:lstStyle/>
                    <a:p>
                      <a:pPr>
                        <a:buNone/>
                      </a:pPr>
                      <a:r>
                        <a:rPr lang="en-US" sz="1600" dirty="0">
                          <a:latin typeface="Cambria" panose="02040503050406030204" pitchFamily="18" charset="0"/>
                          <a:ea typeface="Cambria" panose="02040503050406030204" pitchFamily="18" charset="0"/>
                        </a:rPr>
                        <a:t>&gt; 20–30</a:t>
                      </a:r>
                    </a:p>
                  </a:txBody>
                  <a:tcPr marL="44372" marR="44372" marT="36576" marB="36576" anchor="ctr">
                    <a:lnL>
                      <a:noFill/>
                    </a:lnL>
                    <a:lnR>
                      <a:noFill/>
                    </a:lnR>
                    <a:lnT>
                      <a:noFill/>
                    </a:lnT>
                    <a:lnB>
                      <a:noFill/>
                    </a:lnB>
                    <a:solidFill>
                      <a:schemeClr val="accent4">
                        <a:lumMod val="20000"/>
                        <a:lumOff val="80000"/>
                      </a:schemeClr>
                    </a:solidFill>
                  </a:tcPr>
                </a:tc>
                <a:tc>
                  <a:txBody>
                    <a:bodyPr/>
                    <a:lstStyle/>
                    <a:p>
                      <a:pPr>
                        <a:buNone/>
                      </a:pPr>
                      <a:r>
                        <a:rPr lang="lt-LT" sz="1600" dirty="0">
                          <a:latin typeface="Cambria" panose="02040503050406030204" pitchFamily="18" charset="0"/>
                          <a:ea typeface="Cambria" panose="02040503050406030204" pitchFamily="18" charset="0"/>
                        </a:rPr>
                        <a:t>Šaknų augimo slopinimas, chlorozė (dėl Fe blokavimo), oksidacinis stresas.</a:t>
                      </a:r>
                    </a:p>
                  </a:txBody>
                  <a:tcPr marL="44372" marR="44372" marT="36576" marB="36576" anchor="ctr">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4222085849"/>
                  </a:ext>
                </a:extLst>
              </a:tr>
              <a:tr h="457200">
                <a:tc>
                  <a:txBody>
                    <a:bodyPr/>
                    <a:lstStyle/>
                    <a:p>
                      <a:pPr>
                        <a:buNone/>
                      </a:pPr>
                      <a:r>
                        <a:rPr lang="en-US" sz="1600" b="1" dirty="0">
                          <a:solidFill>
                            <a:schemeClr val="accent4">
                              <a:lumMod val="50000"/>
                            </a:schemeClr>
                          </a:solidFill>
                          <a:latin typeface="Cambria" panose="02040503050406030204" pitchFamily="18" charset="0"/>
                          <a:ea typeface="Cambria" panose="02040503050406030204" pitchFamily="18" charset="0"/>
                        </a:rPr>
                        <a:t>Cinkas (Zn)</a:t>
                      </a:r>
                      <a:endParaRPr lang="en-US" sz="1800" dirty="0">
                        <a:solidFill>
                          <a:schemeClr val="accent4">
                            <a:lumMod val="50000"/>
                          </a:schemeClr>
                        </a:solidFill>
                        <a:latin typeface="Cambria" panose="02040503050406030204" pitchFamily="18" charset="0"/>
                        <a:ea typeface="Cambria" panose="02040503050406030204" pitchFamily="18" charset="0"/>
                      </a:endParaRPr>
                    </a:p>
                  </a:txBody>
                  <a:tcPr marL="44372" marR="44372" marT="36576" marB="36576" anchor="ctr">
                    <a:lnL>
                      <a:noFill/>
                    </a:lnL>
                    <a:lnR>
                      <a:noFill/>
                    </a:lnR>
                    <a:lnT>
                      <a:noFill/>
                    </a:lnT>
                    <a:lnB>
                      <a:noFill/>
                    </a:lnB>
                    <a:solidFill>
                      <a:schemeClr val="accent4">
                        <a:lumMod val="20000"/>
                        <a:lumOff val="80000"/>
                      </a:schemeClr>
                    </a:solidFill>
                  </a:tcPr>
                </a:tc>
                <a:tc>
                  <a:txBody>
                    <a:bodyPr/>
                    <a:lstStyle/>
                    <a:p>
                      <a:pPr>
                        <a:buNone/>
                      </a:pPr>
                      <a:r>
                        <a:rPr lang="en-US" sz="1600">
                          <a:latin typeface="Cambria" panose="02040503050406030204" pitchFamily="18" charset="0"/>
                          <a:ea typeface="Cambria" panose="02040503050406030204" pitchFamily="18" charset="0"/>
                        </a:rPr>
                        <a:t>25–150</a:t>
                      </a:r>
                    </a:p>
                  </a:txBody>
                  <a:tcPr marL="44372" marR="44372" marT="36576" marB="36576" anchor="ctr">
                    <a:lnL>
                      <a:noFill/>
                    </a:lnL>
                    <a:lnR>
                      <a:noFill/>
                    </a:lnR>
                    <a:lnT>
                      <a:noFill/>
                    </a:lnT>
                    <a:lnB>
                      <a:noFill/>
                    </a:lnB>
                    <a:solidFill>
                      <a:schemeClr val="accent4">
                        <a:lumMod val="20000"/>
                        <a:lumOff val="80000"/>
                      </a:schemeClr>
                    </a:solidFill>
                  </a:tcPr>
                </a:tc>
                <a:tc>
                  <a:txBody>
                    <a:bodyPr/>
                    <a:lstStyle/>
                    <a:p>
                      <a:pPr>
                        <a:buNone/>
                      </a:pPr>
                      <a:r>
                        <a:rPr lang="en-US" sz="1600">
                          <a:latin typeface="Cambria" panose="02040503050406030204" pitchFamily="18" charset="0"/>
                          <a:ea typeface="Cambria" panose="02040503050406030204" pitchFamily="18" charset="0"/>
                        </a:rPr>
                        <a:t>&gt; 300–500</a:t>
                      </a:r>
                    </a:p>
                  </a:txBody>
                  <a:tcPr marL="44372" marR="44372" marT="36576" marB="36576" anchor="ctr">
                    <a:lnL>
                      <a:noFill/>
                    </a:lnL>
                    <a:lnR>
                      <a:noFill/>
                    </a:lnR>
                    <a:lnT>
                      <a:noFill/>
                    </a:lnT>
                    <a:lnB>
                      <a:noFill/>
                    </a:lnB>
                    <a:solidFill>
                      <a:schemeClr val="accent4">
                        <a:lumMod val="20000"/>
                        <a:lumOff val="80000"/>
                      </a:schemeClr>
                    </a:solidFill>
                  </a:tcPr>
                </a:tc>
                <a:tc>
                  <a:txBody>
                    <a:bodyPr/>
                    <a:lstStyle/>
                    <a:p>
                      <a:pPr>
                        <a:buNone/>
                      </a:pPr>
                      <a:r>
                        <a:rPr lang="lt-LT" sz="1600" dirty="0">
                          <a:latin typeface="Cambria" panose="02040503050406030204" pitchFamily="18" charset="0"/>
                          <a:ea typeface="Cambria" panose="02040503050406030204" pitchFamily="18" charset="0"/>
                        </a:rPr>
                        <a:t>Mažėjantys lapai, sutrumpėję tarpubambliai, antrinis Mg ir Fe trūkumas.</a:t>
                      </a:r>
                    </a:p>
                  </a:txBody>
                  <a:tcPr marL="44372" marR="44372" marT="36576" marB="36576" anchor="ctr">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3911129674"/>
                  </a:ext>
                </a:extLst>
              </a:tr>
              <a:tr h="457200">
                <a:tc>
                  <a:txBody>
                    <a:bodyPr/>
                    <a:lstStyle/>
                    <a:p>
                      <a:pPr>
                        <a:buNone/>
                      </a:pPr>
                      <a:r>
                        <a:rPr lang="en-US" sz="1600" b="1" dirty="0">
                          <a:solidFill>
                            <a:schemeClr val="accent2">
                              <a:lumMod val="50000"/>
                            </a:schemeClr>
                          </a:solidFill>
                          <a:latin typeface="Cambria" panose="02040503050406030204" pitchFamily="18" charset="0"/>
                          <a:ea typeface="Cambria" panose="02040503050406030204" pitchFamily="18" charset="0"/>
                        </a:rPr>
                        <a:t>Arsenas (As)</a:t>
                      </a:r>
                    </a:p>
                  </a:txBody>
                  <a:tcPr marL="44372" marR="44372" marT="36576" marB="36576" anchor="ctr">
                    <a:lnL>
                      <a:noFill/>
                    </a:lnL>
                    <a:lnR>
                      <a:noFill/>
                    </a:lnR>
                    <a:lnT>
                      <a:noFill/>
                    </a:lnT>
                    <a:lnB>
                      <a:noFill/>
                    </a:lnB>
                    <a:solidFill>
                      <a:schemeClr val="accent2">
                        <a:lumMod val="20000"/>
                        <a:lumOff val="80000"/>
                      </a:schemeClr>
                    </a:solidFill>
                  </a:tcPr>
                </a:tc>
                <a:tc>
                  <a:txBody>
                    <a:bodyPr/>
                    <a:lstStyle/>
                    <a:p>
                      <a:pPr>
                        <a:buNone/>
                      </a:pPr>
                      <a:r>
                        <a:rPr lang="en-US" sz="1600" dirty="0">
                          <a:latin typeface="Cambria" panose="02040503050406030204" pitchFamily="18" charset="0"/>
                          <a:ea typeface="Cambria" panose="02040503050406030204" pitchFamily="18" charset="0"/>
                        </a:rPr>
                        <a:t>&lt; 0,1–1,0</a:t>
                      </a:r>
                    </a:p>
                  </a:txBody>
                  <a:tcPr marL="44372" marR="44372" marT="36576" marB="36576" anchor="ctr">
                    <a:lnL>
                      <a:noFill/>
                    </a:lnL>
                    <a:lnR>
                      <a:noFill/>
                    </a:lnR>
                    <a:lnT>
                      <a:noFill/>
                    </a:lnT>
                    <a:lnB>
                      <a:noFill/>
                    </a:lnB>
                    <a:solidFill>
                      <a:schemeClr val="accent2">
                        <a:lumMod val="20000"/>
                        <a:lumOff val="80000"/>
                      </a:schemeClr>
                    </a:solidFill>
                  </a:tcPr>
                </a:tc>
                <a:tc>
                  <a:txBody>
                    <a:bodyPr/>
                    <a:lstStyle/>
                    <a:p>
                      <a:pPr>
                        <a:buNone/>
                      </a:pPr>
                      <a:r>
                        <a:rPr lang="en-US" sz="1600">
                          <a:latin typeface="Cambria" panose="02040503050406030204" pitchFamily="18" charset="0"/>
                          <a:ea typeface="Cambria" panose="02040503050406030204" pitchFamily="18" charset="0"/>
                        </a:rPr>
                        <a:t>&gt; 2–5</a:t>
                      </a:r>
                    </a:p>
                  </a:txBody>
                  <a:tcPr marL="44372" marR="44372" marT="36576" marB="36576" anchor="ctr">
                    <a:lnL>
                      <a:noFill/>
                    </a:lnL>
                    <a:lnR>
                      <a:noFill/>
                    </a:lnR>
                    <a:lnT>
                      <a:noFill/>
                    </a:lnT>
                    <a:lnB>
                      <a:noFill/>
                    </a:lnB>
                    <a:solidFill>
                      <a:schemeClr val="accent2">
                        <a:lumMod val="20000"/>
                        <a:lumOff val="80000"/>
                      </a:schemeClr>
                    </a:solidFill>
                  </a:tcPr>
                </a:tc>
                <a:tc>
                  <a:txBody>
                    <a:bodyPr/>
                    <a:lstStyle/>
                    <a:p>
                      <a:pPr>
                        <a:buNone/>
                      </a:pPr>
                      <a:r>
                        <a:rPr lang="lt-LT" sz="1600">
                          <a:latin typeface="Cambria" panose="02040503050406030204" pitchFamily="18" charset="0"/>
                          <a:ea typeface="Cambria" panose="02040503050406030204" pitchFamily="18" charset="0"/>
                        </a:rPr>
                        <a:t>Šaknų nekrozė, sutrikusi ATP sintezė, augalo vytimas (vandens apytakos sutrikimas).</a:t>
                      </a:r>
                    </a:p>
                  </a:txBody>
                  <a:tcPr marL="44372" marR="44372" marT="36576" marB="36576" anchor="ctr">
                    <a:lnL>
                      <a:noFill/>
                    </a:lnL>
                    <a:lnR>
                      <a:noFill/>
                    </a:lnR>
                    <a:lnT>
                      <a:noFill/>
                    </a:lnT>
                    <a:lnB>
                      <a:noFill/>
                    </a:lnB>
                    <a:solidFill>
                      <a:schemeClr val="accent2">
                        <a:lumMod val="20000"/>
                        <a:lumOff val="80000"/>
                      </a:schemeClr>
                    </a:solidFill>
                  </a:tcPr>
                </a:tc>
                <a:extLst>
                  <a:ext uri="{0D108BD9-81ED-4DB2-BD59-A6C34878D82A}">
                    <a16:rowId xmlns:a16="http://schemas.microsoft.com/office/drawing/2014/main" val="3352833416"/>
                  </a:ext>
                </a:extLst>
              </a:tr>
              <a:tr h="457200">
                <a:tc>
                  <a:txBody>
                    <a:bodyPr/>
                    <a:lstStyle/>
                    <a:p>
                      <a:pPr>
                        <a:buNone/>
                      </a:pPr>
                      <a:r>
                        <a:rPr lang="en-US" sz="1600" b="1" dirty="0">
                          <a:solidFill>
                            <a:schemeClr val="accent2">
                              <a:lumMod val="50000"/>
                            </a:schemeClr>
                          </a:solidFill>
                          <a:latin typeface="Cambria" panose="02040503050406030204" pitchFamily="18" charset="0"/>
                          <a:ea typeface="Cambria" panose="02040503050406030204" pitchFamily="18" charset="0"/>
                        </a:rPr>
                        <a:t>Chromas (Cr)</a:t>
                      </a:r>
                    </a:p>
                  </a:txBody>
                  <a:tcPr marL="44372" marR="44372" marT="36576" marB="36576" anchor="ctr">
                    <a:lnL>
                      <a:noFill/>
                    </a:lnL>
                    <a:lnR>
                      <a:noFill/>
                    </a:lnR>
                    <a:lnT>
                      <a:noFill/>
                    </a:lnT>
                    <a:lnB>
                      <a:noFill/>
                    </a:lnB>
                    <a:solidFill>
                      <a:schemeClr val="accent2">
                        <a:lumMod val="20000"/>
                        <a:lumOff val="80000"/>
                      </a:schemeClr>
                    </a:solidFill>
                  </a:tcPr>
                </a:tc>
                <a:tc>
                  <a:txBody>
                    <a:bodyPr/>
                    <a:lstStyle/>
                    <a:p>
                      <a:pPr>
                        <a:buNone/>
                      </a:pPr>
                      <a:r>
                        <a:rPr lang="en-US" sz="1600" dirty="0">
                          <a:latin typeface="Cambria" panose="02040503050406030204" pitchFamily="18" charset="0"/>
                          <a:ea typeface="Cambria" panose="02040503050406030204" pitchFamily="18" charset="0"/>
                        </a:rPr>
                        <a:t>&lt; 0,1–0,5</a:t>
                      </a:r>
                    </a:p>
                  </a:txBody>
                  <a:tcPr marL="44372" marR="44372" marT="36576" marB="36576" anchor="ctr">
                    <a:lnL>
                      <a:noFill/>
                    </a:lnL>
                    <a:lnR>
                      <a:noFill/>
                    </a:lnR>
                    <a:lnT>
                      <a:noFill/>
                    </a:lnT>
                    <a:lnB>
                      <a:noFill/>
                    </a:lnB>
                    <a:solidFill>
                      <a:schemeClr val="accent2">
                        <a:lumMod val="20000"/>
                        <a:lumOff val="80000"/>
                      </a:schemeClr>
                    </a:solidFill>
                  </a:tcPr>
                </a:tc>
                <a:tc>
                  <a:txBody>
                    <a:bodyPr/>
                    <a:lstStyle/>
                    <a:p>
                      <a:pPr>
                        <a:buNone/>
                      </a:pPr>
                      <a:r>
                        <a:rPr lang="en-US" sz="1600" dirty="0">
                          <a:latin typeface="Cambria" panose="02040503050406030204" pitchFamily="18" charset="0"/>
                          <a:ea typeface="Cambria" panose="02040503050406030204" pitchFamily="18" charset="0"/>
                        </a:rPr>
                        <a:t>&gt; 1–2</a:t>
                      </a:r>
                    </a:p>
                  </a:txBody>
                  <a:tcPr marL="44372" marR="44372" marT="36576" marB="36576" anchor="ctr">
                    <a:lnL>
                      <a:noFill/>
                    </a:lnL>
                    <a:lnR>
                      <a:noFill/>
                    </a:lnR>
                    <a:lnT>
                      <a:noFill/>
                    </a:lnT>
                    <a:lnB>
                      <a:noFill/>
                    </a:lnB>
                    <a:solidFill>
                      <a:schemeClr val="accent2">
                        <a:lumMod val="20000"/>
                        <a:lumOff val="80000"/>
                      </a:schemeClr>
                    </a:solidFill>
                  </a:tcPr>
                </a:tc>
                <a:tc>
                  <a:txBody>
                    <a:bodyPr/>
                    <a:lstStyle/>
                    <a:p>
                      <a:pPr>
                        <a:buNone/>
                      </a:pPr>
                      <a:r>
                        <a:rPr lang="lt-LT" sz="1600" dirty="0">
                          <a:latin typeface="Cambria" panose="02040503050406030204" pitchFamily="18" charset="0"/>
                          <a:ea typeface="Cambria" panose="02040503050406030204" pitchFamily="18" charset="0"/>
                        </a:rPr>
                        <a:t>Prastas dygimas, mažas šaknų biomasės kiekis, sutrikęs maisto medžiagų transportas.</a:t>
                      </a:r>
                    </a:p>
                  </a:txBody>
                  <a:tcPr marL="44372" marR="44372" marT="36576" marB="36576" anchor="ctr">
                    <a:lnL>
                      <a:noFill/>
                    </a:lnL>
                    <a:lnR>
                      <a:noFill/>
                    </a:lnR>
                    <a:lnT>
                      <a:noFill/>
                    </a:lnT>
                    <a:lnB>
                      <a:noFill/>
                    </a:lnB>
                    <a:solidFill>
                      <a:schemeClr val="accent2">
                        <a:lumMod val="20000"/>
                        <a:lumOff val="80000"/>
                      </a:schemeClr>
                    </a:solidFill>
                  </a:tcPr>
                </a:tc>
                <a:extLst>
                  <a:ext uri="{0D108BD9-81ED-4DB2-BD59-A6C34878D82A}">
                    <a16:rowId xmlns:a16="http://schemas.microsoft.com/office/drawing/2014/main" val="2054292534"/>
                  </a:ext>
                </a:extLst>
              </a:tr>
              <a:tr h="457200">
                <a:tc>
                  <a:txBody>
                    <a:bodyPr/>
                    <a:lstStyle/>
                    <a:p>
                      <a:pPr>
                        <a:buNone/>
                      </a:pPr>
                      <a:r>
                        <a:rPr lang="en-US" sz="1600" b="1" dirty="0">
                          <a:solidFill>
                            <a:schemeClr val="accent2">
                              <a:lumMod val="50000"/>
                            </a:schemeClr>
                          </a:solidFill>
                          <a:latin typeface="Cambria" panose="02040503050406030204" pitchFamily="18" charset="0"/>
                          <a:ea typeface="Cambria" panose="02040503050406030204" pitchFamily="18" charset="0"/>
                        </a:rPr>
                        <a:t>Kadmis (Cd)</a:t>
                      </a:r>
                    </a:p>
                  </a:txBody>
                  <a:tcPr marL="44372" marR="44372" marT="36576" marB="36576" anchor="ctr">
                    <a:lnL>
                      <a:noFill/>
                    </a:lnL>
                    <a:lnR>
                      <a:noFill/>
                    </a:lnR>
                    <a:lnT>
                      <a:noFill/>
                    </a:lnT>
                    <a:lnB>
                      <a:noFill/>
                    </a:lnB>
                    <a:solidFill>
                      <a:schemeClr val="accent2">
                        <a:lumMod val="20000"/>
                        <a:lumOff val="80000"/>
                      </a:schemeClr>
                    </a:solidFill>
                  </a:tcPr>
                </a:tc>
                <a:tc>
                  <a:txBody>
                    <a:bodyPr/>
                    <a:lstStyle/>
                    <a:p>
                      <a:pPr>
                        <a:buNone/>
                      </a:pPr>
                      <a:r>
                        <a:rPr lang="en-US" sz="1600">
                          <a:latin typeface="Cambria" panose="02040503050406030204" pitchFamily="18" charset="0"/>
                          <a:ea typeface="Cambria" panose="02040503050406030204" pitchFamily="18" charset="0"/>
                        </a:rPr>
                        <a:t>&lt; 0,05–0,2</a:t>
                      </a:r>
                    </a:p>
                  </a:txBody>
                  <a:tcPr marL="44372" marR="44372" marT="36576" marB="36576" anchor="ctr">
                    <a:lnL>
                      <a:noFill/>
                    </a:lnL>
                    <a:lnR>
                      <a:noFill/>
                    </a:lnR>
                    <a:lnT>
                      <a:noFill/>
                    </a:lnT>
                    <a:lnB>
                      <a:noFill/>
                    </a:lnB>
                    <a:solidFill>
                      <a:schemeClr val="accent2">
                        <a:lumMod val="20000"/>
                        <a:lumOff val="80000"/>
                      </a:schemeClr>
                    </a:solidFill>
                  </a:tcPr>
                </a:tc>
                <a:tc>
                  <a:txBody>
                    <a:bodyPr/>
                    <a:lstStyle/>
                    <a:p>
                      <a:pPr>
                        <a:buNone/>
                      </a:pPr>
                      <a:r>
                        <a:rPr lang="en-US" sz="1600">
                          <a:latin typeface="Cambria" panose="02040503050406030204" pitchFamily="18" charset="0"/>
                          <a:ea typeface="Cambria" panose="02040503050406030204" pitchFamily="18" charset="0"/>
                        </a:rPr>
                        <a:t>&gt; 5–10</a:t>
                      </a:r>
                    </a:p>
                  </a:txBody>
                  <a:tcPr marL="44372" marR="44372" marT="36576" marB="36576" anchor="ctr">
                    <a:lnL>
                      <a:noFill/>
                    </a:lnL>
                    <a:lnR>
                      <a:noFill/>
                    </a:lnR>
                    <a:lnT>
                      <a:noFill/>
                    </a:lnT>
                    <a:lnB>
                      <a:noFill/>
                    </a:lnB>
                    <a:solidFill>
                      <a:schemeClr val="accent2">
                        <a:lumMod val="20000"/>
                        <a:lumOff val="80000"/>
                      </a:schemeClr>
                    </a:solidFill>
                  </a:tcPr>
                </a:tc>
                <a:tc>
                  <a:txBody>
                    <a:bodyPr/>
                    <a:lstStyle/>
                    <a:p>
                      <a:pPr>
                        <a:buNone/>
                      </a:pPr>
                      <a:r>
                        <a:rPr lang="lt-LT" sz="1600" dirty="0">
                          <a:latin typeface="Cambria" panose="02040503050406030204" pitchFamily="18" charset="0"/>
                          <a:ea typeface="Cambria" panose="02040503050406030204" pitchFamily="18" charset="0"/>
                        </a:rPr>
                        <a:t>Fotosintezės slopinimas, lapų pageltimas (chlorozė), DNR pažaidos.</a:t>
                      </a:r>
                    </a:p>
                  </a:txBody>
                  <a:tcPr marL="44372" marR="44372" marT="36576" marB="36576" anchor="ctr">
                    <a:lnL>
                      <a:noFill/>
                    </a:lnL>
                    <a:lnR>
                      <a:noFill/>
                    </a:lnR>
                    <a:lnT>
                      <a:noFill/>
                    </a:lnT>
                    <a:lnB>
                      <a:noFill/>
                    </a:lnB>
                    <a:solidFill>
                      <a:schemeClr val="accent2">
                        <a:lumMod val="20000"/>
                        <a:lumOff val="80000"/>
                      </a:schemeClr>
                    </a:solidFill>
                  </a:tcPr>
                </a:tc>
                <a:extLst>
                  <a:ext uri="{0D108BD9-81ED-4DB2-BD59-A6C34878D82A}">
                    <a16:rowId xmlns:a16="http://schemas.microsoft.com/office/drawing/2014/main" val="1561932374"/>
                  </a:ext>
                </a:extLst>
              </a:tr>
              <a:tr h="457200">
                <a:tc>
                  <a:txBody>
                    <a:bodyPr/>
                    <a:lstStyle/>
                    <a:p>
                      <a:pPr>
                        <a:buNone/>
                      </a:pPr>
                      <a:r>
                        <a:rPr lang="en-US" sz="1600" b="1" dirty="0">
                          <a:solidFill>
                            <a:schemeClr val="accent4">
                              <a:lumMod val="50000"/>
                            </a:schemeClr>
                          </a:solidFill>
                          <a:latin typeface="Cambria" panose="02040503050406030204" pitchFamily="18" charset="0"/>
                          <a:ea typeface="Cambria" panose="02040503050406030204" pitchFamily="18" charset="0"/>
                        </a:rPr>
                        <a:t>Nikelis (Ni)</a:t>
                      </a:r>
                      <a:endParaRPr lang="en-US" sz="1800" dirty="0">
                        <a:solidFill>
                          <a:schemeClr val="accent4">
                            <a:lumMod val="50000"/>
                          </a:schemeClr>
                        </a:solidFill>
                        <a:latin typeface="Cambria" panose="02040503050406030204" pitchFamily="18" charset="0"/>
                        <a:ea typeface="Cambria" panose="02040503050406030204" pitchFamily="18" charset="0"/>
                      </a:endParaRPr>
                    </a:p>
                  </a:txBody>
                  <a:tcPr marL="44372" marR="44372" marT="36576" marB="36576" anchor="ctr">
                    <a:lnL>
                      <a:noFill/>
                    </a:lnL>
                    <a:lnR>
                      <a:noFill/>
                    </a:lnR>
                    <a:lnT>
                      <a:noFill/>
                    </a:lnT>
                    <a:lnB>
                      <a:noFill/>
                    </a:lnB>
                    <a:solidFill>
                      <a:schemeClr val="accent4">
                        <a:lumMod val="20000"/>
                        <a:lumOff val="80000"/>
                      </a:schemeClr>
                    </a:solidFill>
                  </a:tcPr>
                </a:tc>
                <a:tc>
                  <a:txBody>
                    <a:bodyPr/>
                    <a:lstStyle/>
                    <a:p>
                      <a:pPr>
                        <a:buNone/>
                      </a:pPr>
                      <a:r>
                        <a:rPr lang="en-US" sz="1600" dirty="0">
                          <a:latin typeface="Cambria" panose="02040503050406030204" pitchFamily="18" charset="0"/>
                          <a:ea typeface="Cambria" panose="02040503050406030204" pitchFamily="18" charset="0"/>
                        </a:rPr>
                        <a:t>0,1–5</a:t>
                      </a:r>
                    </a:p>
                  </a:txBody>
                  <a:tcPr marL="44372" marR="44372" marT="36576" marB="36576" anchor="ctr">
                    <a:lnL>
                      <a:noFill/>
                    </a:lnL>
                    <a:lnR>
                      <a:noFill/>
                    </a:lnR>
                    <a:lnT>
                      <a:noFill/>
                    </a:lnT>
                    <a:lnB>
                      <a:noFill/>
                    </a:lnB>
                    <a:solidFill>
                      <a:schemeClr val="accent4">
                        <a:lumMod val="20000"/>
                        <a:lumOff val="80000"/>
                      </a:schemeClr>
                    </a:solidFill>
                  </a:tcPr>
                </a:tc>
                <a:tc>
                  <a:txBody>
                    <a:bodyPr/>
                    <a:lstStyle/>
                    <a:p>
                      <a:pPr>
                        <a:buNone/>
                      </a:pPr>
                      <a:r>
                        <a:rPr lang="en-US" sz="1600" dirty="0">
                          <a:latin typeface="Cambria" panose="02040503050406030204" pitchFamily="18" charset="0"/>
                          <a:ea typeface="Cambria" panose="02040503050406030204" pitchFamily="18" charset="0"/>
                        </a:rPr>
                        <a:t>&gt; 10–50</a:t>
                      </a:r>
                    </a:p>
                  </a:txBody>
                  <a:tcPr marL="44372" marR="44372" marT="36576" marB="36576" anchor="ctr">
                    <a:lnL>
                      <a:noFill/>
                    </a:lnL>
                    <a:lnR>
                      <a:noFill/>
                    </a:lnR>
                    <a:lnT>
                      <a:noFill/>
                    </a:lnT>
                    <a:lnB>
                      <a:noFill/>
                    </a:lnB>
                    <a:solidFill>
                      <a:schemeClr val="accent4">
                        <a:lumMod val="20000"/>
                        <a:lumOff val="80000"/>
                      </a:schemeClr>
                    </a:solidFill>
                  </a:tcPr>
                </a:tc>
                <a:tc>
                  <a:txBody>
                    <a:bodyPr/>
                    <a:lstStyle/>
                    <a:p>
                      <a:pPr>
                        <a:buNone/>
                      </a:pPr>
                      <a:r>
                        <a:rPr lang="lt-LT" sz="1600" i="0" dirty="0">
                          <a:latin typeface="Cambria" panose="02040503050406030204" pitchFamily="18" charset="0"/>
                          <a:ea typeface="Cambria" panose="02040503050406030204" pitchFamily="18" charset="0"/>
                        </a:rPr>
                        <a:t>Nekrozės dėmės lapų kraštuose, prastesnė grūdų kokybė; hiperakumuliatoriai (Alyssum) toleruoja &gt; 1000 mg/kg.</a:t>
                      </a:r>
                      <a:endParaRPr lang="lt-LT" sz="1800" dirty="0">
                        <a:latin typeface="Cambria" panose="02040503050406030204" pitchFamily="18" charset="0"/>
                        <a:ea typeface="Cambria" panose="02040503050406030204" pitchFamily="18" charset="0"/>
                      </a:endParaRPr>
                    </a:p>
                  </a:txBody>
                  <a:tcPr marL="44372" marR="44372" marT="36576" marB="36576" anchor="ctr">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643461704"/>
                  </a:ext>
                </a:extLst>
              </a:tr>
              <a:tr h="457200">
                <a:tc>
                  <a:txBody>
                    <a:bodyPr/>
                    <a:lstStyle/>
                    <a:p>
                      <a:pPr>
                        <a:buNone/>
                      </a:pPr>
                      <a:r>
                        <a:rPr lang="en-US" sz="1600" b="1" dirty="0">
                          <a:solidFill>
                            <a:schemeClr val="accent4">
                              <a:lumMod val="50000"/>
                            </a:schemeClr>
                          </a:solidFill>
                          <a:latin typeface="Cambria" panose="02040503050406030204" pitchFamily="18" charset="0"/>
                          <a:ea typeface="Cambria" panose="02040503050406030204" pitchFamily="18" charset="0"/>
                        </a:rPr>
                        <a:t>Kobaltas (Co)</a:t>
                      </a:r>
                    </a:p>
                  </a:txBody>
                  <a:tcPr marL="44372" marR="44372" marT="36576" marB="36576" anchor="ctr">
                    <a:lnL>
                      <a:noFill/>
                    </a:lnL>
                    <a:lnR>
                      <a:noFill/>
                    </a:lnR>
                    <a:lnT>
                      <a:noFill/>
                    </a:lnT>
                    <a:lnB>
                      <a:noFill/>
                    </a:lnB>
                    <a:solidFill>
                      <a:schemeClr val="accent4">
                        <a:lumMod val="20000"/>
                        <a:lumOff val="80000"/>
                      </a:schemeClr>
                    </a:solidFill>
                  </a:tcPr>
                </a:tc>
                <a:tc>
                  <a:txBody>
                    <a:bodyPr/>
                    <a:lstStyle/>
                    <a:p>
                      <a:pPr>
                        <a:buNone/>
                      </a:pPr>
                      <a:r>
                        <a:rPr lang="en-US" sz="1600">
                          <a:latin typeface="Cambria" panose="02040503050406030204" pitchFamily="18" charset="0"/>
                          <a:ea typeface="Cambria" panose="02040503050406030204" pitchFamily="18" charset="0"/>
                        </a:rPr>
                        <a:t>0,02–0,5</a:t>
                      </a:r>
                    </a:p>
                  </a:txBody>
                  <a:tcPr marL="44372" marR="44372" marT="36576" marB="36576" anchor="ctr">
                    <a:lnL>
                      <a:noFill/>
                    </a:lnL>
                    <a:lnR>
                      <a:noFill/>
                    </a:lnR>
                    <a:lnT>
                      <a:noFill/>
                    </a:lnT>
                    <a:lnB>
                      <a:noFill/>
                    </a:lnB>
                    <a:solidFill>
                      <a:schemeClr val="accent4">
                        <a:lumMod val="20000"/>
                        <a:lumOff val="80000"/>
                      </a:schemeClr>
                    </a:solidFill>
                  </a:tcPr>
                </a:tc>
                <a:tc>
                  <a:txBody>
                    <a:bodyPr/>
                    <a:lstStyle/>
                    <a:p>
                      <a:pPr>
                        <a:buNone/>
                      </a:pPr>
                      <a:r>
                        <a:rPr lang="en-US" sz="1600" dirty="0">
                          <a:latin typeface="Cambria" panose="02040503050406030204" pitchFamily="18" charset="0"/>
                          <a:ea typeface="Cambria" panose="02040503050406030204" pitchFamily="18" charset="0"/>
                        </a:rPr>
                        <a:t>&gt; 15–50</a:t>
                      </a:r>
                    </a:p>
                  </a:txBody>
                  <a:tcPr marL="44372" marR="44372" marT="36576" marB="36576" anchor="ctr">
                    <a:lnL>
                      <a:noFill/>
                    </a:lnL>
                    <a:lnR>
                      <a:noFill/>
                    </a:lnR>
                    <a:lnT>
                      <a:noFill/>
                    </a:lnT>
                    <a:lnB>
                      <a:noFill/>
                    </a:lnB>
                    <a:solidFill>
                      <a:schemeClr val="accent4">
                        <a:lumMod val="20000"/>
                        <a:lumOff val="80000"/>
                      </a:schemeClr>
                    </a:solidFill>
                  </a:tcPr>
                </a:tc>
                <a:tc>
                  <a:txBody>
                    <a:bodyPr/>
                    <a:lstStyle/>
                    <a:p>
                      <a:pPr>
                        <a:buNone/>
                      </a:pPr>
                      <a:r>
                        <a:rPr lang="lt-LT" sz="1600" dirty="0">
                          <a:latin typeface="Cambria" panose="02040503050406030204" pitchFamily="18" charset="0"/>
                          <a:ea typeface="Cambria" panose="02040503050406030204" pitchFamily="18" charset="0"/>
                        </a:rPr>
                        <a:t>Lapų blyškumas, sumažėjęs azoto fiksavimas (ankštiniams), ūglių augimo lėtėjimas.</a:t>
                      </a:r>
                    </a:p>
                  </a:txBody>
                  <a:tcPr marL="44372" marR="44372" marT="36576" marB="36576" anchor="ctr">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1217051371"/>
                  </a:ext>
                </a:extLst>
              </a:tr>
              <a:tr h="457200">
                <a:tc>
                  <a:txBody>
                    <a:bodyPr/>
                    <a:lstStyle/>
                    <a:p>
                      <a:pPr>
                        <a:buNone/>
                      </a:pPr>
                      <a:r>
                        <a:rPr lang="en-US" sz="1600" b="1" dirty="0">
                          <a:solidFill>
                            <a:schemeClr val="accent2">
                              <a:lumMod val="50000"/>
                            </a:schemeClr>
                          </a:solidFill>
                          <a:latin typeface="Cambria" panose="02040503050406030204" pitchFamily="18" charset="0"/>
                          <a:ea typeface="Cambria" panose="02040503050406030204" pitchFamily="18" charset="0"/>
                        </a:rPr>
                        <a:t>Švinas (Pb)</a:t>
                      </a:r>
                    </a:p>
                  </a:txBody>
                  <a:tcPr marL="44372" marR="44372" marT="36576" marB="36576" anchor="ctr">
                    <a:lnL>
                      <a:noFill/>
                    </a:lnL>
                    <a:lnR>
                      <a:noFill/>
                    </a:lnR>
                    <a:lnT>
                      <a:noFill/>
                    </a:lnT>
                    <a:lnB>
                      <a:noFill/>
                    </a:lnB>
                    <a:solidFill>
                      <a:schemeClr val="accent2">
                        <a:lumMod val="20000"/>
                        <a:lumOff val="80000"/>
                      </a:schemeClr>
                    </a:solidFill>
                  </a:tcPr>
                </a:tc>
                <a:tc>
                  <a:txBody>
                    <a:bodyPr/>
                    <a:lstStyle/>
                    <a:p>
                      <a:pPr>
                        <a:buNone/>
                      </a:pPr>
                      <a:r>
                        <a:rPr lang="en-US" sz="1600" dirty="0">
                          <a:latin typeface="Cambria" panose="02040503050406030204" pitchFamily="18" charset="0"/>
                          <a:ea typeface="Cambria" panose="02040503050406030204" pitchFamily="18" charset="0"/>
                        </a:rPr>
                        <a:t>&lt; 0,1–5</a:t>
                      </a:r>
                    </a:p>
                  </a:txBody>
                  <a:tcPr marL="44372" marR="44372" marT="36576" marB="36576" anchor="ctr">
                    <a:lnL>
                      <a:noFill/>
                    </a:lnL>
                    <a:lnR>
                      <a:noFill/>
                    </a:lnR>
                    <a:lnT>
                      <a:noFill/>
                    </a:lnT>
                    <a:lnB>
                      <a:noFill/>
                    </a:lnB>
                    <a:solidFill>
                      <a:schemeClr val="accent2">
                        <a:lumMod val="20000"/>
                        <a:lumOff val="80000"/>
                      </a:schemeClr>
                    </a:solidFill>
                  </a:tcPr>
                </a:tc>
                <a:tc>
                  <a:txBody>
                    <a:bodyPr/>
                    <a:lstStyle/>
                    <a:p>
                      <a:pPr>
                        <a:buNone/>
                      </a:pPr>
                      <a:r>
                        <a:rPr lang="en-US" sz="1600" dirty="0">
                          <a:latin typeface="Cambria" panose="02040503050406030204" pitchFamily="18" charset="0"/>
                          <a:ea typeface="Cambria" panose="02040503050406030204" pitchFamily="18" charset="0"/>
                        </a:rPr>
                        <a:t>&gt; 10–30</a:t>
                      </a:r>
                    </a:p>
                  </a:txBody>
                  <a:tcPr marL="44372" marR="44372" marT="36576" marB="36576" anchor="ctr">
                    <a:lnL>
                      <a:noFill/>
                    </a:lnL>
                    <a:lnR>
                      <a:noFill/>
                    </a:lnR>
                    <a:lnT>
                      <a:noFill/>
                    </a:lnT>
                    <a:lnB>
                      <a:noFill/>
                    </a:lnB>
                    <a:solidFill>
                      <a:schemeClr val="accent2">
                        <a:lumMod val="20000"/>
                        <a:lumOff val="80000"/>
                      </a:schemeClr>
                    </a:solidFill>
                  </a:tcPr>
                </a:tc>
                <a:tc>
                  <a:txBody>
                    <a:bodyPr/>
                    <a:lstStyle/>
                    <a:p>
                      <a:pPr>
                        <a:buNone/>
                      </a:pPr>
                      <a:r>
                        <a:rPr lang="lt-LT" sz="1600" dirty="0">
                          <a:latin typeface="Cambria" panose="02040503050406030204" pitchFamily="18" charset="0"/>
                          <a:ea typeface="Cambria" panose="02040503050406030204" pitchFamily="18" charset="0"/>
                        </a:rPr>
                        <a:t>Fotosintezės fermentų blokavimas, juoduojančios šaknys, ląstelių dalijimosi stabdymas.</a:t>
                      </a:r>
                    </a:p>
                  </a:txBody>
                  <a:tcPr marL="44372" marR="44372" marT="36576" marB="36576" anchor="ctr">
                    <a:lnL>
                      <a:noFill/>
                    </a:lnL>
                    <a:lnR>
                      <a:noFill/>
                    </a:lnR>
                    <a:lnT>
                      <a:noFill/>
                    </a:lnT>
                    <a:lnB>
                      <a:noFill/>
                    </a:lnB>
                    <a:solidFill>
                      <a:schemeClr val="accent2">
                        <a:lumMod val="20000"/>
                        <a:lumOff val="80000"/>
                      </a:schemeClr>
                    </a:solidFill>
                  </a:tcPr>
                </a:tc>
                <a:extLst>
                  <a:ext uri="{0D108BD9-81ED-4DB2-BD59-A6C34878D82A}">
                    <a16:rowId xmlns:a16="http://schemas.microsoft.com/office/drawing/2014/main" val="2135320143"/>
                  </a:ext>
                </a:extLst>
              </a:tr>
            </a:tbl>
          </a:graphicData>
        </a:graphic>
      </p:graphicFrame>
      <p:cxnSp>
        <p:nvCxnSpPr>
          <p:cNvPr id="12" name="LAMMC footer line"/>
          <p:cNvCxnSpPr/>
          <p:nvPr/>
        </p:nvCxnSpPr>
        <p:spPr>
          <a:xfrm>
            <a:off x="228600" y="6446520"/>
            <a:ext cx="11731752" cy="0"/>
          </a:xfrm>
          <a:prstGeom prst="line">
            <a:avLst/>
          </a:prstGeom>
          <a:ln w="38100">
            <a:solidFill>
              <a:srgbClr val="006600"/>
            </a:solidFill>
          </a:ln>
        </p:spPr>
        <p:style>
          <a:lnRef idx="2">
            <a:schemeClr val="accent1"/>
          </a:lnRef>
          <a:fillRef idx="0">
            <a:schemeClr val="accent1"/>
          </a:fillRef>
          <a:effectRef idx="1">
            <a:schemeClr val="accent1"/>
          </a:effectRef>
          <a:fontRef idx="minor">
            <a:schemeClr val="tx1"/>
          </a:fontRef>
        </p:style>
      </p:cxnSp>
      <p:cxnSp>
        <p:nvCxnSpPr>
          <p:cNvPr id="13" name="LAMMC footer line"/>
          <p:cNvCxnSpPr/>
          <p:nvPr/>
        </p:nvCxnSpPr>
        <p:spPr>
          <a:xfrm>
            <a:off x="228600" y="6501384"/>
            <a:ext cx="11731752" cy="0"/>
          </a:xfrm>
          <a:prstGeom prst="line">
            <a:avLst/>
          </a:prstGeom>
          <a:ln w="12700">
            <a:solidFill>
              <a:srgbClr val="006600"/>
            </a:solidFill>
          </a:ln>
        </p:spPr>
        <p:style>
          <a:lnRef idx="2">
            <a:schemeClr val="accent1"/>
          </a:lnRef>
          <a:fillRef idx="0">
            <a:schemeClr val="accent1"/>
          </a:fillRef>
          <a:effectRef idx="1">
            <a:schemeClr val="accent1"/>
          </a:effectRef>
          <a:fontRef idx="minor">
            <a:schemeClr val="tx1"/>
          </a:fontRef>
        </p:style>
      </p:cxnSp>
      <p:sp>
        <p:nvSpPr>
          <p:cNvPr id="14" name="LAMMC footer number"/>
          <p:cNvSpPr txBox="1"/>
          <p:nvPr/>
        </p:nvSpPr>
        <p:spPr>
          <a:xfrm>
            <a:off x="5184648" y="6519672"/>
            <a:ext cx="1828800" cy="301752"/>
          </a:xfrm>
          <a:prstGeom prst="rect">
            <a:avLst/>
          </a:prstGeom>
          <a:noFill/>
        </p:spPr>
        <p:txBody>
          <a:bodyPr wrap="none" tIns="0" bIns="0" anchor="ctr">
            <a:spAutoFit/>
          </a:bodyPr>
          <a:lstStyle/>
          <a:p>
            <a:pPr algn="ctr"/>
            <a:fld id="{B6F15528-21DE-4FAA-801E-634DDDAF4B2B}" type="slidenum">
              <a:rPr lang="lt-LT" sz="1000" b="1">
                <a:solidFill>
                  <a:srgbClr val="595959"/>
                </a:solidFill>
                <a:latin typeface="Cambria"/>
              </a:rPr>
              <a:t>5</a:t>
            </a:fld>
            <a:endParaRPr lang="lt-LT" sz="1000" b="1">
              <a:solidFill>
                <a:srgbClr val="595959"/>
              </a:solidFill>
              <a:latin typeface="Cambria"/>
            </a:endParaRPr>
          </a:p>
        </p:txBody>
      </p:sp>
      <p:sp>
        <p:nvSpPr>
          <p:cNvPr id="15" name="LAMMC footer text"/>
          <p:cNvSpPr txBox="1"/>
          <p:nvPr/>
        </p:nvSpPr>
        <p:spPr>
          <a:xfrm>
            <a:off x="10332720" y="6510528"/>
            <a:ext cx="1627632" cy="329184"/>
          </a:xfrm>
          <a:prstGeom prst="rect">
            <a:avLst/>
          </a:prstGeom>
          <a:noFill/>
        </p:spPr>
        <p:txBody>
          <a:bodyPr wrap="none" tIns="0" rIns="0" bIns="0" anchor="ctr">
            <a:spAutoFit/>
          </a:bodyPr>
          <a:lstStyle/>
          <a:p>
            <a:pPr algn="r"/>
            <a:r>
              <a:rPr sz="1800">
                <a:solidFill>
                  <a:srgbClr val="006600"/>
                </a:solidFill>
                <a:latin typeface="Calibri"/>
              </a:rPr>
              <a:t>LAMMC</a:t>
            </a:r>
          </a:p>
        </p:txBody>
      </p:sp>
      <p:sp>
        <p:nvSpPr>
          <p:cNvPr id="4" name="TextBox 3">
            <a:extLst>
              <a:ext uri="{FF2B5EF4-FFF2-40B4-BE49-F238E27FC236}">
                <a16:creationId xmlns:a16="http://schemas.microsoft.com/office/drawing/2014/main" id="{01362A2A-6CF3-A39E-9ABE-E119FF14E47E}"/>
              </a:ext>
            </a:extLst>
          </p:cNvPr>
          <p:cNvSpPr txBox="1"/>
          <p:nvPr/>
        </p:nvSpPr>
        <p:spPr>
          <a:xfrm>
            <a:off x="228600" y="1162903"/>
            <a:ext cx="1143000" cy="263481"/>
          </a:xfrm>
          <a:prstGeom prst="rect">
            <a:avLst/>
          </a:prstGeom>
        </p:spPr>
        <p:txBody>
          <a:bodyPr vert="horz" lIns="91440" tIns="45720" rIns="91440" bIns="45720" rtlCol="0">
            <a:normAutofit fontScale="70000" lnSpcReduction="20000"/>
          </a:bodyPr>
          <a:lstStyle/>
          <a:p>
            <a:pPr>
              <a:lnSpc>
                <a:spcPct val="90000"/>
              </a:lnSpc>
              <a:spcAft>
                <a:spcPts val="600"/>
              </a:spcAft>
            </a:pPr>
            <a:r>
              <a:rPr lang="lt-LT" sz="2000" i="1" dirty="0">
                <a:latin typeface="Cambria" panose="02040503050406030204" pitchFamily="18" charset="0"/>
                <a:ea typeface="Cambria" panose="02040503050406030204" pitchFamily="18" charset="0"/>
              </a:rPr>
              <a:t>1 lentelė.</a:t>
            </a:r>
          </a:p>
        </p:txBody>
      </p:sp>
    </p:spTree>
    <p:extLst>
      <p:ext uri="{BB962C8B-B14F-4D97-AF65-F5344CB8AC3E}">
        <p14:creationId xmlns:p14="http://schemas.microsoft.com/office/powerpoint/2010/main" val="3367946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E4A8AF-A211-BACD-4BCF-F43FE17B11CC}"/>
              </a:ext>
            </a:extLst>
          </p:cNvPr>
          <p:cNvSpPr>
            <a:spLocks noGrp="1"/>
          </p:cNvSpPr>
          <p:nvPr>
            <p:ph type="title"/>
          </p:nvPr>
        </p:nvSpPr>
        <p:spPr>
          <a:xfrm>
            <a:off x="638881" y="417576"/>
            <a:ext cx="10909640" cy="1249394"/>
          </a:xfrm>
        </p:spPr>
        <p:txBody>
          <a:bodyPr vert="horz" lIns="91440" tIns="45720" rIns="91440" bIns="45720" rtlCol="0" anchor="ctr">
            <a:normAutofit fontScale="90000"/>
          </a:bodyPr>
          <a:lstStyle/>
          <a:p>
            <a:pPr>
              <a:lnSpc>
                <a:spcPct val="90000"/>
              </a:lnSpc>
            </a:pPr>
            <a:r>
              <a:rPr lang="en-US" sz="4100" b="1" kern="1200"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Didžiausios leidžiamos koncentracijos dirvožemyje</a:t>
            </a:r>
            <a:br>
              <a:rPr lang="en-US" sz="4100" kern="1200" dirty="0">
                <a:solidFill>
                  <a:schemeClr val="tx1"/>
                </a:solidFill>
                <a:latin typeface="Cambria" panose="02040503050406030204" pitchFamily="18" charset="0"/>
                <a:ea typeface="Cambria" panose="02040503050406030204" pitchFamily="18" charset="0"/>
              </a:rPr>
            </a:br>
            <a:endParaRPr lang="en-US" sz="4100" kern="1200" dirty="0">
              <a:solidFill>
                <a:schemeClr val="tx1"/>
              </a:solidFill>
              <a:latin typeface="Cambria" panose="02040503050406030204" pitchFamily="18" charset="0"/>
              <a:ea typeface="Cambria" panose="02040503050406030204" pitchFamily="18" charset="0"/>
            </a:endParaRPr>
          </a:p>
        </p:txBody>
      </p:sp>
      <p:sp>
        <p:nvSpPr>
          <p:cNvPr id="57"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4">
            <a:extLst>
              <a:ext uri="{FF2B5EF4-FFF2-40B4-BE49-F238E27FC236}">
                <a16:creationId xmlns:a16="http://schemas.microsoft.com/office/drawing/2014/main" id="{61521F45-DD5D-3187-1304-CE136601A3E1}"/>
              </a:ext>
            </a:extLst>
          </p:cNvPr>
          <p:cNvGraphicFramePr>
            <a:graphicFrameLocks noGrp="1"/>
          </p:cNvGraphicFramePr>
          <p:nvPr>
            <p:ph idx="1"/>
            <p:extLst>
              <p:ext uri="{D42A27DB-BD31-4B8C-83A1-F6EECF244321}">
                <p14:modId xmlns:p14="http://schemas.microsoft.com/office/powerpoint/2010/main" val="3106499894"/>
              </p:ext>
            </p:extLst>
          </p:nvPr>
        </p:nvGraphicFramePr>
        <p:xfrm>
          <a:off x="3807702" y="1786934"/>
          <a:ext cx="5486400" cy="4539622"/>
        </p:xfrm>
        <a:graphic>
          <a:graphicData uri="http://schemas.openxmlformats.org/drawingml/2006/table">
            <a:tbl>
              <a:tblPr/>
              <a:tblGrid>
                <a:gridCol w="2743200">
                  <a:extLst>
                    <a:ext uri="{9D8B030D-6E8A-4147-A177-3AD203B41FA5}">
                      <a16:colId xmlns:a16="http://schemas.microsoft.com/office/drawing/2014/main" val="3457981195"/>
                    </a:ext>
                  </a:extLst>
                </a:gridCol>
                <a:gridCol w="2743200">
                  <a:extLst>
                    <a:ext uri="{9D8B030D-6E8A-4147-A177-3AD203B41FA5}">
                      <a16:colId xmlns:a16="http://schemas.microsoft.com/office/drawing/2014/main" val="2613204245"/>
                    </a:ext>
                  </a:extLst>
                </a:gridCol>
              </a:tblGrid>
              <a:tr h="493776">
                <a:tc>
                  <a:txBody>
                    <a:bodyPr/>
                    <a:lstStyle/>
                    <a:p>
                      <a:pPr>
                        <a:buNone/>
                      </a:pPr>
                      <a:r>
                        <a:rPr lang="en-US" sz="1800" b="1" u="sng" dirty="0">
                          <a:latin typeface="Cambria" panose="02040503050406030204" pitchFamily="18" charset="0"/>
                          <a:ea typeface="Cambria" panose="02040503050406030204" pitchFamily="18" charset="0"/>
                        </a:rPr>
                        <a:t>Metalas</a:t>
                      </a:r>
                    </a:p>
                  </a:txBody>
                  <a:tcPr marL="40774" marR="40774" marT="20387" marB="20387" anchor="ctr">
                    <a:lnL>
                      <a:noFill/>
                    </a:lnL>
                    <a:lnR>
                      <a:noFill/>
                    </a:lnR>
                    <a:lnT>
                      <a:noFill/>
                    </a:lnT>
                    <a:lnB>
                      <a:noFill/>
                    </a:lnB>
                    <a:noFill/>
                  </a:tcPr>
                </a:tc>
                <a:tc>
                  <a:txBody>
                    <a:bodyPr/>
                    <a:lstStyle/>
                    <a:p>
                      <a:pPr>
                        <a:buNone/>
                      </a:pPr>
                      <a:r>
                        <a:rPr lang="lt-LT" sz="1800" b="1" u="sng" dirty="0">
                          <a:latin typeface="Cambria" panose="02040503050406030204" pitchFamily="18" charset="0"/>
                          <a:ea typeface="Cambria" panose="02040503050406030204" pitchFamily="18" charset="0"/>
                        </a:rPr>
                        <a:t>DLK, HN 60:2015 </a:t>
                      </a:r>
                      <a:r>
                        <a:rPr lang="lt-LT" sz="1800" b="1" u="none" dirty="0">
                          <a:latin typeface="Cambria" panose="02040503050406030204" pitchFamily="18" charset="0"/>
                          <a:ea typeface="Cambria" panose="02040503050406030204" pitchFamily="18" charset="0"/>
                        </a:rPr>
                        <a:t>(mg/kg)</a:t>
                      </a:r>
                    </a:p>
                  </a:txBody>
                  <a:tcPr marL="40774" marR="40774" marT="20387" marB="20387" anchor="ctr">
                    <a:lnL>
                      <a:noFill/>
                    </a:lnL>
                    <a:lnR>
                      <a:noFill/>
                    </a:lnR>
                    <a:lnT>
                      <a:noFill/>
                    </a:lnT>
                    <a:lnB>
                      <a:noFill/>
                    </a:lnB>
                    <a:noFill/>
                  </a:tcPr>
                </a:tc>
                <a:extLst>
                  <a:ext uri="{0D108BD9-81ED-4DB2-BD59-A6C34878D82A}">
                    <a16:rowId xmlns:a16="http://schemas.microsoft.com/office/drawing/2014/main" val="3583828969"/>
                  </a:ext>
                </a:extLst>
              </a:tr>
              <a:tr h="493776">
                <a:tc>
                  <a:txBody>
                    <a:bodyPr/>
                    <a:lstStyle/>
                    <a:p>
                      <a:pPr>
                        <a:buNone/>
                      </a:pPr>
                      <a:r>
                        <a:rPr lang="en-US" sz="1800" b="1">
                          <a:latin typeface="Cambria" panose="02040503050406030204" pitchFamily="18" charset="0"/>
                          <a:ea typeface="Cambria" panose="02040503050406030204" pitchFamily="18" charset="0"/>
                        </a:rPr>
                        <a:t>Kadmis (Cd)</a:t>
                      </a:r>
                      <a:endParaRPr lang="en-US" sz="1800">
                        <a:latin typeface="Cambria" panose="02040503050406030204" pitchFamily="18" charset="0"/>
                        <a:ea typeface="Cambria" panose="02040503050406030204" pitchFamily="18" charset="0"/>
                      </a:endParaRPr>
                    </a:p>
                  </a:txBody>
                  <a:tcPr marL="40774" marR="40774" marT="20387" marB="20387" anchor="ctr">
                    <a:lnL>
                      <a:noFill/>
                    </a:lnL>
                    <a:lnR>
                      <a:noFill/>
                    </a:lnR>
                    <a:lnT>
                      <a:noFill/>
                    </a:lnT>
                    <a:lnB>
                      <a:noFill/>
                    </a:lnB>
                    <a:noFill/>
                  </a:tcPr>
                </a:tc>
                <a:tc>
                  <a:txBody>
                    <a:bodyPr/>
                    <a:lstStyle/>
                    <a:p>
                      <a:pPr>
                        <a:buNone/>
                      </a:pPr>
                      <a:r>
                        <a:rPr lang="en-US" sz="1800" b="1" dirty="0">
                          <a:latin typeface="Cambria" panose="02040503050406030204" pitchFamily="18" charset="0"/>
                          <a:ea typeface="Cambria" panose="02040503050406030204" pitchFamily="18" charset="0"/>
                        </a:rPr>
                        <a:t>1,5</a:t>
                      </a:r>
                    </a:p>
                  </a:txBody>
                  <a:tcPr marL="40774" marR="40774" marT="20387" marB="20387" anchor="ctr">
                    <a:lnL>
                      <a:noFill/>
                    </a:lnL>
                    <a:lnR>
                      <a:noFill/>
                    </a:lnR>
                    <a:lnT>
                      <a:noFill/>
                    </a:lnT>
                    <a:lnB>
                      <a:noFill/>
                    </a:lnB>
                    <a:noFill/>
                  </a:tcPr>
                </a:tc>
                <a:extLst>
                  <a:ext uri="{0D108BD9-81ED-4DB2-BD59-A6C34878D82A}">
                    <a16:rowId xmlns:a16="http://schemas.microsoft.com/office/drawing/2014/main" val="2718749291"/>
                  </a:ext>
                </a:extLst>
              </a:tr>
              <a:tr h="493776">
                <a:tc>
                  <a:txBody>
                    <a:bodyPr/>
                    <a:lstStyle/>
                    <a:p>
                      <a:pPr>
                        <a:buNone/>
                      </a:pPr>
                      <a:r>
                        <a:rPr lang="en-US" sz="1800" b="1" dirty="0">
                          <a:latin typeface="Cambria" panose="02040503050406030204" pitchFamily="18" charset="0"/>
                          <a:ea typeface="Cambria" panose="02040503050406030204" pitchFamily="18" charset="0"/>
                        </a:rPr>
                        <a:t>Švinas (Pb)</a:t>
                      </a:r>
                      <a:endParaRPr lang="en-US" sz="1800" dirty="0">
                        <a:latin typeface="Cambria" panose="02040503050406030204" pitchFamily="18" charset="0"/>
                        <a:ea typeface="Cambria" panose="02040503050406030204" pitchFamily="18" charset="0"/>
                      </a:endParaRPr>
                    </a:p>
                  </a:txBody>
                  <a:tcPr marL="40774" marR="40774" marT="20387" marB="20387" anchor="ctr">
                    <a:lnL>
                      <a:noFill/>
                    </a:lnL>
                    <a:lnR>
                      <a:noFill/>
                    </a:lnR>
                    <a:lnT>
                      <a:noFill/>
                    </a:lnT>
                    <a:lnB>
                      <a:noFill/>
                    </a:lnB>
                    <a:noFill/>
                  </a:tcPr>
                </a:tc>
                <a:tc>
                  <a:txBody>
                    <a:bodyPr/>
                    <a:lstStyle/>
                    <a:p>
                      <a:pPr>
                        <a:buNone/>
                      </a:pPr>
                      <a:r>
                        <a:rPr lang="en-US" sz="1800" b="1" dirty="0">
                          <a:latin typeface="Cambria" panose="02040503050406030204" pitchFamily="18" charset="0"/>
                          <a:ea typeface="Cambria" panose="02040503050406030204" pitchFamily="18" charset="0"/>
                        </a:rPr>
                        <a:t>80</a:t>
                      </a:r>
                    </a:p>
                  </a:txBody>
                  <a:tcPr marL="40774" marR="40774" marT="20387" marB="20387" anchor="ctr">
                    <a:lnL>
                      <a:noFill/>
                    </a:lnL>
                    <a:lnR>
                      <a:noFill/>
                    </a:lnR>
                    <a:lnT>
                      <a:noFill/>
                    </a:lnT>
                    <a:lnB>
                      <a:noFill/>
                    </a:lnB>
                    <a:noFill/>
                  </a:tcPr>
                </a:tc>
                <a:extLst>
                  <a:ext uri="{0D108BD9-81ED-4DB2-BD59-A6C34878D82A}">
                    <a16:rowId xmlns:a16="http://schemas.microsoft.com/office/drawing/2014/main" val="3689082087"/>
                  </a:ext>
                </a:extLst>
              </a:tr>
              <a:tr h="493776">
                <a:tc>
                  <a:txBody>
                    <a:bodyPr/>
                    <a:lstStyle/>
                    <a:p>
                      <a:pPr>
                        <a:buNone/>
                      </a:pPr>
                      <a:r>
                        <a:rPr lang="en-US" sz="1800" b="1" dirty="0">
                          <a:latin typeface="Cambria" panose="02040503050406030204" pitchFamily="18" charset="0"/>
                          <a:ea typeface="Cambria" panose="02040503050406030204" pitchFamily="18" charset="0"/>
                        </a:rPr>
                        <a:t>Arsenas (As)</a:t>
                      </a:r>
                      <a:endParaRPr lang="en-US" sz="1800" dirty="0">
                        <a:latin typeface="Cambria" panose="02040503050406030204" pitchFamily="18" charset="0"/>
                        <a:ea typeface="Cambria" panose="02040503050406030204" pitchFamily="18" charset="0"/>
                      </a:endParaRPr>
                    </a:p>
                  </a:txBody>
                  <a:tcPr marL="40774" marR="40774" marT="20387" marB="20387" anchor="ctr">
                    <a:lnL>
                      <a:noFill/>
                    </a:lnL>
                    <a:lnR>
                      <a:noFill/>
                    </a:lnR>
                    <a:lnT>
                      <a:noFill/>
                    </a:lnT>
                    <a:lnB>
                      <a:noFill/>
                    </a:lnB>
                    <a:noFill/>
                  </a:tcPr>
                </a:tc>
                <a:tc>
                  <a:txBody>
                    <a:bodyPr/>
                    <a:lstStyle/>
                    <a:p>
                      <a:pPr>
                        <a:buNone/>
                      </a:pPr>
                      <a:r>
                        <a:rPr lang="en-US" sz="1800" b="1">
                          <a:latin typeface="Cambria" panose="02040503050406030204" pitchFamily="18" charset="0"/>
                          <a:ea typeface="Cambria" panose="02040503050406030204" pitchFamily="18" charset="0"/>
                        </a:rPr>
                        <a:t>20</a:t>
                      </a:r>
                    </a:p>
                  </a:txBody>
                  <a:tcPr marL="40774" marR="40774" marT="20387" marB="20387" anchor="ctr">
                    <a:lnL>
                      <a:noFill/>
                    </a:lnL>
                    <a:lnR>
                      <a:noFill/>
                    </a:lnR>
                    <a:lnT>
                      <a:noFill/>
                    </a:lnT>
                    <a:lnB>
                      <a:noFill/>
                    </a:lnB>
                    <a:noFill/>
                  </a:tcPr>
                </a:tc>
                <a:extLst>
                  <a:ext uri="{0D108BD9-81ED-4DB2-BD59-A6C34878D82A}">
                    <a16:rowId xmlns:a16="http://schemas.microsoft.com/office/drawing/2014/main" val="2043388327"/>
                  </a:ext>
                </a:extLst>
              </a:tr>
              <a:tr h="493776">
                <a:tc>
                  <a:txBody>
                    <a:bodyPr/>
                    <a:lstStyle/>
                    <a:p>
                      <a:pPr>
                        <a:buNone/>
                      </a:pPr>
                      <a:r>
                        <a:rPr lang="en-US" sz="1800" b="1">
                          <a:latin typeface="Cambria" panose="02040503050406030204" pitchFamily="18" charset="0"/>
                          <a:ea typeface="Cambria" panose="02040503050406030204" pitchFamily="18" charset="0"/>
                        </a:rPr>
                        <a:t>Chromas (Cr)</a:t>
                      </a:r>
                      <a:endParaRPr lang="en-US" sz="1800">
                        <a:latin typeface="Cambria" panose="02040503050406030204" pitchFamily="18" charset="0"/>
                        <a:ea typeface="Cambria" panose="02040503050406030204" pitchFamily="18" charset="0"/>
                      </a:endParaRPr>
                    </a:p>
                  </a:txBody>
                  <a:tcPr marL="40774" marR="40774" marT="20387" marB="20387" anchor="ctr">
                    <a:lnL>
                      <a:noFill/>
                    </a:lnL>
                    <a:lnR>
                      <a:noFill/>
                    </a:lnR>
                    <a:lnT>
                      <a:noFill/>
                    </a:lnT>
                    <a:lnB>
                      <a:noFill/>
                    </a:lnB>
                    <a:noFill/>
                  </a:tcPr>
                </a:tc>
                <a:tc>
                  <a:txBody>
                    <a:bodyPr/>
                    <a:lstStyle/>
                    <a:p>
                      <a:pPr>
                        <a:buNone/>
                      </a:pPr>
                      <a:r>
                        <a:rPr lang="en-US" sz="1800" b="1">
                          <a:latin typeface="Cambria" panose="02040503050406030204" pitchFamily="18" charset="0"/>
                          <a:ea typeface="Cambria" panose="02040503050406030204" pitchFamily="18" charset="0"/>
                        </a:rPr>
                        <a:t>80</a:t>
                      </a:r>
                    </a:p>
                  </a:txBody>
                  <a:tcPr marL="40774" marR="40774" marT="20387" marB="20387" anchor="ctr">
                    <a:lnL>
                      <a:noFill/>
                    </a:lnL>
                    <a:lnR>
                      <a:noFill/>
                    </a:lnR>
                    <a:lnT>
                      <a:noFill/>
                    </a:lnT>
                    <a:lnB>
                      <a:noFill/>
                    </a:lnB>
                    <a:noFill/>
                  </a:tcPr>
                </a:tc>
                <a:extLst>
                  <a:ext uri="{0D108BD9-81ED-4DB2-BD59-A6C34878D82A}">
                    <a16:rowId xmlns:a16="http://schemas.microsoft.com/office/drawing/2014/main" val="3384764151"/>
                  </a:ext>
                </a:extLst>
              </a:tr>
              <a:tr h="493776">
                <a:tc>
                  <a:txBody>
                    <a:bodyPr/>
                    <a:lstStyle/>
                    <a:p>
                      <a:pPr>
                        <a:buNone/>
                      </a:pPr>
                      <a:r>
                        <a:rPr lang="en-US" sz="1800" b="1">
                          <a:latin typeface="Cambria" panose="02040503050406030204" pitchFamily="18" charset="0"/>
                          <a:ea typeface="Cambria" panose="02040503050406030204" pitchFamily="18" charset="0"/>
                        </a:rPr>
                        <a:t>Nikelis (Ni)</a:t>
                      </a:r>
                      <a:endParaRPr lang="en-US" sz="1800">
                        <a:latin typeface="Cambria" panose="02040503050406030204" pitchFamily="18" charset="0"/>
                        <a:ea typeface="Cambria" panose="02040503050406030204" pitchFamily="18" charset="0"/>
                      </a:endParaRPr>
                    </a:p>
                  </a:txBody>
                  <a:tcPr marL="40774" marR="40774" marT="20387" marB="20387" anchor="ctr">
                    <a:lnL>
                      <a:noFill/>
                    </a:lnL>
                    <a:lnR>
                      <a:noFill/>
                    </a:lnR>
                    <a:lnT>
                      <a:noFill/>
                    </a:lnT>
                    <a:lnB>
                      <a:noFill/>
                    </a:lnB>
                    <a:noFill/>
                  </a:tcPr>
                </a:tc>
                <a:tc>
                  <a:txBody>
                    <a:bodyPr/>
                    <a:lstStyle/>
                    <a:p>
                      <a:pPr>
                        <a:buNone/>
                      </a:pPr>
                      <a:r>
                        <a:rPr lang="en-US" sz="1800" b="1">
                          <a:latin typeface="Cambria" panose="02040503050406030204" pitchFamily="18" charset="0"/>
                          <a:ea typeface="Cambria" panose="02040503050406030204" pitchFamily="18" charset="0"/>
                        </a:rPr>
                        <a:t>75</a:t>
                      </a:r>
                    </a:p>
                  </a:txBody>
                  <a:tcPr marL="40774" marR="40774" marT="20387" marB="20387" anchor="ctr">
                    <a:lnL>
                      <a:noFill/>
                    </a:lnL>
                    <a:lnR>
                      <a:noFill/>
                    </a:lnR>
                    <a:lnT>
                      <a:noFill/>
                    </a:lnT>
                    <a:lnB>
                      <a:noFill/>
                    </a:lnB>
                    <a:noFill/>
                  </a:tcPr>
                </a:tc>
                <a:extLst>
                  <a:ext uri="{0D108BD9-81ED-4DB2-BD59-A6C34878D82A}">
                    <a16:rowId xmlns:a16="http://schemas.microsoft.com/office/drawing/2014/main" val="2761763771"/>
                  </a:ext>
                </a:extLst>
              </a:tr>
              <a:tr h="493776">
                <a:tc>
                  <a:txBody>
                    <a:bodyPr/>
                    <a:lstStyle/>
                    <a:p>
                      <a:pPr>
                        <a:buNone/>
                      </a:pPr>
                      <a:r>
                        <a:rPr lang="en-US" sz="1800" b="1">
                          <a:latin typeface="Cambria" panose="02040503050406030204" pitchFamily="18" charset="0"/>
                          <a:ea typeface="Cambria" panose="02040503050406030204" pitchFamily="18" charset="0"/>
                        </a:rPr>
                        <a:t>Varis (Cu)</a:t>
                      </a:r>
                      <a:endParaRPr lang="en-US" sz="1800">
                        <a:latin typeface="Cambria" panose="02040503050406030204" pitchFamily="18" charset="0"/>
                        <a:ea typeface="Cambria" panose="02040503050406030204" pitchFamily="18" charset="0"/>
                      </a:endParaRPr>
                    </a:p>
                  </a:txBody>
                  <a:tcPr marL="40774" marR="40774" marT="20387" marB="20387" anchor="ctr">
                    <a:lnL>
                      <a:noFill/>
                    </a:lnL>
                    <a:lnR>
                      <a:noFill/>
                    </a:lnR>
                    <a:lnT>
                      <a:noFill/>
                    </a:lnT>
                    <a:lnB>
                      <a:noFill/>
                    </a:lnB>
                    <a:noFill/>
                  </a:tcPr>
                </a:tc>
                <a:tc>
                  <a:txBody>
                    <a:bodyPr/>
                    <a:lstStyle/>
                    <a:p>
                      <a:pPr>
                        <a:buNone/>
                      </a:pPr>
                      <a:r>
                        <a:rPr lang="en-US" sz="1800" b="1">
                          <a:latin typeface="Cambria" panose="02040503050406030204" pitchFamily="18" charset="0"/>
                          <a:ea typeface="Cambria" panose="02040503050406030204" pitchFamily="18" charset="0"/>
                        </a:rPr>
                        <a:t>75</a:t>
                      </a:r>
                    </a:p>
                  </a:txBody>
                  <a:tcPr marL="40774" marR="40774" marT="20387" marB="20387" anchor="ctr">
                    <a:lnL>
                      <a:noFill/>
                    </a:lnL>
                    <a:lnR>
                      <a:noFill/>
                    </a:lnR>
                    <a:lnT>
                      <a:noFill/>
                    </a:lnT>
                    <a:lnB>
                      <a:noFill/>
                    </a:lnB>
                    <a:noFill/>
                  </a:tcPr>
                </a:tc>
                <a:extLst>
                  <a:ext uri="{0D108BD9-81ED-4DB2-BD59-A6C34878D82A}">
                    <a16:rowId xmlns:a16="http://schemas.microsoft.com/office/drawing/2014/main" val="4054726503"/>
                  </a:ext>
                </a:extLst>
              </a:tr>
              <a:tr h="493776">
                <a:tc>
                  <a:txBody>
                    <a:bodyPr/>
                    <a:lstStyle/>
                    <a:p>
                      <a:pPr>
                        <a:buNone/>
                      </a:pPr>
                      <a:r>
                        <a:rPr lang="en-US" sz="1800" b="1">
                          <a:latin typeface="Cambria" panose="02040503050406030204" pitchFamily="18" charset="0"/>
                          <a:ea typeface="Cambria" panose="02040503050406030204" pitchFamily="18" charset="0"/>
                        </a:rPr>
                        <a:t>Cinkas (Zn)</a:t>
                      </a:r>
                      <a:endParaRPr lang="en-US" sz="1800">
                        <a:latin typeface="Cambria" panose="02040503050406030204" pitchFamily="18" charset="0"/>
                        <a:ea typeface="Cambria" panose="02040503050406030204" pitchFamily="18" charset="0"/>
                      </a:endParaRPr>
                    </a:p>
                  </a:txBody>
                  <a:tcPr marL="40774" marR="40774" marT="20387" marB="20387" anchor="ctr">
                    <a:lnL>
                      <a:noFill/>
                    </a:lnL>
                    <a:lnR>
                      <a:noFill/>
                    </a:lnR>
                    <a:lnT>
                      <a:noFill/>
                    </a:lnT>
                    <a:lnB>
                      <a:noFill/>
                    </a:lnB>
                    <a:noFill/>
                  </a:tcPr>
                </a:tc>
                <a:tc>
                  <a:txBody>
                    <a:bodyPr/>
                    <a:lstStyle/>
                    <a:p>
                      <a:pPr>
                        <a:buNone/>
                      </a:pPr>
                      <a:r>
                        <a:rPr lang="en-US" sz="1800" b="1">
                          <a:latin typeface="Cambria" panose="02040503050406030204" pitchFamily="18" charset="0"/>
                          <a:ea typeface="Cambria" panose="02040503050406030204" pitchFamily="18" charset="0"/>
                        </a:rPr>
                        <a:t>300</a:t>
                      </a:r>
                    </a:p>
                  </a:txBody>
                  <a:tcPr marL="40774" marR="40774" marT="20387" marB="20387" anchor="ctr">
                    <a:lnL>
                      <a:noFill/>
                    </a:lnL>
                    <a:lnR>
                      <a:noFill/>
                    </a:lnR>
                    <a:lnT>
                      <a:noFill/>
                    </a:lnT>
                    <a:lnB>
                      <a:noFill/>
                    </a:lnB>
                    <a:noFill/>
                  </a:tcPr>
                </a:tc>
                <a:extLst>
                  <a:ext uri="{0D108BD9-81ED-4DB2-BD59-A6C34878D82A}">
                    <a16:rowId xmlns:a16="http://schemas.microsoft.com/office/drawing/2014/main" val="2871027499"/>
                  </a:ext>
                </a:extLst>
              </a:tr>
              <a:tr h="493776">
                <a:tc>
                  <a:txBody>
                    <a:bodyPr/>
                    <a:lstStyle/>
                    <a:p>
                      <a:pPr>
                        <a:buNone/>
                      </a:pPr>
                      <a:r>
                        <a:rPr lang="en-US" sz="1800" b="1">
                          <a:latin typeface="Cambria" panose="02040503050406030204" pitchFamily="18" charset="0"/>
                          <a:ea typeface="Cambria" panose="02040503050406030204" pitchFamily="18" charset="0"/>
                        </a:rPr>
                        <a:t>Kobaltas (Co)</a:t>
                      </a:r>
                      <a:endParaRPr lang="en-US" sz="1800">
                        <a:latin typeface="Cambria" panose="02040503050406030204" pitchFamily="18" charset="0"/>
                        <a:ea typeface="Cambria" panose="02040503050406030204" pitchFamily="18" charset="0"/>
                      </a:endParaRPr>
                    </a:p>
                  </a:txBody>
                  <a:tcPr marL="40774" marR="40774" marT="20387" marB="20387" anchor="ctr">
                    <a:lnL>
                      <a:noFill/>
                    </a:lnL>
                    <a:lnR>
                      <a:noFill/>
                    </a:lnR>
                    <a:lnT>
                      <a:noFill/>
                    </a:lnT>
                    <a:lnB>
                      <a:noFill/>
                    </a:lnB>
                    <a:noFill/>
                  </a:tcPr>
                </a:tc>
                <a:tc>
                  <a:txBody>
                    <a:bodyPr/>
                    <a:lstStyle/>
                    <a:p>
                      <a:pPr>
                        <a:buNone/>
                      </a:pPr>
                      <a:r>
                        <a:rPr lang="en-US" sz="1800" b="1" dirty="0">
                          <a:latin typeface="Cambria" panose="02040503050406030204" pitchFamily="18" charset="0"/>
                          <a:ea typeface="Cambria" panose="02040503050406030204" pitchFamily="18" charset="0"/>
                        </a:rPr>
                        <a:t>40</a:t>
                      </a:r>
                    </a:p>
                  </a:txBody>
                  <a:tcPr marL="40774" marR="40774" marT="20387" marB="20387" anchor="ctr">
                    <a:lnL>
                      <a:noFill/>
                    </a:lnL>
                    <a:lnR>
                      <a:noFill/>
                    </a:lnR>
                    <a:lnT>
                      <a:noFill/>
                    </a:lnT>
                    <a:lnB>
                      <a:noFill/>
                    </a:lnB>
                    <a:noFill/>
                  </a:tcPr>
                </a:tc>
                <a:extLst>
                  <a:ext uri="{0D108BD9-81ED-4DB2-BD59-A6C34878D82A}">
                    <a16:rowId xmlns:a16="http://schemas.microsoft.com/office/drawing/2014/main" val="646734786"/>
                  </a:ext>
                </a:extLst>
              </a:tr>
            </a:tbl>
          </a:graphicData>
        </a:graphic>
      </p:graphicFrame>
      <p:cxnSp>
        <p:nvCxnSpPr>
          <p:cNvPr id="58" name="LAMMC footer line"/>
          <p:cNvCxnSpPr/>
          <p:nvPr/>
        </p:nvCxnSpPr>
        <p:spPr>
          <a:xfrm>
            <a:off x="228600" y="6446520"/>
            <a:ext cx="11731752" cy="0"/>
          </a:xfrm>
          <a:prstGeom prst="line">
            <a:avLst/>
          </a:prstGeom>
          <a:ln w="38100">
            <a:solidFill>
              <a:srgbClr val="006600"/>
            </a:solidFill>
          </a:ln>
        </p:spPr>
        <p:style>
          <a:lnRef idx="2">
            <a:schemeClr val="accent1"/>
          </a:lnRef>
          <a:fillRef idx="0">
            <a:schemeClr val="accent1"/>
          </a:fillRef>
          <a:effectRef idx="1">
            <a:schemeClr val="accent1"/>
          </a:effectRef>
          <a:fontRef idx="minor">
            <a:schemeClr val="tx1"/>
          </a:fontRef>
        </p:style>
      </p:cxnSp>
      <p:cxnSp>
        <p:nvCxnSpPr>
          <p:cNvPr id="59" name="LAMMC footer line"/>
          <p:cNvCxnSpPr/>
          <p:nvPr/>
        </p:nvCxnSpPr>
        <p:spPr>
          <a:xfrm>
            <a:off x="228600" y="6501384"/>
            <a:ext cx="11731752" cy="0"/>
          </a:xfrm>
          <a:prstGeom prst="line">
            <a:avLst/>
          </a:prstGeom>
          <a:ln w="12700">
            <a:solidFill>
              <a:srgbClr val="006600"/>
            </a:solidFill>
          </a:ln>
        </p:spPr>
        <p:style>
          <a:lnRef idx="2">
            <a:schemeClr val="accent1"/>
          </a:lnRef>
          <a:fillRef idx="0">
            <a:schemeClr val="accent1"/>
          </a:fillRef>
          <a:effectRef idx="1">
            <a:schemeClr val="accent1"/>
          </a:effectRef>
          <a:fontRef idx="minor">
            <a:schemeClr val="tx1"/>
          </a:fontRef>
        </p:style>
      </p:cxnSp>
      <p:sp>
        <p:nvSpPr>
          <p:cNvPr id="60" name="LAMMC footer number"/>
          <p:cNvSpPr txBox="1"/>
          <p:nvPr/>
        </p:nvSpPr>
        <p:spPr>
          <a:xfrm>
            <a:off x="5184648" y="6519672"/>
            <a:ext cx="1828800" cy="301752"/>
          </a:xfrm>
          <a:prstGeom prst="rect">
            <a:avLst/>
          </a:prstGeom>
          <a:noFill/>
        </p:spPr>
        <p:txBody>
          <a:bodyPr wrap="none" tIns="0" bIns="0" anchor="ctr">
            <a:spAutoFit/>
          </a:bodyPr>
          <a:lstStyle/>
          <a:p>
            <a:pPr algn="ctr"/>
            <a:fld id="{B6F15528-21DE-4FAA-801E-634DDDAF4B2B}" type="slidenum">
              <a:rPr lang="lt-LT" sz="1000" b="1">
                <a:solidFill>
                  <a:srgbClr val="595959"/>
                </a:solidFill>
                <a:latin typeface="Cambria"/>
              </a:rPr>
              <a:t>6</a:t>
            </a:fld>
            <a:endParaRPr lang="lt-LT" sz="1000" b="1">
              <a:solidFill>
                <a:srgbClr val="595959"/>
              </a:solidFill>
              <a:latin typeface="Cambria"/>
            </a:endParaRPr>
          </a:p>
        </p:txBody>
      </p:sp>
      <p:sp>
        <p:nvSpPr>
          <p:cNvPr id="61" name="LAMMC footer text"/>
          <p:cNvSpPr txBox="1"/>
          <p:nvPr/>
        </p:nvSpPr>
        <p:spPr>
          <a:xfrm>
            <a:off x="10332720" y="6510528"/>
            <a:ext cx="1627632" cy="329184"/>
          </a:xfrm>
          <a:prstGeom prst="rect">
            <a:avLst/>
          </a:prstGeom>
          <a:noFill/>
        </p:spPr>
        <p:txBody>
          <a:bodyPr wrap="none" tIns="0" rIns="0" bIns="0" anchor="ctr">
            <a:spAutoFit/>
          </a:bodyPr>
          <a:lstStyle/>
          <a:p>
            <a:pPr algn="r"/>
            <a:r>
              <a:rPr sz="1800">
                <a:solidFill>
                  <a:srgbClr val="006600"/>
                </a:solidFill>
                <a:latin typeface="Calibri"/>
              </a:rPr>
              <a:t>LAMMC</a:t>
            </a:r>
          </a:p>
        </p:txBody>
      </p:sp>
      <p:sp>
        <p:nvSpPr>
          <p:cNvPr id="4" name="TextBox 3">
            <a:extLst>
              <a:ext uri="{FF2B5EF4-FFF2-40B4-BE49-F238E27FC236}">
                <a16:creationId xmlns:a16="http://schemas.microsoft.com/office/drawing/2014/main" id="{BA1DA0DA-A4E0-7D1E-27E9-F8DBFB59A535}"/>
              </a:ext>
            </a:extLst>
          </p:cNvPr>
          <p:cNvSpPr txBox="1"/>
          <p:nvPr/>
        </p:nvSpPr>
        <p:spPr>
          <a:xfrm>
            <a:off x="3657600" y="1421085"/>
            <a:ext cx="1143000" cy="263481"/>
          </a:xfrm>
          <a:prstGeom prst="rect">
            <a:avLst/>
          </a:prstGeom>
        </p:spPr>
        <p:txBody>
          <a:bodyPr vert="horz" lIns="91440" tIns="45720" rIns="91440" bIns="45720" rtlCol="0">
            <a:normAutofit fontScale="70000" lnSpcReduction="20000"/>
          </a:bodyPr>
          <a:lstStyle/>
          <a:p>
            <a:pPr>
              <a:lnSpc>
                <a:spcPct val="90000"/>
              </a:lnSpc>
              <a:spcAft>
                <a:spcPts val="600"/>
              </a:spcAft>
            </a:pPr>
            <a:r>
              <a:rPr lang="lt-LT" sz="2000" i="1" dirty="0">
                <a:latin typeface="Cambria" panose="02040503050406030204" pitchFamily="18" charset="0"/>
                <a:ea typeface="Cambria" panose="02040503050406030204" pitchFamily="18" charset="0"/>
              </a:rPr>
              <a:t>2 lentelė.</a:t>
            </a:r>
          </a:p>
        </p:txBody>
      </p:sp>
    </p:spTree>
    <p:extLst>
      <p:ext uri="{BB962C8B-B14F-4D97-AF65-F5344CB8AC3E}">
        <p14:creationId xmlns:p14="http://schemas.microsoft.com/office/powerpoint/2010/main" val="778694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AC88F61-9A3F-C1F4-BCB9-FBF817875815}"/>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A837C8-9E85-F131-0A51-BAB44A840F09}"/>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nSpc>
                <a:spcPct val="90000"/>
              </a:lnSpc>
            </a:pPr>
            <a:r>
              <a:rPr lang="en-US" sz="2600" b="1" kern="1200" dirty="0">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Kodėl šie skaičiai kinta?</a:t>
            </a:r>
            <a:br>
              <a:rPr lang="en-US" sz="2600" b="1" kern="1200" dirty="0">
                <a:solidFill>
                  <a:schemeClr val="tx1"/>
                </a:solidFill>
                <a:latin typeface="Cambria" panose="02040503050406030204" pitchFamily="18" charset="0"/>
                <a:ea typeface="Cambria" panose="02040503050406030204" pitchFamily="18" charset="0"/>
              </a:rPr>
            </a:br>
            <a:r>
              <a:rPr lang="en-US" sz="2600" i="1" kern="1200" dirty="0" err="1">
                <a:solidFill>
                  <a:schemeClr val="tx1"/>
                </a:solidFill>
                <a:latin typeface="Cambria" panose="02040503050406030204" pitchFamily="18" charset="0"/>
                <a:ea typeface="Cambria" panose="02040503050406030204" pitchFamily="18" charset="0"/>
              </a:rPr>
              <a:t>Metalo</a:t>
            </a:r>
            <a:r>
              <a:rPr lang="en-US" sz="2600" i="1" kern="1200" dirty="0">
                <a:solidFill>
                  <a:schemeClr val="tx1"/>
                </a:solidFill>
                <a:latin typeface="Cambria" panose="02040503050406030204" pitchFamily="18" charset="0"/>
                <a:ea typeface="Cambria" panose="02040503050406030204" pitchFamily="18" charset="0"/>
              </a:rPr>
              <a:t> „nuodingumas“ priklauso ne tik nuo jo kiekio...</a:t>
            </a:r>
            <a:br>
              <a:rPr lang="en-US" sz="2600" i="1" kern="1200" dirty="0">
                <a:solidFill>
                  <a:schemeClr val="tx1"/>
                </a:solidFill>
                <a:latin typeface="Cambria" panose="02040503050406030204" pitchFamily="18" charset="0"/>
                <a:ea typeface="Cambria" panose="02040503050406030204" pitchFamily="18" charset="0"/>
              </a:rPr>
            </a:br>
            <a:endParaRPr lang="en-US" sz="2600" i="1" kern="1200" dirty="0">
              <a:solidFill>
                <a:schemeClr val="tx1"/>
              </a:solidFill>
              <a:latin typeface="Cambria" panose="02040503050406030204" pitchFamily="18" charset="0"/>
              <a:ea typeface="Cambria" panose="02040503050406030204" pitchFamily="18" charset="0"/>
            </a:endParaRPr>
          </a:p>
        </p:txBody>
      </p:sp>
      <p:sp>
        <p:nvSpPr>
          <p:cNvPr id="18"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a:extLst>
              <a:ext uri="{FF2B5EF4-FFF2-40B4-BE49-F238E27FC236}">
                <a16:creationId xmlns:a16="http://schemas.microsoft.com/office/drawing/2014/main" id="{4B633527-09ED-B6C0-EC76-F9DD71A0D4D2}"/>
              </a:ext>
            </a:extLst>
          </p:cNvPr>
          <p:cNvGraphicFramePr>
            <a:graphicFrameLocks noGrp="1"/>
          </p:cNvGraphicFramePr>
          <p:nvPr>
            <p:extLst>
              <p:ext uri="{D42A27DB-BD31-4B8C-83A1-F6EECF244321}">
                <p14:modId xmlns:p14="http://schemas.microsoft.com/office/powerpoint/2010/main" val="4196569151"/>
              </p:ext>
            </p:extLst>
          </p:nvPr>
        </p:nvGraphicFramePr>
        <p:xfrm>
          <a:off x="381000" y="1981200"/>
          <a:ext cx="11506200" cy="4263060"/>
        </p:xfrm>
        <a:graphic>
          <a:graphicData uri="http://schemas.openxmlformats.org/drawingml/2006/table">
            <a:tbl>
              <a:tblPr firstRow="1" bandRow="1">
                <a:tableStyleId>{5C22544A-7EE6-4342-B048-85BDC9FD1C3A}</a:tableStyleId>
              </a:tblPr>
              <a:tblGrid>
                <a:gridCol w="11506200">
                  <a:extLst>
                    <a:ext uri="{9D8B030D-6E8A-4147-A177-3AD203B41FA5}">
                      <a16:colId xmlns:a16="http://schemas.microsoft.com/office/drawing/2014/main" val="3359798054"/>
                    </a:ext>
                  </a:extLst>
                </a:gridCol>
              </a:tblGrid>
              <a:tr h="370840">
                <a:tc>
                  <a:txBody>
                    <a:bodyPr/>
                    <a:lstStyle/>
                    <a:p>
                      <a:pPr marL="0" marR="0" lvl="0" indent="0" algn="l" defTabSz="914400" rtl="0" eaLnBrk="0" fontAlgn="base" latinLnBrk="0" hangingPunct="0">
                        <a:lnSpc>
                          <a:spcPct val="100000"/>
                        </a:lnSpc>
                        <a:spcBef>
                          <a:spcPct val="0"/>
                        </a:spcBef>
                        <a:spcAft>
                          <a:spcPts val="600"/>
                        </a:spcAft>
                        <a:buClrTx/>
                        <a:buSzTx/>
                        <a:buFontTx/>
                        <a:buNone/>
                        <a:tabLst/>
                        <a:defRPr/>
                      </a:pPr>
                      <a:r>
                        <a:rPr kumimoji="0" lang="lt-LT" sz="2000" b="0" i="1" u="none" strike="noStrike" cap="none" normalizeH="0" baseline="0" noProof="0" dirty="0">
                          <a:ln>
                            <a:noFill/>
                          </a:ln>
                          <a:solidFill>
                            <a:schemeClr val="tx1"/>
                          </a:solidFill>
                          <a:effectLst/>
                          <a:latin typeface="Cambria" panose="02040503050406030204" pitchFamily="18" charset="0"/>
                          <a:ea typeface="Cambria" panose="02040503050406030204" pitchFamily="18" charset="0"/>
                        </a:rPr>
                        <a:t>Metalai (Cd, Pb, Cu, Ni, Hg, As) veikia augalus: stabdo augimą, mažina fotosintezę, blogina derliaus kokybę.</a:t>
                      </a:r>
                    </a:p>
                    <a:p>
                      <a:pPr marL="0" marR="0" lvl="0" indent="0" algn="l" defTabSz="914400" rtl="0" eaLnBrk="0" fontAlgn="base" latinLnBrk="0" hangingPunct="0">
                        <a:lnSpc>
                          <a:spcPct val="100000"/>
                        </a:lnSpc>
                        <a:spcBef>
                          <a:spcPct val="0"/>
                        </a:spcBef>
                        <a:spcAft>
                          <a:spcPts val="600"/>
                        </a:spcAft>
                        <a:buClrTx/>
                        <a:buSzTx/>
                        <a:buFontTx/>
                        <a:buNone/>
                        <a:tabLst/>
                        <a:defRPr/>
                      </a:pPr>
                      <a:endParaRPr kumimoji="0" lang="lt-LT" sz="2000" b="0" i="0" u="none" strike="noStrike" cap="none" normalizeH="0" baseline="0" noProof="0" dirty="0">
                        <a:ln>
                          <a:noFill/>
                        </a:ln>
                        <a:solidFill>
                          <a:schemeClr val="tx1"/>
                        </a:solidFill>
                        <a:effectLst/>
                        <a:latin typeface="Cambria" panose="02040503050406030204" pitchFamily="18" charset="0"/>
                        <a:ea typeface="Cambria" panose="02040503050406030204" pitchFamily="18" charset="0"/>
                      </a:endParaRPr>
                    </a:p>
                    <a:p>
                      <a:pPr marL="0" marR="0" lvl="0" indent="0" algn="ctr" defTabSz="914400" rtl="0" eaLnBrk="0" fontAlgn="base" latinLnBrk="0" hangingPunct="0">
                        <a:spcBef>
                          <a:spcPct val="0"/>
                        </a:spcBef>
                        <a:spcAft>
                          <a:spcPts val="600"/>
                        </a:spcAft>
                        <a:buClrTx/>
                        <a:buSzTx/>
                        <a:buFontTx/>
                        <a:buNone/>
                        <a:tabLst/>
                      </a:pPr>
                      <a:r>
                        <a:rPr kumimoji="0" lang="lt-LT" altLang="en-US" sz="2000" b="1" i="0" u="none" strike="noStrike" cap="none" normalizeH="0" baseline="0" dirty="0">
                          <a:ln>
                            <a:noFill/>
                          </a:ln>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MMs biologinį prieinamumą lemia:</a:t>
                      </a:r>
                      <a:endParaRPr kumimoji="0" lang="lt-LT" altLang="en-US" sz="2000" b="0" i="0" u="none" strike="noStrike" cap="none" normalizeH="0" baseline="0" dirty="0">
                        <a:ln>
                          <a:noFill/>
                        </a:ln>
                        <a:solidFill>
                          <a:schemeClr val="tx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a:txBody>
                  <a:tcPr marL="90611" marR="90611" marT="45306" marB="45306"/>
                </a:tc>
                <a:extLst>
                  <a:ext uri="{0D108BD9-81ED-4DB2-BD59-A6C34878D82A}">
                    <a16:rowId xmlns:a16="http://schemas.microsoft.com/office/drawing/2014/main" val="1117140081"/>
                  </a:ext>
                </a:extLst>
              </a:tr>
              <a:tr h="370840">
                <a:tc>
                  <a:txBody>
                    <a:bodyPr/>
                    <a:lstStyle/>
                    <a:p>
                      <a:pPr marL="0" marR="0" lvl="0" indent="0" defTabSz="914400" rtl="0" eaLnBrk="0" fontAlgn="base" latinLnBrk="0" hangingPunct="0">
                        <a:spcBef>
                          <a:spcPct val="0"/>
                        </a:spcBef>
                        <a:spcAft>
                          <a:spcPts val="600"/>
                        </a:spcAft>
                        <a:buClrTx/>
                        <a:buSzTx/>
                        <a:buFontTx/>
                        <a:buNone/>
                        <a:tabLst/>
                      </a:pPr>
                      <a:r>
                        <a:rPr kumimoji="0" lang="en-US" altLang="en-US" sz="2000" b="1" i="0" u="none" strike="noStrike" cap="none" normalizeH="0" baseline="0" dirty="0">
                          <a:ln>
                            <a:noFill/>
                          </a:ln>
                          <a:solidFill>
                            <a:schemeClr val="tx1"/>
                          </a:solidFill>
                          <a:effectLst/>
                          <a:latin typeface="Cambria" panose="02040503050406030204" pitchFamily="18" charset="0"/>
                          <a:ea typeface="Cambria" panose="02040503050406030204" pitchFamily="18" charset="0"/>
                        </a:rPr>
                        <a:t>Dirvožemio pH:</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a:t>
                      </a:r>
                      <a:r>
                        <a:rPr kumimoji="0" lang="lt-LT"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r</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ūgš</a:t>
                      </a:r>
                      <a:r>
                        <a:rPr kumimoji="0" lang="lt-LT"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tus</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dirvožem</a:t>
                      </a:r>
                      <a:r>
                        <a:rPr kumimoji="0" lang="lt-LT"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is </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(mažas pH)</a:t>
                      </a:r>
                      <a:r>
                        <a:rPr kumimoji="0" lang="lt-LT"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„išlaisvina“ </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metal</a:t>
                      </a:r>
                      <a:r>
                        <a:rPr kumimoji="0" lang="lt-LT"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us, jie</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ištirpsta ir augalai juos pasisavina daug lengviau, todėl jie tampa toksiški net prie mažesnių koncentracijų.</a:t>
                      </a:r>
                      <a:endParaRPr kumimoji="0" lang="lt-LT"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a:txBody>
                  <a:tcPr marL="90611" marR="90611" marT="45306" marB="45306"/>
                </a:tc>
                <a:extLst>
                  <a:ext uri="{0D108BD9-81ED-4DB2-BD59-A6C34878D82A}">
                    <a16:rowId xmlns:a16="http://schemas.microsoft.com/office/drawing/2014/main" val="273846261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altLang="en-US" sz="2000" b="1" i="0" u="none" strike="noStrike" cap="none" normalizeH="0" baseline="0" dirty="0">
                          <a:ln>
                            <a:noFill/>
                          </a:ln>
                          <a:effectLst/>
                          <a:latin typeface="Cambria" panose="02040503050406030204" pitchFamily="18" charset="0"/>
                          <a:ea typeface="Cambria" panose="02040503050406030204" pitchFamily="18" charset="0"/>
                        </a:rPr>
                        <a:t>Dirvožemio tekstūra</a:t>
                      </a:r>
                      <a:r>
                        <a:rPr kumimoji="0" lang="en-US" altLang="en-US" sz="2000" b="1" i="0" u="none" strike="noStrike" cap="none" normalizeH="0" baseline="0" dirty="0">
                          <a:ln>
                            <a:noFill/>
                          </a:ln>
                          <a:effectLst/>
                          <a:latin typeface="Cambria" panose="02040503050406030204" pitchFamily="18" charset="0"/>
                          <a:ea typeface="Cambria" panose="02040503050406030204" pitchFamily="18" charset="0"/>
                        </a:rPr>
                        <a:t>:</a:t>
                      </a:r>
                      <a:r>
                        <a:rPr kumimoji="0" lang="en-US" altLang="en-US" sz="2000" b="0" i="0" u="none" strike="noStrike" cap="none" normalizeH="0" baseline="0" dirty="0">
                          <a:ln>
                            <a:noFill/>
                          </a:ln>
                          <a:effectLst/>
                          <a:latin typeface="Cambria" panose="02040503050406030204" pitchFamily="18" charset="0"/>
                          <a:ea typeface="Cambria" panose="02040503050406030204" pitchFamily="18" charset="0"/>
                        </a:rPr>
                        <a:t> Jei dirvožemyje daug molio ar organinių medžiagų, jie „suriša“ metalus, neleisdami jiems patekti į augalą.</a:t>
                      </a:r>
                      <a:endParaRPr kumimoji="0" lang="lt-LT" altLang="en-US" sz="2000" b="0" i="0" u="none" strike="noStrike" cap="none" normalizeH="0" baseline="0" dirty="0">
                        <a:ln>
                          <a:noFill/>
                        </a:ln>
                        <a:effectLst/>
                        <a:latin typeface="Cambria" panose="02040503050406030204" pitchFamily="18" charset="0"/>
                        <a:ea typeface="Cambria" panose="02040503050406030204" pitchFamily="18" charset="0"/>
                      </a:endParaRPr>
                    </a:p>
                  </a:txBody>
                  <a:tcPr marL="90611" marR="90611" marT="45306" marB="45306"/>
                </a:tc>
                <a:extLst>
                  <a:ext uri="{0D108BD9-81ED-4DB2-BD59-A6C34878D82A}">
                    <a16:rowId xmlns:a16="http://schemas.microsoft.com/office/drawing/2014/main" val="3636858240"/>
                  </a:ext>
                </a:extLst>
              </a:tr>
              <a:tr h="370840">
                <a:tc>
                  <a:txBody>
                    <a:bodyPr/>
                    <a:lstStyle/>
                    <a:p>
                      <a:pPr>
                        <a:buNone/>
                      </a:pPr>
                      <a:r>
                        <a:rPr lang="lt-LT" sz="2000" b="1" dirty="0">
                          <a:solidFill>
                            <a:schemeClr val="tx1"/>
                          </a:solidFill>
                          <a:latin typeface="Cambria" panose="02040503050406030204" pitchFamily="18" charset="0"/>
                          <a:ea typeface="Cambria" panose="02040503050406030204" pitchFamily="18" charset="0"/>
                        </a:rPr>
                        <a:t>Humuso kiekis: </a:t>
                      </a:r>
                      <a:r>
                        <a:rPr kumimoji="0" lang="lt-LT" sz="2000" b="0" i="0" u="none" strike="noStrike" cap="none" normalizeH="0" baseline="0" noProof="0" dirty="0">
                          <a:ln>
                            <a:noFill/>
                          </a:ln>
                          <a:solidFill>
                            <a:schemeClr val="tx1"/>
                          </a:solidFill>
                          <a:effectLst/>
                          <a:latin typeface="Cambria" panose="02040503050406030204" pitchFamily="18" charset="0"/>
                          <a:ea typeface="Cambria" panose="02040503050406030204" pitchFamily="18" charset="0"/>
                        </a:rPr>
                        <a:t>daugiau humuso = mažesnė rizika</a:t>
                      </a:r>
                      <a:endParaRPr lang="lt-LT" sz="2000" b="1" dirty="0">
                        <a:solidFill>
                          <a:schemeClr val="tx1"/>
                        </a:solidFill>
                        <a:latin typeface="Cambria" panose="02040503050406030204" pitchFamily="18" charset="0"/>
                        <a:ea typeface="Cambria" panose="02040503050406030204" pitchFamily="18" charset="0"/>
                      </a:endParaRPr>
                    </a:p>
                  </a:txBody>
                  <a:tcPr marL="90611" marR="90611" marT="45306" marB="45306"/>
                </a:tc>
                <a:extLst>
                  <a:ext uri="{0D108BD9-81ED-4DB2-BD59-A6C34878D82A}">
                    <a16:rowId xmlns:a16="http://schemas.microsoft.com/office/drawing/2014/main" val="71964504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000" b="1" i="0" u="none" strike="noStrike" cap="none" normalizeH="0" baseline="0" dirty="0">
                          <a:ln>
                            <a:noFill/>
                          </a:ln>
                          <a:effectLst/>
                          <a:latin typeface="Cambria" panose="02040503050406030204" pitchFamily="18" charset="0"/>
                          <a:ea typeface="Cambria" panose="02040503050406030204" pitchFamily="18" charset="0"/>
                        </a:rPr>
                        <a:t>Augalo rūšis:</a:t>
                      </a:r>
                      <a:r>
                        <a:rPr kumimoji="0" lang="en-US" altLang="en-US" sz="2000" b="0" i="0" u="none" strike="noStrike" cap="none" normalizeH="0" baseline="0" dirty="0">
                          <a:ln>
                            <a:noFill/>
                          </a:ln>
                          <a:effectLst/>
                          <a:latin typeface="Cambria" panose="02040503050406030204" pitchFamily="18" charset="0"/>
                          <a:ea typeface="Cambria" panose="02040503050406030204" pitchFamily="18" charset="0"/>
                        </a:rPr>
                        <a:t> </a:t>
                      </a:r>
                      <a:r>
                        <a:rPr kumimoji="0" lang="lt-LT" altLang="en-US" sz="2000" b="0" i="0" u="none" strike="noStrike" cap="none" normalizeH="0" baseline="0" dirty="0">
                          <a:ln>
                            <a:noFill/>
                          </a:ln>
                          <a:effectLst/>
                          <a:latin typeface="Cambria" panose="02040503050406030204" pitchFamily="18" charset="0"/>
                          <a:ea typeface="Cambria" panose="02040503050406030204" pitchFamily="18" charset="0"/>
                        </a:rPr>
                        <a:t>p</a:t>
                      </a:r>
                      <a:r>
                        <a:rPr kumimoji="0" lang="en-US" altLang="en-US" sz="2000" b="0" i="0" u="none" strike="noStrike" cap="none" normalizeH="0" baseline="0" dirty="0">
                          <a:ln>
                            <a:noFill/>
                          </a:ln>
                          <a:effectLst/>
                          <a:latin typeface="Cambria" panose="02040503050406030204" pitchFamily="18" charset="0"/>
                          <a:ea typeface="Cambria" panose="02040503050406030204" pitchFamily="18" charset="0"/>
                        </a:rPr>
                        <a:t>avyzdžiui, </a:t>
                      </a:r>
                      <a:r>
                        <a:rPr kumimoji="0" lang="en-US" altLang="en-US" sz="2000" b="1" i="0" u="none" strike="noStrike" cap="none" normalizeH="0" baseline="0" dirty="0">
                          <a:ln>
                            <a:noFill/>
                          </a:ln>
                          <a:effectLst/>
                          <a:latin typeface="Cambria" panose="02040503050406030204" pitchFamily="18" charset="0"/>
                          <a:ea typeface="Cambria" panose="02040503050406030204" pitchFamily="18" charset="0"/>
                        </a:rPr>
                        <a:t>hiperakumuliatoriai</a:t>
                      </a:r>
                      <a:r>
                        <a:rPr kumimoji="0" lang="en-US" altLang="en-US" sz="2000" b="0" i="0" u="none" strike="noStrike" cap="none" normalizeH="0" baseline="0" dirty="0">
                          <a:ln>
                            <a:noFill/>
                          </a:ln>
                          <a:effectLst/>
                          <a:latin typeface="Cambria" panose="02040503050406030204" pitchFamily="18" charset="0"/>
                          <a:ea typeface="Cambria" panose="02040503050406030204" pitchFamily="18" charset="0"/>
                        </a:rPr>
                        <a:t> </a:t>
                      </a:r>
                      <a:r>
                        <a:rPr kumimoji="0" lang="en-US" altLang="en-US" sz="2000" b="0" i="1" u="none" strike="noStrike" cap="none" normalizeH="0" baseline="0" dirty="0">
                          <a:ln>
                            <a:noFill/>
                          </a:ln>
                          <a:effectLst/>
                          <a:latin typeface="Cambria" panose="02040503050406030204" pitchFamily="18" charset="0"/>
                          <a:ea typeface="Cambria" panose="02040503050406030204" pitchFamily="18" charset="0"/>
                        </a:rPr>
                        <a:t>Alyssum</a:t>
                      </a:r>
                      <a:r>
                        <a:rPr kumimoji="0" lang="en-US" altLang="en-US" sz="2000" b="0" i="0" u="none" strike="noStrike" cap="none" normalizeH="0" baseline="0" dirty="0">
                          <a:ln>
                            <a:noFill/>
                          </a:ln>
                          <a:effectLst/>
                          <a:latin typeface="Cambria" panose="02040503050406030204" pitchFamily="18" charset="0"/>
                          <a:ea typeface="Cambria" panose="02040503050406030204" pitchFamily="18" charset="0"/>
                        </a:rPr>
                        <a:t> genties augalai gali sukaupti net </a:t>
                      </a:r>
                      <a:r>
                        <a:rPr kumimoji="0" lang="lt-LT" altLang="en-US" sz="2000" b="1" i="0" u="none" strike="noStrike" cap="none" normalizeH="0" baseline="0" dirty="0">
                          <a:ln>
                            <a:noFill/>
                          </a:ln>
                          <a:effectLst/>
                          <a:latin typeface="Cambria" panose="02040503050406030204" pitchFamily="18" charset="0"/>
                          <a:ea typeface="Cambria" panose="02040503050406030204" pitchFamily="18" charset="0"/>
                        </a:rPr>
                        <a:t>3</a:t>
                      </a:r>
                      <a:r>
                        <a:rPr kumimoji="0" lang="en-US" altLang="en-US" sz="2000" b="1" i="0" u="none" strike="noStrike" cap="none" normalizeH="0" baseline="0" dirty="0">
                          <a:ln>
                            <a:noFill/>
                          </a:ln>
                          <a:effectLst/>
                          <a:latin typeface="Cambria" panose="02040503050406030204" pitchFamily="18" charset="0"/>
                          <a:ea typeface="Cambria" panose="02040503050406030204" pitchFamily="18" charset="0"/>
                        </a:rPr>
                        <a:t>0,000 mg/kg</a:t>
                      </a:r>
                      <a:r>
                        <a:rPr kumimoji="0" lang="en-US" altLang="en-US" sz="2000" b="0" i="0" u="none" strike="noStrike" cap="none" normalizeH="0" baseline="0" dirty="0">
                          <a:ln>
                            <a:noFill/>
                          </a:ln>
                          <a:effectLst/>
                          <a:latin typeface="Cambria" panose="02040503050406030204" pitchFamily="18" charset="0"/>
                          <a:ea typeface="Cambria" panose="02040503050406030204" pitchFamily="18" charset="0"/>
                        </a:rPr>
                        <a:t> </a:t>
                      </a:r>
                      <a:r>
                        <a:rPr kumimoji="0" lang="lt-LT" altLang="en-US" sz="2000" b="0" i="0" u="none" strike="noStrike" cap="none" normalizeH="0" baseline="0" dirty="0">
                          <a:ln>
                            <a:noFill/>
                          </a:ln>
                          <a:effectLst/>
                          <a:latin typeface="Cambria" panose="02040503050406030204" pitchFamily="18" charset="0"/>
                          <a:ea typeface="Cambria" panose="02040503050406030204" pitchFamily="18" charset="0"/>
                        </a:rPr>
                        <a:t> (iki 3 </a:t>
                      </a:r>
                      <a:r>
                        <a:rPr kumimoji="0" lang="en-US" altLang="en-US" sz="2000" b="0" i="0" u="none" strike="noStrike" cap="none" normalizeH="0" baseline="0" dirty="0">
                          <a:ln>
                            <a:noFill/>
                          </a:ln>
                          <a:effectLst/>
                          <a:latin typeface="Cambria" panose="02040503050406030204" pitchFamily="18" charset="0"/>
                          <a:ea typeface="Cambria" panose="02040503050406030204" pitchFamily="18" charset="0"/>
                        </a:rPr>
                        <a:t>%) nikelio </a:t>
                      </a:r>
                      <a:r>
                        <a:rPr lang="lt-LT" sz="2000" dirty="0">
                          <a:latin typeface="Cambria" panose="02040503050406030204" pitchFamily="18" charset="0"/>
                          <a:ea typeface="Cambria" panose="02040503050406030204" pitchFamily="18" charset="0"/>
                        </a:rPr>
                        <a:t>savo ląstelių vakuolėse, todėl jis jiems nekenkia</a:t>
                      </a:r>
                      <a:r>
                        <a:rPr kumimoji="0" lang="en-US" altLang="en-US" sz="2000" b="0" i="0" u="none" strike="noStrike" cap="none" normalizeH="0" baseline="0" dirty="0">
                          <a:ln>
                            <a:noFill/>
                          </a:ln>
                          <a:effectLst/>
                          <a:latin typeface="Cambria" panose="02040503050406030204" pitchFamily="18" charset="0"/>
                          <a:ea typeface="Cambria" panose="02040503050406030204" pitchFamily="18" charset="0"/>
                        </a:rPr>
                        <a:t>, tuo tarpu kiti augalai žūtų esant vos 100 mg/kg.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altLang="en-US" sz="2000" b="0" i="0" u="none" strike="noStrike" cap="none" normalizeH="0" baseline="0" dirty="0">
                          <a:ln>
                            <a:noFill/>
                          </a:ln>
                          <a:effectLst/>
                          <a:latin typeface="Cambria" panose="02040503050406030204" pitchFamily="18" charset="0"/>
                          <a:ea typeface="Cambria" panose="02040503050406030204" pitchFamily="18" charset="0"/>
                        </a:rPr>
                        <a:t>Augalai labiau kaupiantys MMs </a:t>
                      </a:r>
                      <a:r>
                        <a:rPr kumimoji="0" lang="lt-LT" altLang="en-US" sz="2000" b="0" i="0" u="none" strike="noStrike" cap="none" normalizeH="0" baseline="0" noProof="0" dirty="0">
                          <a:ln>
                            <a:noFill/>
                          </a:ln>
                          <a:solidFill>
                            <a:schemeClr val="tx1"/>
                          </a:solidFill>
                          <a:effectLst/>
                          <a:latin typeface="Cambria" panose="02040503050406030204" pitchFamily="18" charset="0"/>
                          <a:ea typeface="Cambria" panose="02040503050406030204" pitchFamily="18" charset="0"/>
                        </a:rPr>
                        <a:t>- </a:t>
                      </a:r>
                      <a:r>
                        <a:rPr kumimoji="0" lang="lt-LT" sz="2000" b="0" i="0" u="none" strike="noStrike" cap="none" normalizeH="0" baseline="0" noProof="0" dirty="0">
                          <a:ln>
                            <a:noFill/>
                          </a:ln>
                          <a:solidFill>
                            <a:schemeClr val="tx1"/>
                          </a:solidFill>
                          <a:effectLst/>
                          <a:latin typeface="Cambria" panose="02040503050406030204" pitchFamily="18" charset="0"/>
                          <a:ea typeface="Cambria" panose="02040503050406030204" pitchFamily="18" charset="0"/>
                        </a:rPr>
                        <a:t>špinatai, morkos, rapsai.</a:t>
                      </a:r>
                    </a:p>
                  </a:txBody>
                  <a:tcPr marL="90611" marR="90611" marT="45306" marB="45306"/>
                </a:tc>
                <a:extLst>
                  <a:ext uri="{0D108BD9-81ED-4DB2-BD59-A6C34878D82A}">
                    <a16:rowId xmlns:a16="http://schemas.microsoft.com/office/drawing/2014/main" val="2846909083"/>
                  </a:ext>
                </a:extLst>
              </a:tr>
            </a:tbl>
          </a:graphicData>
        </a:graphic>
      </p:graphicFrame>
      <p:cxnSp>
        <p:nvCxnSpPr>
          <p:cNvPr id="19" name="LAMMC footer line"/>
          <p:cNvCxnSpPr/>
          <p:nvPr/>
        </p:nvCxnSpPr>
        <p:spPr>
          <a:xfrm>
            <a:off x="228600" y="6446520"/>
            <a:ext cx="11731752" cy="0"/>
          </a:xfrm>
          <a:prstGeom prst="line">
            <a:avLst/>
          </a:prstGeom>
          <a:ln w="38100">
            <a:solidFill>
              <a:srgbClr val="006600"/>
            </a:solidFill>
          </a:ln>
        </p:spPr>
        <p:style>
          <a:lnRef idx="2">
            <a:schemeClr val="accent1"/>
          </a:lnRef>
          <a:fillRef idx="0">
            <a:schemeClr val="accent1"/>
          </a:fillRef>
          <a:effectRef idx="1">
            <a:schemeClr val="accent1"/>
          </a:effectRef>
          <a:fontRef idx="minor">
            <a:schemeClr val="tx1"/>
          </a:fontRef>
        </p:style>
      </p:cxnSp>
      <p:cxnSp>
        <p:nvCxnSpPr>
          <p:cNvPr id="20" name="LAMMC footer line"/>
          <p:cNvCxnSpPr/>
          <p:nvPr/>
        </p:nvCxnSpPr>
        <p:spPr>
          <a:xfrm>
            <a:off x="228600" y="6501384"/>
            <a:ext cx="11731752" cy="0"/>
          </a:xfrm>
          <a:prstGeom prst="line">
            <a:avLst/>
          </a:prstGeom>
          <a:ln w="12700">
            <a:solidFill>
              <a:srgbClr val="006600"/>
            </a:solidFill>
          </a:ln>
        </p:spPr>
        <p:style>
          <a:lnRef idx="2">
            <a:schemeClr val="accent1"/>
          </a:lnRef>
          <a:fillRef idx="0">
            <a:schemeClr val="accent1"/>
          </a:fillRef>
          <a:effectRef idx="1">
            <a:schemeClr val="accent1"/>
          </a:effectRef>
          <a:fontRef idx="minor">
            <a:schemeClr val="tx1"/>
          </a:fontRef>
        </p:style>
      </p:cxnSp>
      <p:sp>
        <p:nvSpPr>
          <p:cNvPr id="21" name="LAMMC footer number"/>
          <p:cNvSpPr txBox="1"/>
          <p:nvPr/>
        </p:nvSpPr>
        <p:spPr>
          <a:xfrm>
            <a:off x="5184648" y="6519672"/>
            <a:ext cx="1828800" cy="301752"/>
          </a:xfrm>
          <a:prstGeom prst="rect">
            <a:avLst/>
          </a:prstGeom>
          <a:noFill/>
        </p:spPr>
        <p:txBody>
          <a:bodyPr wrap="none" tIns="0" bIns="0" anchor="ctr">
            <a:spAutoFit/>
          </a:bodyPr>
          <a:lstStyle/>
          <a:p>
            <a:pPr algn="ctr"/>
            <a:fld id="{B6F15528-21DE-4FAA-801E-634DDDAF4B2B}" type="slidenum">
              <a:rPr lang="lt-LT" sz="1000" b="1">
                <a:solidFill>
                  <a:srgbClr val="595959"/>
                </a:solidFill>
                <a:latin typeface="Cambria"/>
              </a:rPr>
              <a:t>7</a:t>
            </a:fld>
            <a:endParaRPr lang="lt-LT" sz="1000" b="1">
              <a:solidFill>
                <a:srgbClr val="595959"/>
              </a:solidFill>
              <a:latin typeface="Cambria"/>
            </a:endParaRPr>
          </a:p>
        </p:txBody>
      </p:sp>
      <p:sp>
        <p:nvSpPr>
          <p:cNvPr id="22" name="LAMMC footer text"/>
          <p:cNvSpPr txBox="1"/>
          <p:nvPr/>
        </p:nvSpPr>
        <p:spPr>
          <a:xfrm>
            <a:off x="10332720" y="6510528"/>
            <a:ext cx="1627632" cy="329184"/>
          </a:xfrm>
          <a:prstGeom prst="rect">
            <a:avLst/>
          </a:prstGeom>
          <a:noFill/>
        </p:spPr>
        <p:txBody>
          <a:bodyPr wrap="none" tIns="0" rIns="0" bIns="0" anchor="ctr">
            <a:spAutoFit/>
          </a:bodyPr>
          <a:lstStyle/>
          <a:p>
            <a:pPr algn="r"/>
            <a:r>
              <a:rPr sz="1800">
                <a:solidFill>
                  <a:srgbClr val="006600"/>
                </a:solidFill>
                <a:latin typeface="Calibri"/>
              </a:rPr>
              <a:t>LAMMC</a:t>
            </a:r>
          </a:p>
        </p:txBody>
      </p:sp>
      <p:sp>
        <p:nvSpPr>
          <p:cNvPr id="5" name="TextBox 4">
            <a:extLst>
              <a:ext uri="{FF2B5EF4-FFF2-40B4-BE49-F238E27FC236}">
                <a16:creationId xmlns:a16="http://schemas.microsoft.com/office/drawing/2014/main" id="{E3470270-B0F6-780B-DFCE-EEA052F920A1}"/>
              </a:ext>
            </a:extLst>
          </p:cNvPr>
          <p:cNvSpPr txBox="1"/>
          <p:nvPr/>
        </p:nvSpPr>
        <p:spPr>
          <a:xfrm>
            <a:off x="331694" y="1742598"/>
            <a:ext cx="1143000" cy="263481"/>
          </a:xfrm>
          <a:prstGeom prst="rect">
            <a:avLst/>
          </a:prstGeom>
        </p:spPr>
        <p:txBody>
          <a:bodyPr vert="horz" lIns="91440" tIns="45720" rIns="91440" bIns="45720" rtlCol="0">
            <a:normAutofit fontScale="70000" lnSpcReduction="20000"/>
          </a:bodyPr>
          <a:lstStyle/>
          <a:p>
            <a:pPr>
              <a:lnSpc>
                <a:spcPct val="90000"/>
              </a:lnSpc>
              <a:spcAft>
                <a:spcPts val="600"/>
              </a:spcAft>
            </a:pPr>
            <a:r>
              <a:rPr lang="lt-LT" sz="2000" i="1" dirty="0">
                <a:latin typeface="Cambria" panose="02040503050406030204" pitchFamily="18" charset="0"/>
                <a:ea typeface="Cambria" panose="02040503050406030204" pitchFamily="18" charset="0"/>
              </a:rPr>
              <a:t>3 lentelė.</a:t>
            </a:r>
          </a:p>
        </p:txBody>
      </p:sp>
    </p:spTree>
    <p:extLst>
      <p:ext uri="{BB962C8B-B14F-4D97-AF65-F5344CB8AC3E}">
        <p14:creationId xmlns:p14="http://schemas.microsoft.com/office/powerpoint/2010/main" val="3956080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8" name="Rectangle 67">
            <a:extLst>
              <a:ext uri="{FF2B5EF4-FFF2-40B4-BE49-F238E27FC236}">
                <a16:creationId xmlns:a16="http://schemas.microsoft.com/office/drawing/2014/main" id="{9089EED9-F54D-4F20-A2C6-949DE4176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7E46F721-3785-414D-8697-16AF490E6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7E7FC1F-B719-FD38-C230-582FBF7B07BC}"/>
              </a:ext>
            </a:extLst>
          </p:cNvPr>
          <p:cNvSpPr txBox="1"/>
          <p:nvPr/>
        </p:nvSpPr>
        <p:spPr>
          <a:xfrm>
            <a:off x="6400800" y="2895600"/>
            <a:ext cx="5304764" cy="2712076"/>
          </a:xfrm>
          <a:prstGeom prst="rect">
            <a:avLst/>
          </a:prstGeom>
        </p:spPr>
        <p:txBody>
          <a:bodyPr vert="horz" lIns="91440" tIns="45720" rIns="91440" bIns="45720" rtlCol="0" anchor="t">
            <a:noAutofit/>
          </a:bodyPr>
          <a:lstStyle/>
          <a:p>
            <a:pPr algn="just">
              <a:lnSpc>
                <a:spcPct val="90000"/>
              </a:lnSpc>
              <a:spcBef>
                <a:spcPts val="1000"/>
              </a:spcBef>
            </a:pPr>
            <a:r>
              <a:rPr lang="lt-LT" sz="1600" i="1" noProof="0" dirty="0">
                <a:latin typeface="Cambria" panose="02040503050406030204" pitchFamily="18" charset="0"/>
                <a:ea typeface="Cambria" panose="02040503050406030204" pitchFamily="18" charset="0"/>
              </a:rPr>
              <a:t>Nacionaliniai MMs žemėlapiai Lietuvoje neatnaujinti apie pora dešimtmečių, o MMs kintamumas lauko viduje Šiaurės–Baltijos regiono žemės ūkio dirvožemiuose beveik netirtas. </a:t>
            </a:r>
            <a:r>
              <a:rPr lang="lt-LT" sz="1600" b="1" i="1" noProof="0" dirty="0">
                <a:latin typeface="Cambria" panose="02040503050406030204" pitchFamily="18" charset="0"/>
                <a:ea typeface="Cambria" panose="02040503050406030204" pitchFamily="18" charset="0"/>
              </a:rPr>
              <a:t>Šiame tyrime pirmą kartą Lietuvoje MMs prognozavimui derinami UAV duomenys, dirvožemio savybės ir RF algoritmas.</a:t>
            </a:r>
          </a:p>
        </p:txBody>
      </p:sp>
      <p:sp>
        <p:nvSpPr>
          <p:cNvPr id="4" name="Rectangle 3">
            <a:extLst>
              <a:ext uri="{FF2B5EF4-FFF2-40B4-BE49-F238E27FC236}">
                <a16:creationId xmlns:a16="http://schemas.microsoft.com/office/drawing/2014/main" id="{05A0D3B0-6B01-E632-8451-BFB81491574A}"/>
              </a:ext>
            </a:extLst>
          </p:cNvPr>
          <p:cNvSpPr>
            <a:spLocks noChangeArrowheads="1"/>
          </p:cNvSpPr>
          <p:nvPr/>
        </p:nvSpPr>
        <p:spPr bwMode="auto">
          <a:xfrm>
            <a:off x="33867" y="550277"/>
            <a:ext cx="5927461" cy="4462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spcBef>
                <a:spcPct val="0"/>
              </a:spcBef>
              <a:spcAft>
                <a:spcPts val="600"/>
              </a:spcAft>
              <a:buClrTx/>
              <a:buSzTx/>
              <a:buFontTx/>
              <a:buChar char="•"/>
              <a:tabLst/>
            </a:pPr>
            <a:r>
              <a:rPr kumimoji="0" lang="lt-LT" sz="2200" b="1" i="0" u="none" strike="noStrike" cap="none" normalizeH="0" baseline="0" noProof="0" dirty="0">
                <a:ln>
                  <a:noFill/>
                </a:ln>
                <a:solidFill>
                  <a:schemeClr val="tx1"/>
                </a:solidFill>
                <a:effectLst/>
                <a:latin typeface="Cambria" panose="02040503050406030204" pitchFamily="18" charset="0"/>
                <a:ea typeface="Cambria" panose="02040503050406030204" pitchFamily="18" charset="0"/>
              </a:rPr>
              <a:t>Integruotas požiūris:</a:t>
            </a:r>
            <a:r>
              <a:rPr kumimoji="0" lang="lt-LT" sz="2200" b="0" i="0" u="none" strike="noStrike" cap="none" normalizeH="0" baseline="0" noProof="0" dirty="0">
                <a:ln>
                  <a:noFill/>
                </a:ln>
                <a:solidFill>
                  <a:schemeClr val="tx1"/>
                </a:solidFill>
                <a:effectLst/>
                <a:latin typeface="Cambria" panose="02040503050406030204" pitchFamily="18" charset="0"/>
                <a:ea typeface="Cambria" panose="02040503050406030204" pitchFamily="18" charset="0"/>
              </a:rPr>
              <a:t> UAV multispektriniai vaizdai derinami su išmatuotomis dirvožemio savybėmis ir Random Forest modeliais.</a:t>
            </a:r>
          </a:p>
          <a:p>
            <a:pPr marL="0" marR="0" lvl="0" indent="0" algn="just" defTabSz="914400" rtl="0" eaLnBrk="0" fontAlgn="base" latinLnBrk="0" hangingPunct="0">
              <a:spcBef>
                <a:spcPct val="0"/>
              </a:spcBef>
              <a:spcAft>
                <a:spcPts val="600"/>
              </a:spcAft>
              <a:buClrTx/>
              <a:buSzTx/>
              <a:buFontTx/>
              <a:buChar char="•"/>
              <a:tabLst/>
            </a:pPr>
            <a:endParaRPr kumimoji="0" lang="lt-LT" sz="2200" b="0" i="0" u="none" strike="noStrike" cap="none" normalizeH="0" baseline="0" noProof="0" dirty="0">
              <a:ln>
                <a:noFill/>
              </a:ln>
              <a:solidFill>
                <a:schemeClr val="tx1"/>
              </a:solidFill>
              <a:effectLst/>
              <a:latin typeface="Cambria" panose="02040503050406030204" pitchFamily="18" charset="0"/>
              <a:ea typeface="Cambria" panose="02040503050406030204" pitchFamily="18" charset="0"/>
            </a:endParaRPr>
          </a:p>
          <a:p>
            <a:pPr marL="0" marR="0" lvl="0" indent="0" algn="just" defTabSz="914400" rtl="0" eaLnBrk="0" fontAlgn="base" latinLnBrk="0" hangingPunct="0">
              <a:spcBef>
                <a:spcPct val="0"/>
              </a:spcBef>
              <a:spcAft>
                <a:spcPts val="600"/>
              </a:spcAft>
              <a:buClrTx/>
              <a:buSzTx/>
              <a:buFontTx/>
              <a:buChar char="•"/>
              <a:tabLst/>
            </a:pPr>
            <a:r>
              <a:rPr kumimoji="0" lang="lt-LT" sz="2200" b="1" i="0" u="none" strike="noStrike" cap="none" normalizeH="0" baseline="0" noProof="0" dirty="0">
                <a:ln>
                  <a:noFill/>
                </a:ln>
                <a:solidFill>
                  <a:schemeClr val="tx1"/>
                </a:solidFill>
                <a:effectLst/>
                <a:latin typeface="Cambria" panose="02040503050406030204" pitchFamily="18" charset="0"/>
                <a:ea typeface="Cambria" panose="02040503050406030204" pitchFamily="18" charset="0"/>
              </a:rPr>
              <a:t>Lauko mastelis:</a:t>
            </a:r>
            <a:r>
              <a:rPr kumimoji="0" lang="lt-LT" sz="2200" b="0" i="0" u="none" strike="noStrike" cap="none" normalizeH="0" baseline="0" noProof="0" dirty="0">
                <a:ln>
                  <a:noFill/>
                </a:ln>
                <a:solidFill>
                  <a:schemeClr val="tx1"/>
                </a:solidFill>
                <a:effectLst/>
                <a:latin typeface="Cambria" panose="02040503050406030204" pitchFamily="18" charset="0"/>
                <a:ea typeface="Cambria" panose="02040503050406030204" pitchFamily="18" charset="0"/>
              </a:rPr>
              <a:t> 2,6 cm rezoliucijos UAV vaizdai ir tankus mėginių tinklas (3–10 mėg./ha) penkiuose skirtingų dirvožemių laukuose.</a:t>
            </a:r>
          </a:p>
          <a:p>
            <a:pPr marL="0" marR="0" lvl="0" indent="0" algn="just" defTabSz="914400" rtl="0" eaLnBrk="0" fontAlgn="base" latinLnBrk="0" hangingPunct="0">
              <a:spcBef>
                <a:spcPct val="0"/>
              </a:spcBef>
              <a:spcAft>
                <a:spcPts val="600"/>
              </a:spcAft>
              <a:buClrTx/>
              <a:buSzTx/>
              <a:buFontTx/>
              <a:buChar char="•"/>
              <a:tabLst/>
            </a:pPr>
            <a:endParaRPr kumimoji="0" lang="lt-LT" sz="2200" b="0" i="0" u="none" strike="noStrike" cap="none" normalizeH="0" baseline="0" noProof="0" dirty="0">
              <a:ln>
                <a:noFill/>
              </a:ln>
              <a:solidFill>
                <a:schemeClr val="tx1"/>
              </a:solidFill>
              <a:effectLst/>
              <a:latin typeface="Cambria" panose="02040503050406030204" pitchFamily="18" charset="0"/>
              <a:ea typeface="Cambria" panose="02040503050406030204" pitchFamily="18" charset="0"/>
            </a:endParaRPr>
          </a:p>
          <a:p>
            <a:pPr marL="0" marR="0" lvl="0" indent="0" algn="just" defTabSz="914400" rtl="0" eaLnBrk="0" fontAlgn="base" latinLnBrk="0" hangingPunct="0">
              <a:spcBef>
                <a:spcPct val="0"/>
              </a:spcBef>
              <a:spcAft>
                <a:spcPts val="600"/>
              </a:spcAft>
              <a:buClrTx/>
              <a:buSzTx/>
              <a:buFontTx/>
              <a:buChar char="•"/>
              <a:tabLst/>
            </a:pPr>
            <a:r>
              <a:rPr kumimoji="0" lang="lt-LT" sz="2200" b="1" i="0" u="none" strike="noStrike" cap="none" normalizeH="0" baseline="0" noProof="0" dirty="0">
                <a:ln>
                  <a:noFill/>
                </a:ln>
                <a:solidFill>
                  <a:schemeClr val="tx1"/>
                </a:solidFill>
                <a:effectLst/>
                <a:latin typeface="Cambria" panose="02040503050406030204" pitchFamily="18" charset="0"/>
                <a:ea typeface="Cambria" panose="02040503050406030204" pitchFamily="18" charset="0"/>
              </a:rPr>
              <a:t>Kritinis vertinimas:</a:t>
            </a:r>
            <a:r>
              <a:rPr kumimoji="0" lang="lt-LT" sz="2200" b="0" i="0" u="none" strike="noStrike" cap="none" normalizeH="0" baseline="0" noProof="0" dirty="0">
                <a:ln>
                  <a:noFill/>
                </a:ln>
                <a:solidFill>
                  <a:schemeClr val="tx1"/>
                </a:solidFill>
                <a:effectLst/>
                <a:latin typeface="Cambria" panose="02040503050406030204" pitchFamily="18" charset="0"/>
                <a:ea typeface="Cambria" panose="02040503050406030204" pitchFamily="18" charset="0"/>
              </a:rPr>
              <a:t> 14 kintamųjų scenarijų, jungtiniai ir atskirų laukų modeliai – įvertinama, kiek tikslumo lemia skirtumai tarp laukų, o kiek – lauko vidaus kintamumas.</a:t>
            </a:r>
          </a:p>
        </p:txBody>
      </p:sp>
      <p:sp>
        <p:nvSpPr>
          <p:cNvPr id="7" name="AutoShape 68">
            <a:extLst>
              <a:ext uri="{FF2B5EF4-FFF2-40B4-BE49-F238E27FC236}">
                <a16:creationId xmlns:a16="http://schemas.microsoft.com/office/drawing/2014/main" id="{E25C321D-2DB7-C106-EE84-43ACFB237F9A}"/>
              </a:ext>
            </a:extLst>
          </p:cNvPr>
          <p:cNvSpPr>
            <a:spLocks noChangeArrowheads="1"/>
          </p:cNvSpPr>
          <p:nvPr/>
        </p:nvSpPr>
        <p:spPr bwMode="gray">
          <a:xfrm>
            <a:off x="7391400" y="-8467"/>
            <a:ext cx="4571999" cy="2294084"/>
          </a:xfrm>
          <a:prstGeom prst="roundRect">
            <a:avLst>
              <a:gd name="adj" fmla="val 0"/>
            </a:avLst>
          </a:prstGeom>
          <a:extLst>
            <a:ext uri="{909E8E84-426E-40DD-AFC4-6F175D3DCCD1}">
              <a14:hiddenFill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vert="horz" lIns="91440" tIns="45720" rIns="91440" bIns="45720" rtlCol="0" anchor="b">
            <a:normAutofit/>
          </a:bodyPr>
          <a:lstStyle/>
          <a:p>
            <a:pPr>
              <a:lnSpc>
                <a:spcPct val="90000"/>
              </a:lnSpc>
              <a:spcBef>
                <a:spcPct val="0"/>
              </a:spcBef>
              <a:spcAft>
                <a:spcPts val="600"/>
              </a:spcAft>
            </a:pPr>
            <a:r>
              <a:rPr kumimoji="1" lang="en-US" altLang="ko-KR" sz="5000" b="1" kern="1200" dirty="0">
                <a:effectLst>
                  <a:outerShdw blurRad="38100" dist="38100" dir="2700000" algn="tl">
                    <a:srgbClr val="000000">
                      <a:alpha val="43137"/>
                    </a:srgbClr>
                  </a:outerShdw>
                </a:effectLst>
                <a:latin typeface="+mj-lt"/>
                <a:ea typeface="+mj-ea"/>
                <a:cs typeface="+mj-cs"/>
              </a:rPr>
              <a:t>TYRIMO </a:t>
            </a:r>
            <a:r>
              <a:rPr kumimoji="1" lang="lt-LT" altLang="ko-KR" sz="5000" b="1" kern="1200" dirty="0">
                <a:effectLst>
                  <a:outerShdw blurRad="38100" dist="38100" dir="2700000" algn="tl">
                    <a:srgbClr val="000000">
                      <a:alpha val="43137"/>
                    </a:srgbClr>
                  </a:outerShdw>
                </a:effectLst>
                <a:latin typeface="+mj-lt"/>
                <a:ea typeface="+mj-ea"/>
                <a:cs typeface="+mj-cs"/>
              </a:rPr>
              <a:t>NAUJUMAS</a:t>
            </a:r>
            <a:endParaRPr kumimoji="1" lang="en-US" sz="2600" i="1" kern="1200" dirty="0">
              <a:solidFill>
                <a:schemeClr val="accent2">
                  <a:lumMod val="50000"/>
                </a:schemeClr>
              </a:solidFill>
              <a:latin typeface="+mj-lt"/>
              <a:ea typeface="+mj-ea"/>
              <a:cs typeface="+mj-cs"/>
            </a:endParaRPr>
          </a:p>
        </p:txBody>
      </p:sp>
      <p:cxnSp>
        <p:nvCxnSpPr>
          <p:cNvPr id="71" name="LAMMC footer line"/>
          <p:cNvCxnSpPr/>
          <p:nvPr/>
        </p:nvCxnSpPr>
        <p:spPr>
          <a:xfrm>
            <a:off x="228600" y="6446520"/>
            <a:ext cx="11731752" cy="0"/>
          </a:xfrm>
          <a:prstGeom prst="line">
            <a:avLst/>
          </a:prstGeom>
          <a:ln w="38100">
            <a:solidFill>
              <a:srgbClr val="006600"/>
            </a:solidFill>
          </a:ln>
        </p:spPr>
        <p:style>
          <a:lnRef idx="2">
            <a:schemeClr val="accent1"/>
          </a:lnRef>
          <a:fillRef idx="0">
            <a:schemeClr val="accent1"/>
          </a:fillRef>
          <a:effectRef idx="1">
            <a:schemeClr val="accent1"/>
          </a:effectRef>
          <a:fontRef idx="minor">
            <a:schemeClr val="tx1"/>
          </a:fontRef>
        </p:style>
      </p:cxnSp>
      <p:cxnSp>
        <p:nvCxnSpPr>
          <p:cNvPr id="72" name="LAMMC footer line"/>
          <p:cNvCxnSpPr/>
          <p:nvPr/>
        </p:nvCxnSpPr>
        <p:spPr>
          <a:xfrm>
            <a:off x="228600" y="6501384"/>
            <a:ext cx="11731752" cy="0"/>
          </a:xfrm>
          <a:prstGeom prst="line">
            <a:avLst/>
          </a:prstGeom>
          <a:ln w="12700">
            <a:solidFill>
              <a:srgbClr val="006600"/>
            </a:solidFill>
          </a:ln>
        </p:spPr>
        <p:style>
          <a:lnRef idx="2">
            <a:schemeClr val="accent1"/>
          </a:lnRef>
          <a:fillRef idx="0">
            <a:schemeClr val="accent1"/>
          </a:fillRef>
          <a:effectRef idx="1">
            <a:schemeClr val="accent1"/>
          </a:effectRef>
          <a:fontRef idx="minor">
            <a:schemeClr val="tx1"/>
          </a:fontRef>
        </p:style>
      </p:cxnSp>
      <p:sp>
        <p:nvSpPr>
          <p:cNvPr id="73" name="LAMMC footer number"/>
          <p:cNvSpPr txBox="1"/>
          <p:nvPr/>
        </p:nvSpPr>
        <p:spPr>
          <a:xfrm>
            <a:off x="5184648" y="6519672"/>
            <a:ext cx="1828800" cy="301752"/>
          </a:xfrm>
          <a:prstGeom prst="rect">
            <a:avLst/>
          </a:prstGeom>
          <a:noFill/>
        </p:spPr>
        <p:txBody>
          <a:bodyPr wrap="none" tIns="0" bIns="0" anchor="ctr">
            <a:spAutoFit/>
          </a:bodyPr>
          <a:lstStyle/>
          <a:p>
            <a:pPr algn="ctr"/>
            <a:fld id="{B6F15528-21DE-4FAA-801E-634DDDAF4B2B}" type="slidenum">
              <a:rPr lang="lt-LT" sz="1000" b="1">
                <a:solidFill>
                  <a:srgbClr val="595959"/>
                </a:solidFill>
                <a:latin typeface="Cambria"/>
              </a:rPr>
              <a:t>8</a:t>
            </a:fld>
            <a:endParaRPr lang="lt-LT" sz="1000" b="1">
              <a:solidFill>
                <a:srgbClr val="595959"/>
              </a:solidFill>
              <a:latin typeface="Cambria"/>
            </a:endParaRPr>
          </a:p>
        </p:txBody>
      </p:sp>
      <p:sp>
        <p:nvSpPr>
          <p:cNvPr id="74" name="LAMMC footer text"/>
          <p:cNvSpPr txBox="1"/>
          <p:nvPr/>
        </p:nvSpPr>
        <p:spPr>
          <a:xfrm>
            <a:off x="10332720" y="6510528"/>
            <a:ext cx="1627632" cy="329184"/>
          </a:xfrm>
          <a:prstGeom prst="rect">
            <a:avLst/>
          </a:prstGeom>
          <a:noFill/>
        </p:spPr>
        <p:txBody>
          <a:bodyPr wrap="none" tIns="0" rIns="0" bIns="0" anchor="ctr">
            <a:spAutoFit/>
          </a:bodyPr>
          <a:lstStyle/>
          <a:p>
            <a:pPr algn="r"/>
            <a:r>
              <a:rPr sz="1800">
                <a:solidFill>
                  <a:srgbClr val="006600"/>
                </a:solidFill>
                <a:latin typeface="Calibri"/>
              </a:rPr>
              <a:t>LAMMC</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4" name="Rectangle 373">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76" name="Freeform: Shape 375">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78" name="Freeform: Shape 377">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0" name="Rectangle 379">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FCD02BD-85EA-9CC0-9544-BBBE61F831F2}"/>
              </a:ext>
            </a:extLst>
          </p:cNvPr>
          <p:cNvSpPr>
            <a:spLocks noGrp="1"/>
          </p:cNvSpPr>
          <p:nvPr>
            <p:ph idx="1"/>
          </p:nvPr>
        </p:nvSpPr>
        <p:spPr>
          <a:xfrm>
            <a:off x="5434149" y="932688"/>
            <a:ext cx="5916603" cy="4992624"/>
          </a:xfrm>
        </p:spPr>
        <p:txBody>
          <a:bodyPr vert="horz" lIns="91440" tIns="45720" rIns="91440" bIns="45720" rtlCol="0" anchor="ctr">
            <a:normAutofit/>
          </a:bodyPr>
          <a:lstStyle/>
          <a:p>
            <a:pPr marL="0" indent="0" algn="just">
              <a:lnSpc>
                <a:spcPct val="90000"/>
              </a:lnSpc>
              <a:buNone/>
            </a:pPr>
            <a:r>
              <a:rPr lang="lt-LT" sz="2200" noProof="0" dirty="0">
                <a:latin typeface="Cambria" panose="02040503050406030204" pitchFamily="18" charset="0"/>
                <a:ea typeface="Cambria" panose="02040503050406030204" pitchFamily="18" charset="0"/>
              </a:rPr>
              <a:t>Įvertinti, ar UAV multispektrinių vaizdų derinimas su išmatuotomis dirvožemio savybėmis leidžia patikimai prognozuoti aštuonių MMs (As, Cd, Co, Cr, Cu, Ni, Pb, Zn) koncentracijas žemės ūkio dirvožemiuose ir sudaryti jų pasiskirstymo lauke žemėlapius.</a:t>
            </a:r>
          </a:p>
        </p:txBody>
      </p:sp>
      <p:sp>
        <p:nvSpPr>
          <p:cNvPr id="7" name="AutoShape 68">
            <a:extLst>
              <a:ext uri="{FF2B5EF4-FFF2-40B4-BE49-F238E27FC236}">
                <a16:creationId xmlns:a16="http://schemas.microsoft.com/office/drawing/2014/main" id="{729F06B5-656F-AE27-2DE8-D48D8423425E}"/>
              </a:ext>
            </a:extLst>
          </p:cNvPr>
          <p:cNvSpPr>
            <a:spLocks noChangeArrowheads="1"/>
          </p:cNvSpPr>
          <p:nvPr/>
        </p:nvSpPr>
        <p:spPr bwMode="gray">
          <a:xfrm>
            <a:off x="119739" y="2890141"/>
            <a:ext cx="4571999" cy="896291"/>
          </a:xfrm>
          <a:prstGeom prst="roundRect">
            <a:avLst>
              <a:gd name="adj" fmla="val 0"/>
            </a:avLst>
          </a:prstGeom>
          <a:extLst>
            <a:ext uri="{909E8E84-426E-40DD-AFC4-6F175D3DCCD1}">
              <a14:hiddenFill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vert="horz" lIns="91440" tIns="45720" rIns="91440" bIns="45720" rtlCol="0" anchor="b">
            <a:normAutofit/>
          </a:bodyPr>
          <a:lstStyle/>
          <a:p>
            <a:pPr>
              <a:lnSpc>
                <a:spcPct val="90000"/>
              </a:lnSpc>
              <a:spcBef>
                <a:spcPct val="0"/>
              </a:spcBef>
              <a:spcAft>
                <a:spcPts val="600"/>
              </a:spcAft>
            </a:pPr>
            <a:r>
              <a:rPr kumimoji="1" lang="en-US" altLang="ko-KR" sz="5000" b="1" kern="1200" dirty="0">
                <a:effectLst>
                  <a:outerShdw blurRad="38100" dist="38100" dir="2700000" algn="tl">
                    <a:srgbClr val="000000">
                      <a:alpha val="43137"/>
                    </a:srgbClr>
                  </a:outerShdw>
                </a:effectLst>
                <a:latin typeface="+mj-lt"/>
                <a:ea typeface="+mj-ea"/>
                <a:cs typeface="+mj-cs"/>
              </a:rPr>
              <a:t>TYRIMO </a:t>
            </a:r>
            <a:r>
              <a:rPr kumimoji="1" lang="lt-LT" altLang="ko-KR" sz="5000" b="1" kern="1200" dirty="0">
                <a:effectLst>
                  <a:outerShdw blurRad="38100" dist="38100" dir="2700000" algn="tl">
                    <a:srgbClr val="000000">
                      <a:alpha val="43137"/>
                    </a:srgbClr>
                  </a:outerShdw>
                </a:effectLst>
                <a:latin typeface="+mj-lt"/>
                <a:ea typeface="+mj-ea"/>
                <a:cs typeface="+mj-cs"/>
              </a:rPr>
              <a:t>TIKSLAS</a:t>
            </a:r>
            <a:endParaRPr kumimoji="1" lang="en-US" sz="2600" i="1" kern="1200" dirty="0">
              <a:solidFill>
                <a:schemeClr val="accent2">
                  <a:lumMod val="50000"/>
                </a:schemeClr>
              </a:solidFill>
              <a:latin typeface="+mj-lt"/>
              <a:ea typeface="+mj-ea"/>
              <a:cs typeface="+mj-cs"/>
            </a:endParaRPr>
          </a:p>
        </p:txBody>
      </p:sp>
      <p:cxnSp>
        <p:nvCxnSpPr>
          <p:cNvPr id="381" name="LAMMC footer line"/>
          <p:cNvCxnSpPr/>
          <p:nvPr/>
        </p:nvCxnSpPr>
        <p:spPr>
          <a:xfrm>
            <a:off x="228600" y="6446520"/>
            <a:ext cx="11731752" cy="0"/>
          </a:xfrm>
          <a:prstGeom prst="line">
            <a:avLst/>
          </a:prstGeom>
          <a:ln w="38100">
            <a:solidFill>
              <a:srgbClr val="006600"/>
            </a:solidFill>
          </a:ln>
        </p:spPr>
        <p:style>
          <a:lnRef idx="2">
            <a:schemeClr val="accent1"/>
          </a:lnRef>
          <a:fillRef idx="0">
            <a:schemeClr val="accent1"/>
          </a:fillRef>
          <a:effectRef idx="1">
            <a:schemeClr val="accent1"/>
          </a:effectRef>
          <a:fontRef idx="minor">
            <a:schemeClr val="tx1"/>
          </a:fontRef>
        </p:style>
      </p:cxnSp>
      <p:cxnSp>
        <p:nvCxnSpPr>
          <p:cNvPr id="382" name="LAMMC footer line"/>
          <p:cNvCxnSpPr/>
          <p:nvPr/>
        </p:nvCxnSpPr>
        <p:spPr>
          <a:xfrm>
            <a:off x="228600" y="6501384"/>
            <a:ext cx="11731752" cy="0"/>
          </a:xfrm>
          <a:prstGeom prst="line">
            <a:avLst/>
          </a:prstGeom>
          <a:ln w="12700">
            <a:solidFill>
              <a:srgbClr val="006600"/>
            </a:solidFill>
          </a:ln>
        </p:spPr>
        <p:style>
          <a:lnRef idx="2">
            <a:schemeClr val="accent1"/>
          </a:lnRef>
          <a:fillRef idx="0">
            <a:schemeClr val="accent1"/>
          </a:fillRef>
          <a:effectRef idx="1">
            <a:schemeClr val="accent1"/>
          </a:effectRef>
          <a:fontRef idx="minor">
            <a:schemeClr val="tx1"/>
          </a:fontRef>
        </p:style>
      </p:cxnSp>
      <p:sp>
        <p:nvSpPr>
          <p:cNvPr id="383" name="LAMMC footer number"/>
          <p:cNvSpPr txBox="1"/>
          <p:nvPr/>
        </p:nvSpPr>
        <p:spPr>
          <a:xfrm>
            <a:off x="5184648" y="6519672"/>
            <a:ext cx="1828800" cy="301752"/>
          </a:xfrm>
          <a:prstGeom prst="rect">
            <a:avLst/>
          </a:prstGeom>
          <a:noFill/>
        </p:spPr>
        <p:txBody>
          <a:bodyPr wrap="none" tIns="0" bIns="0" anchor="ctr">
            <a:spAutoFit/>
          </a:bodyPr>
          <a:lstStyle/>
          <a:p>
            <a:pPr algn="ctr"/>
            <a:fld id="{B6F15528-21DE-4FAA-801E-634DDDAF4B2B}" type="slidenum">
              <a:rPr lang="lt-LT" sz="1000" b="1">
                <a:solidFill>
                  <a:srgbClr val="595959"/>
                </a:solidFill>
                <a:latin typeface="Cambria"/>
              </a:rPr>
              <a:t>9</a:t>
            </a:fld>
            <a:endParaRPr lang="lt-LT" sz="1000" b="1">
              <a:solidFill>
                <a:srgbClr val="595959"/>
              </a:solidFill>
              <a:latin typeface="Cambria"/>
            </a:endParaRPr>
          </a:p>
        </p:txBody>
      </p:sp>
      <p:sp>
        <p:nvSpPr>
          <p:cNvPr id="384" name="LAMMC footer text"/>
          <p:cNvSpPr txBox="1"/>
          <p:nvPr/>
        </p:nvSpPr>
        <p:spPr>
          <a:xfrm>
            <a:off x="10332720" y="6510528"/>
            <a:ext cx="1627632" cy="329184"/>
          </a:xfrm>
          <a:prstGeom prst="rect">
            <a:avLst/>
          </a:prstGeom>
          <a:noFill/>
        </p:spPr>
        <p:txBody>
          <a:bodyPr wrap="none" tIns="0" rIns="0" bIns="0" anchor="ctr">
            <a:spAutoFit/>
          </a:bodyPr>
          <a:lstStyle/>
          <a:p>
            <a:pPr algn="r"/>
            <a:r>
              <a:rPr sz="1800">
                <a:solidFill>
                  <a:srgbClr val="006600"/>
                </a:solidFill>
                <a:latin typeface="Calibri"/>
              </a:rPr>
              <a:t>LAMMC</a:t>
            </a:r>
          </a:p>
        </p:txBody>
      </p:sp>
    </p:spTree>
    <p:extLst>
      <p:ext uri="{BB962C8B-B14F-4D97-AF65-F5344CB8AC3E}">
        <p14:creationId xmlns:p14="http://schemas.microsoft.com/office/powerpoint/2010/main" val="570048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45A976A-8DE3-4B67-B94B-2044FDD128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EAAA1B9-2DDB-49C9-A037-A523D2F13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4" name="Group 13">
            <a:extLst>
              <a:ext uri="{FF2B5EF4-FFF2-40B4-BE49-F238E27FC236}">
                <a16:creationId xmlns:a16="http://schemas.microsoft.com/office/drawing/2014/main" id="{76566969-F813-4CC5-B3E9-363D85B55C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8881264" y="-5116"/>
            <a:ext cx="3318648" cy="2490264"/>
            <a:chOff x="-305" y="-1"/>
            <a:chExt cx="3832880" cy="2876136"/>
          </a:xfrm>
        </p:grpSpPr>
        <p:sp>
          <p:nvSpPr>
            <p:cNvPr id="15" name="Freeform: Shape 14">
              <a:extLst>
                <a:ext uri="{FF2B5EF4-FFF2-40B4-BE49-F238E27FC236}">
                  <a16:creationId xmlns:a16="http://schemas.microsoft.com/office/drawing/2014/main" id="{AF8CF66C-45E2-456B-92B0-9E97A331D1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D65D590E-D70D-4D25-B853-D5208F2AA3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6231501E-3F84-4705-A001-13995FA688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52617E4-47FD-4C38-8F70-93BF9B125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0217D733-97B6-4C43-AF0C-5E3CB0EA13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07887"/>
            <a:ext cx="2605762" cy="2252847"/>
            <a:chOff x="-305" y="-4155"/>
            <a:chExt cx="2514948" cy="2174333"/>
          </a:xfrm>
        </p:grpSpPr>
        <p:sp>
          <p:nvSpPr>
            <p:cNvPr id="21" name="Freeform: Shape 20">
              <a:extLst>
                <a:ext uri="{FF2B5EF4-FFF2-40B4-BE49-F238E27FC236}">
                  <a16:creationId xmlns:a16="http://schemas.microsoft.com/office/drawing/2014/main" id="{FD288266-7E76-4D4A-BAAC-E233FA013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B697F88A-8624-4BA2-AF06-E6C3A52F03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8CA77163-C052-481C-9DCF-68C23ACAB3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4" name="Freeform: Shape 23">
              <a:extLst>
                <a:ext uri="{FF2B5EF4-FFF2-40B4-BE49-F238E27FC236}">
                  <a16:creationId xmlns:a16="http://schemas.microsoft.com/office/drawing/2014/main" id="{02B425B5-0A0E-4B85-B718-E5DA73431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6" name="Content Placeholder 2">
            <a:extLst>
              <a:ext uri="{FF2B5EF4-FFF2-40B4-BE49-F238E27FC236}">
                <a16:creationId xmlns:a16="http://schemas.microsoft.com/office/drawing/2014/main" id="{9E90B871-CC38-B651-8097-43DC0E52BF73}"/>
              </a:ext>
            </a:extLst>
          </p:cNvPr>
          <p:cNvGraphicFramePr>
            <a:graphicFrameLocks noGrp="1"/>
          </p:cNvGraphicFramePr>
          <p:nvPr>
            <p:ph idx="1"/>
            <p:extLst>
              <p:ext uri="{D42A27DB-BD31-4B8C-83A1-F6EECF244321}">
                <p14:modId xmlns:p14="http://schemas.microsoft.com/office/powerpoint/2010/main" val="43251616"/>
              </p:ext>
            </p:extLst>
          </p:nvPr>
        </p:nvGraphicFramePr>
        <p:xfrm>
          <a:off x="1036320" y="2560320"/>
          <a:ext cx="10119360" cy="3566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1">
            <a:extLst>
              <a:ext uri="{FF2B5EF4-FFF2-40B4-BE49-F238E27FC236}">
                <a16:creationId xmlns:a16="http://schemas.microsoft.com/office/drawing/2014/main" id="{D0B50C9E-CB85-E528-D416-8F8F872EC3AA}"/>
              </a:ext>
            </a:extLst>
          </p:cNvPr>
          <p:cNvSpPr txBox="1">
            <a:spLocks/>
          </p:cNvSpPr>
          <p:nvPr/>
        </p:nvSpPr>
        <p:spPr>
          <a:xfrm>
            <a:off x="4038600" y="261045"/>
            <a:ext cx="3962400" cy="1765313"/>
          </a:xfrm>
          <a:prstGeom prst="rect">
            <a:avLst/>
          </a:prstGeom>
        </p:spPr>
        <p:txBody>
          <a:bodyPr vert="horz" lIns="91440" tIns="45720" rIns="91440" bIns="45720" rtlCol="0" anchor="b">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lt-LT" sz="4900" b="1" dirty="0">
                <a:effectLst>
                  <a:outerShdw blurRad="38100" dist="38100" dir="2700000" algn="tl">
                    <a:srgbClr val="000000">
                      <a:alpha val="43137"/>
                    </a:srgbClr>
                  </a:outerShdw>
                </a:effectLst>
              </a:rPr>
              <a:t>UŽDAVINIAI</a:t>
            </a:r>
            <a:endParaRPr lang="en-US" sz="2600" i="1" dirty="0">
              <a:solidFill>
                <a:schemeClr val="accent2">
                  <a:lumMod val="50000"/>
                </a:schemeClr>
              </a:solidFill>
              <a:latin typeface="+mn-lt"/>
              <a:ea typeface="+mn-ea"/>
              <a:cs typeface="+mn-cs"/>
            </a:endParaRPr>
          </a:p>
        </p:txBody>
      </p:sp>
      <p:cxnSp>
        <p:nvCxnSpPr>
          <p:cNvPr id="25" name="LAMMC footer line"/>
          <p:cNvCxnSpPr/>
          <p:nvPr/>
        </p:nvCxnSpPr>
        <p:spPr>
          <a:xfrm>
            <a:off x="228600" y="6446520"/>
            <a:ext cx="11731752" cy="0"/>
          </a:xfrm>
          <a:prstGeom prst="line">
            <a:avLst/>
          </a:prstGeom>
          <a:ln w="38100">
            <a:solidFill>
              <a:srgbClr val="006600"/>
            </a:solidFill>
          </a:ln>
        </p:spPr>
        <p:style>
          <a:lnRef idx="2">
            <a:schemeClr val="accent1"/>
          </a:lnRef>
          <a:fillRef idx="0">
            <a:schemeClr val="accent1"/>
          </a:fillRef>
          <a:effectRef idx="1">
            <a:schemeClr val="accent1"/>
          </a:effectRef>
          <a:fontRef idx="minor">
            <a:schemeClr val="tx1"/>
          </a:fontRef>
        </p:style>
      </p:cxnSp>
      <p:cxnSp>
        <p:nvCxnSpPr>
          <p:cNvPr id="26" name="LAMMC footer line"/>
          <p:cNvCxnSpPr/>
          <p:nvPr/>
        </p:nvCxnSpPr>
        <p:spPr>
          <a:xfrm>
            <a:off x="228600" y="6501384"/>
            <a:ext cx="11731752" cy="0"/>
          </a:xfrm>
          <a:prstGeom prst="line">
            <a:avLst/>
          </a:prstGeom>
          <a:ln w="12700">
            <a:solidFill>
              <a:srgbClr val="006600"/>
            </a:solidFill>
          </a:ln>
        </p:spPr>
        <p:style>
          <a:lnRef idx="2">
            <a:schemeClr val="accent1"/>
          </a:lnRef>
          <a:fillRef idx="0">
            <a:schemeClr val="accent1"/>
          </a:fillRef>
          <a:effectRef idx="1">
            <a:schemeClr val="accent1"/>
          </a:effectRef>
          <a:fontRef idx="minor">
            <a:schemeClr val="tx1"/>
          </a:fontRef>
        </p:style>
      </p:cxnSp>
      <p:sp>
        <p:nvSpPr>
          <p:cNvPr id="27" name="LAMMC footer number"/>
          <p:cNvSpPr txBox="1"/>
          <p:nvPr/>
        </p:nvSpPr>
        <p:spPr>
          <a:xfrm>
            <a:off x="5184648" y="6519672"/>
            <a:ext cx="1828800" cy="301752"/>
          </a:xfrm>
          <a:prstGeom prst="rect">
            <a:avLst/>
          </a:prstGeom>
          <a:noFill/>
        </p:spPr>
        <p:txBody>
          <a:bodyPr wrap="none" tIns="0" bIns="0" anchor="ctr">
            <a:spAutoFit/>
          </a:bodyPr>
          <a:lstStyle/>
          <a:p>
            <a:pPr algn="ctr"/>
            <a:fld id="{B6F15528-21DE-4FAA-801E-634DDDAF4B2B}" type="slidenum">
              <a:rPr lang="lt-LT" sz="1000" b="1">
                <a:solidFill>
                  <a:srgbClr val="595959"/>
                </a:solidFill>
                <a:latin typeface="Cambria"/>
              </a:rPr>
              <a:t>10</a:t>
            </a:fld>
            <a:endParaRPr lang="lt-LT" sz="1000" b="1">
              <a:solidFill>
                <a:srgbClr val="595959"/>
              </a:solidFill>
              <a:latin typeface="Cambria"/>
            </a:endParaRPr>
          </a:p>
        </p:txBody>
      </p:sp>
      <p:sp>
        <p:nvSpPr>
          <p:cNvPr id="28" name="LAMMC footer text"/>
          <p:cNvSpPr txBox="1"/>
          <p:nvPr/>
        </p:nvSpPr>
        <p:spPr>
          <a:xfrm>
            <a:off x="10332720" y="6510528"/>
            <a:ext cx="1627632" cy="329184"/>
          </a:xfrm>
          <a:prstGeom prst="rect">
            <a:avLst/>
          </a:prstGeom>
          <a:noFill/>
        </p:spPr>
        <p:txBody>
          <a:bodyPr wrap="none" tIns="0" rIns="0" bIns="0" anchor="ctr">
            <a:spAutoFit/>
          </a:bodyPr>
          <a:lstStyle/>
          <a:p>
            <a:pPr algn="r"/>
            <a:r>
              <a:rPr sz="1800">
                <a:solidFill>
                  <a:srgbClr val="006600"/>
                </a:solidFill>
                <a:latin typeface="Calibri"/>
              </a:rPr>
              <a:t>LAMMC</a:t>
            </a:r>
          </a:p>
        </p:txBody>
      </p:sp>
    </p:spTree>
    <p:extLst>
      <p:ext uri="{BB962C8B-B14F-4D97-AF65-F5344CB8AC3E}">
        <p14:creationId xmlns:p14="http://schemas.microsoft.com/office/powerpoint/2010/main" val="3049411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2018E1B-E0B9-4440-AFF3-4112E50A27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93041E9-C3F3-94F7-0D2D-2F43DD2AEF1F}"/>
              </a:ext>
            </a:extLst>
          </p:cNvPr>
          <p:cNvSpPr txBox="1"/>
          <p:nvPr/>
        </p:nvSpPr>
        <p:spPr>
          <a:xfrm>
            <a:off x="609600" y="3394788"/>
            <a:ext cx="10506456" cy="294509"/>
          </a:xfrm>
          <a:prstGeom prst="rect">
            <a:avLst/>
          </a:prstGeom>
        </p:spPr>
        <p:txBody>
          <a:bodyPr vert="horz" lIns="91440" tIns="45720" rIns="91440" bIns="45720" rtlCol="0">
            <a:normAutofit lnSpcReduction="10000"/>
          </a:bodyPr>
          <a:lstStyle/>
          <a:p>
            <a:pPr algn="ctr">
              <a:lnSpc>
                <a:spcPct val="90000"/>
              </a:lnSpc>
              <a:spcBef>
                <a:spcPts val="1000"/>
              </a:spcBef>
            </a:pPr>
            <a:r>
              <a:rPr lang="lt-LT" sz="1500" i="1" dirty="0">
                <a:latin typeface="Cambria" panose="02040503050406030204" pitchFamily="18" charset="0"/>
                <a:ea typeface="Cambria" panose="02040503050406030204" pitchFamily="18" charset="0"/>
              </a:rPr>
              <a:t>2 Pav. Tyrimo laukai ir mėginių ėmimo taškai</a:t>
            </a:r>
          </a:p>
        </p:txBody>
      </p:sp>
      <p:pic>
        <p:nvPicPr>
          <p:cNvPr id="14" name="Picture 13">
            <a:extLst>
              <a:ext uri="{FF2B5EF4-FFF2-40B4-BE49-F238E27FC236}">
                <a16:creationId xmlns:a16="http://schemas.microsoft.com/office/drawing/2014/main" id="{F38F55A1-DBDA-1583-E5E7-BF77DE49F2DE}"/>
              </a:ext>
            </a:extLst>
          </p:cNvPr>
          <p:cNvPicPr>
            <a:picLocks noChangeAspect="1"/>
          </p:cNvPicPr>
          <p:nvPr/>
        </p:nvPicPr>
        <p:blipFill>
          <a:blip r:embed="rId3" cstate="print">
            <a:extLst>
              <a:ext uri="{28A0092B-C50C-407E-A947-70E740481C1C}">
                <a14:useLocalDpi xmlns:a14="http://schemas.microsoft.com/office/drawing/2010/main" val="0"/>
              </a:ext>
            </a:extLst>
          </a:blip>
          <a:srcRect l="13723" r="33022"/>
          <a:stretch>
            <a:fillRect/>
          </a:stretch>
        </p:blipFill>
        <p:spPr>
          <a:xfrm>
            <a:off x="184558" y="187900"/>
            <a:ext cx="2255462" cy="3155238"/>
          </a:xfrm>
          <a:prstGeom prst="rect">
            <a:avLst/>
          </a:prstGeom>
        </p:spPr>
      </p:pic>
      <p:pic>
        <p:nvPicPr>
          <p:cNvPr id="12" name="Picture 11">
            <a:extLst>
              <a:ext uri="{FF2B5EF4-FFF2-40B4-BE49-F238E27FC236}">
                <a16:creationId xmlns:a16="http://schemas.microsoft.com/office/drawing/2014/main" id="{CA2D34E0-68D1-9999-EF50-3B4681B1FD5E}"/>
              </a:ext>
            </a:extLst>
          </p:cNvPr>
          <p:cNvPicPr>
            <a:picLocks noChangeAspect="1"/>
          </p:cNvPicPr>
          <p:nvPr/>
        </p:nvPicPr>
        <p:blipFill>
          <a:blip r:embed="rId4" cstate="print">
            <a:extLst>
              <a:ext uri="{28A0092B-C50C-407E-A947-70E740481C1C}">
                <a14:useLocalDpi xmlns:a14="http://schemas.microsoft.com/office/drawing/2010/main" val="0"/>
              </a:ext>
            </a:extLst>
          </a:blip>
          <a:srcRect l="28147" r="18597"/>
          <a:stretch>
            <a:fillRect/>
          </a:stretch>
        </p:blipFill>
        <p:spPr>
          <a:xfrm>
            <a:off x="2575696" y="187900"/>
            <a:ext cx="2255462" cy="3155238"/>
          </a:xfrm>
          <a:prstGeom prst="rect">
            <a:avLst/>
          </a:prstGeom>
        </p:spPr>
      </p:pic>
      <p:pic>
        <p:nvPicPr>
          <p:cNvPr id="10" name="Picture 9">
            <a:extLst>
              <a:ext uri="{FF2B5EF4-FFF2-40B4-BE49-F238E27FC236}">
                <a16:creationId xmlns:a16="http://schemas.microsoft.com/office/drawing/2014/main" id="{2DABDFD8-1912-69C7-6199-29AA8E2DDCF5}"/>
              </a:ext>
            </a:extLst>
          </p:cNvPr>
          <p:cNvPicPr>
            <a:picLocks noChangeAspect="1"/>
          </p:cNvPicPr>
          <p:nvPr/>
        </p:nvPicPr>
        <p:blipFill>
          <a:blip r:embed="rId5" cstate="print">
            <a:extLst>
              <a:ext uri="{28A0092B-C50C-407E-A947-70E740481C1C}">
                <a14:useLocalDpi xmlns:a14="http://schemas.microsoft.com/office/drawing/2010/main" val="0"/>
              </a:ext>
            </a:extLst>
          </a:blip>
          <a:srcRect l="10445" r="45237" b="2"/>
          <a:stretch>
            <a:fillRect/>
          </a:stretch>
        </p:blipFill>
        <p:spPr>
          <a:xfrm>
            <a:off x="4966833" y="187900"/>
            <a:ext cx="2255462" cy="3155238"/>
          </a:xfrm>
          <a:prstGeom prst="rect">
            <a:avLst/>
          </a:prstGeom>
        </p:spPr>
      </p:pic>
      <p:pic>
        <p:nvPicPr>
          <p:cNvPr id="8" name="Picture 7">
            <a:extLst>
              <a:ext uri="{FF2B5EF4-FFF2-40B4-BE49-F238E27FC236}">
                <a16:creationId xmlns:a16="http://schemas.microsoft.com/office/drawing/2014/main" id="{2A7412BB-2A30-0344-BD66-91E11AC59ABE}"/>
              </a:ext>
            </a:extLst>
          </p:cNvPr>
          <p:cNvPicPr>
            <a:picLocks noChangeAspect="1"/>
          </p:cNvPicPr>
          <p:nvPr/>
        </p:nvPicPr>
        <p:blipFill>
          <a:blip r:embed="rId6" cstate="print">
            <a:extLst>
              <a:ext uri="{28A0092B-C50C-407E-A947-70E740481C1C}">
                <a14:useLocalDpi xmlns:a14="http://schemas.microsoft.com/office/drawing/2010/main" val="0"/>
              </a:ext>
            </a:extLst>
          </a:blip>
          <a:srcRect l="32750" r="22932" b="2"/>
          <a:stretch>
            <a:fillRect/>
          </a:stretch>
        </p:blipFill>
        <p:spPr>
          <a:xfrm>
            <a:off x="7357971" y="187900"/>
            <a:ext cx="2255462" cy="3155238"/>
          </a:xfrm>
          <a:prstGeom prst="rect">
            <a:avLst/>
          </a:prstGeom>
        </p:spPr>
      </p:pic>
      <p:pic>
        <p:nvPicPr>
          <p:cNvPr id="6" name="Content Placeholder 5">
            <a:extLst>
              <a:ext uri="{FF2B5EF4-FFF2-40B4-BE49-F238E27FC236}">
                <a16:creationId xmlns:a16="http://schemas.microsoft.com/office/drawing/2014/main" id="{7CAAEA5A-5D35-4C06-D499-7AA6E98969D7}"/>
              </a:ext>
            </a:extLst>
          </p:cNvPr>
          <p:cNvPicPr>
            <a:picLocks noGrp="1" noChangeAspect="1"/>
          </p:cNvPicPr>
          <p:nvPr>
            <p:ph idx="1"/>
          </p:nvPr>
        </p:nvPicPr>
        <p:blipFill>
          <a:blip r:embed="rId7" cstate="print">
            <a:extLst>
              <a:ext uri="{28A0092B-C50C-407E-A947-70E740481C1C}">
                <a14:useLocalDpi xmlns:a14="http://schemas.microsoft.com/office/drawing/2010/main" val="0"/>
              </a:ext>
            </a:extLst>
          </a:blip>
          <a:srcRect l="30523" r="17117" b="3"/>
          <a:stretch>
            <a:fillRect/>
          </a:stretch>
        </p:blipFill>
        <p:spPr>
          <a:xfrm>
            <a:off x="9749109" y="187900"/>
            <a:ext cx="2255462" cy="3155238"/>
          </a:xfrm>
          <a:prstGeom prst="rect">
            <a:avLst/>
          </a:prstGeom>
        </p:spPr>
      </p:pic>
      <p:sp>
        <p:nvSpPr>
          <p:cNvPr id="7" name="Title 1">
            <a:extLst>
              <a:ext uri="{FF2B5EF4-FFF2-40B4-BE49-F238E27FC236}">
                <a16:creationId xmlns:a16="http://schemas.microsoft.com/office/drawing/2014/main" id="{14B9463C-DE48-1DAD-2F4F-C5DB3EA73E24}"/>
              </a:ext>
            </a:extLst>
          </p:cNvPr>
          <p:cNvSpPr txBox="1">
            <a:spLocks/>
          </p:cNvSpPr>
          <p:nvPr/>
        </p:nvSpPr>
        <p:spPr>
          <a:xfrm>
            <a:off x="-304800" y="2324789"/>
            <a:ext cx="4648200" cy="1765313"/>
          </a:xfrm>
          <a:prstGeom prst="rect">
            <a:avLst/>
          </a:prstGeom>
        </p:spPr>
        <p:txBody>
          <a:bodyPr vert="horz" lIns="91440" tIns="45720" rIns="91440" bIns="45720" rtlCol="0" anchor="b">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900" b="1" dirty="0">
                <a:effectLst>
                  <a:outerShdw blurRad="38100" dist="38100" dir="2700000" algn="tl">
                    <a:srgbClr val="000000">
                      <a:alpha val="43137"/>
                    </a:srgbClr>
                  </a:outerShdw>
                </a:effectLst>
              </a:rPr>
              <a:t>TYRIMŲ </a:t>
            </a:r>
            <a:r>
              <a:rPr lang="lt-LT" sz="4900" b="1" dirty="0">
                <a:effectLst>
                  <a:outerShdw blurRad="38100" dist="38100" dir="2700000" algn="tl">
                    <a:srgbClr val="000000">
                      <a:alpha val="43137"/>
                    </a:srgbClr>
                  </a:outerShdw>
                </a:effectLst>
              </a:rPr>
              <a:t>VIETA</a:t>
            </a:r>
            <a:endParaRPr lang="en-US" sz="2000" i="1" dirty="0">
              <a:solidFill>
                <a:schemeClr val="accent2">
                  <a:lumMod val="50000"/>
                </a:schemeClr>
              </a:solidFill>
              <a:latin typeface="+mn-lt"/>
              <a:ea typeface="+mn-ea"/>
              <a:cs typeface="+mn-cs"/>
            </a:endParaRPr>
          </a:p>
        </p:txBody>
      </p:sp>
      <p:sp>
        <p:nvSpPr>
          <p:cNvPr id="15" name="TextBox 14">
            <a:extLst>
              <a:ext uri="{FF2B5EF4-FFF2-40B4-BE49-F238E27FC236}">
                <a16:creationId xmlns:a16="http://schemas.microsoft.com/office/drawing/2014/main" id="{2B7DFE75-666E-1453-4B14-46A6C896E757}"/>
              </a:ext>
            </a:extLst>
          </p:cNvPr>
          <p:cNvSpPr txBox="1"/>
          <p:nvPr/>
        </p:nvSpPr>
        <p:spPr>
          <a:xfrm>
            <a:off x="291648" y="3995678"/>
            <a:ext cx="6198620" cy="1815882"/>
          </a:xfrm>
          <a:prstGeom prst="rect">
            <a:avLst/>
          </a:prstGeom>
          <a:noFill/>
        </p:spPr>
        <p:txBody>
          <a:bodyPr wrap="square">
            <a:spAutoFit/>
          </a:bodyPr>
          <a:lstStyle/>
          <a:p>
            <a:r>
              <a:rPr lang="lt-LT" sz="1600" i="1" dirty="0">
                <a:latin typeface="Cambria" panose="02040503050406030204" pitchFamily="18" charset="0"/>
                <a:ea typeface="Cambria" panose="02040503050406030204" pitchFamily="18" charset="0"/>
              </a:rPr>
              <a:t>Penki žemės ūkio laukai skirtingose Lietuvos agroklimatinėse zonose: Akademija 1–3 (Vidurio Lietuva), Joniškėlis (Šiaurės Lietuva) ir Vokė (Pietryčių Lietuva). Laukų plotas 1,6–25,3 ha. 2024–2025 m., esant plikai dirvai, paimti 263 dirvožemio ėminiai (0–20 cm); taškai parinkti stratifikuotai pagal nuotolinių vaizdų heterogeniškumą (3,0–9,6 mėg./ha). Dirvožemiai – Cambisol, Luvisol, Gleysol, Arenosol; nuo priesmėlio (Vokė) iki molingo priemolio (Joniškėlis).</a:t>
            </a:r>
          </a:p>
        </p:txBody>
      </p:sp>
      <p:pic>
        <p:nvPicPr>
          <p:cNvPr id="3" name="Picture 2">
            <a:extLst>
              <a:ext uri="{FF2B5EF4-FFF2-40B4-BE49-F238E27FC236}">
                <a16:creationId xmlns:a16="http://schemas.microsoft.com/office/drawing/2014/main" id="{77A64277-582A-B1C3-5EAB-71C0A0B893B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64" y="34012"/>
            <a:ext cx="12106836" cy="3410122"/>
          </a:xfrm>
          <a:prstGeom prst="rect">
            <a:avLst/>
          </a:prstGeom>
        </p:spPr>
      </p:pic>
      <p:cxnSp>
        <p:nvCxnSpPr>
          <p:cNvPr id="20" name="LAMMC footer line"/>
          <p:cNvCxnSpPr/>
          <p:nvPr/>
        </p:nvCxnSpPr>
        <p:spPr>
          <a:xfrm>
            <a:off x="228600" y="6483275"/>
            <a:ext cx="11731752" cy="0"/>
          </a:xfrm>
          <a:prstGeom prst="line">
            <a:avLst/>
          </a:prstGeom>
          <a:ln w="38100">
            <a:solidFill>
              <a:srgbClr val="006600"/>
            </a:solidFill>
          </a:ln>
        </p:spPr>
        <p:style>
          <a:lnRef idx="2">
            <a:schemeClr val="accent1"/>
          </a:lnRef>
          <a:fillRef idx="0">
            <a:schemeClr val="accent1"/>
          </a:fillRef>
          <a:effectRef idx="1">
            <a:schemeClr val="accent1"/>
          </a:effectRef>
          <a:fontRef idx="minor">
            <a:schemeClr val="tx1"/>
          </a:fontRef>
        </p:style>
      </p:cxnSp>
      <p:cxnSp>
        <p:nvCxnSpPr>
          <p:cNvPr id="21" name="LAMMC footer line"/>
          <p:cNvCxnSpPr/>
          <p:nvPr/>
        </p:nvCxnSpPr>
        <p:spPr>
          <a:xfrm>
            <a:off x="228600" y="6539933"/>
            <a:ext cx="11731752" cy="0"/>
          </a:xfrm>
          <a:prstGeom prst="line">
            <a:avLst/>
          </a:prstGeom>
          <a:ln w="12700">
            <a:solidFill>
              <a:srgbClr val="006600"/>
            </a:solidFill>
          </a:ln>
        </p:spPr>
        <p:style>
          <a:lnRef idx="2">
            <a:schemeClr val="accent1"/>
          </a:lnRef>
          <a:fillRef idx="0">
            <a:schemeClr val="accent1"/>
          </a:fillRef>
          <a:effectRef idx="1">
            <a:schemeClr val="accent1"/>
          </a:effectRef>
          <a:fontRef idx="minor">
            <a:schemeClr val="tx1"/>
          </a:fontRef>
        </p:style>
      </p:cxnSp>
      <p:sp>
        <p:nvSpPr>
          <p:cNvPr id="22" name="LAMMC footer number"/>
          <p:cNvSpPr txBox="1"/>
          <p:nvPr/>
        </p:nvSpPr>
        <p:spPr>
          <a:xfrm>
            <a:off x="5184648" y="6519672"/>
            <a:ext cx="1828800" cy="301752"/>
          </a:xfrm>
          <a:prstGeom prst="rect">
            <a:avLst/>
          </a:prstGeom>
          <a:noFill/>
        </p:spPr>
        <p:txBody>
          <a:bodyPr wrap="none" tIns="0" bIns="0" anchor="ctr">
            <a:spAutoFit/>
          </a:bodyPr>
          <a:lstStyle/>
          <a:p>
            <a:pPr algn="ctr"/>
            <a:fld id="{B6F15528-21DE-4FAA-801E-634DDDAF4B2B}" type="slidenum">
              <a:rPr lang="lt-LT" sz="1000" b="1">
                <a:solidFill>
                  <a:srgbClr val="595959"/>
                </a:solidFill>
                <a:latin typeface="Cambria"/>
              </a:rPr>
              <a:t>11</a:t>
            </a:fld>
            <a:endParaRPr lang="lt-LT" sz="1000" b="1">
              <a:solidFill>
                <a:srgbClr val="595959"/>
              </a:solidFill>
              <a:latin typeface="Cambria"/>
            </a:endParaRPr>
          </a:p>
        </p:txBody>
      </p:sp>
      <p:sp>
        <p:nvSpPr>
          <p:cNvPr id="23" name="LAMMC footer text"/>
          <p:cNvSpPr txBox="1"/>
          <p:nvPr/>
        </p:nvSpPr>
        <p:spPr>
          <a:xfrm>
            <a:off x="10332720" y="6510528"/>
            <a:ext cx="1627632" cy="329184"/>
          </a:xfrm>
          <a:prstGeom prst="rect">
            <a:avLst/>
          </a:prstGeom>
          <a:noFill/>
        </p:spPr>
        <p:txBody>
          <a:bodyPr wrap="none" tIns="0" rIns="0" bIns="0" anchor="ctr">
            <a:spAutoFit/>
          </a:bodyPr>
          <a:lstStyle/>
          <a:p>
            <a:pPr algn="r"/>
            <a:r>
              <a:rPr sz="1800">
                <a:solidFill>
                  <a:srgbClr val="006600"/>
                </a:solidFill>
                <a:latin typeface="Calibri"/>
              </a:rPr>
              <a:t>LAMMC</a:t>
            </a:r>
          </a:p>
        </p:txBody>
      </p:sp>
      <p:pic>
        <p:nvPicPr>
          <p:cNvPr id="2" name="Picture 1">
            <a:extLst>
              <a:ext uri="{FF2B5EF4-FFF2-40B4-BE49-F238E27FC236}">
                <a16:creationId xmlns:a16="http://schemas.microsoft.com/office/drawing/2014/main" id="{2436503B-23B4-6E7C-CD31-91CF859021D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75296" y="3442275"/>
            <a:ext cx="4120310" cy="2809875"/>
          </a:xfrm>
          <a:prstGeom prst="rect">
            <a:avLst/>
          </a:prstGeom>
        </p:spPr>
      </p:pic>
      <p:sp>
        <p:nvSpPr>
          <p:cNvPr id="9" name="TextBox 8">
            <a:extLst>
              <a:ext uri="{FF2B5EF4-FFF2-40B4-BE49-F238E27FC236}">
                <a16:creationId xmlns:a16="http://schemas.microsoft.com/office/drawing/2014/main" id="{C098AD03-761C-AC1E-9A00-4BB887C1DD01}"/>
              </a:ext>
            </a:extLst>
          </p:cNvPr>
          <p:cNvSpPr txBox="1"/>
          <p:nvPr/>
        </p:nvSpPr>
        <p:spPr>
          <a:xfrm>
            <a:off x="8111223" y="6197731"/>
            <a:ext cx="3648456" cy="294509"/>
          </a:xfrm>
          <a:prstGeom prst="rect">
            <a:avLst/>
          </a:prstGeom>
        </p:spPr>
        <p:txBody>
          <a:bodyPr vert="horz" lIns="91440" tIns="45720" rIns="91440" bIns="45720" rtlCol="0">
            <a:normAutofit fontScale="92500" lnSpcReduction="10000"/>
          </a:bodyPr>
          <a:lstStyle/>
          <a:p>
            <a:pPr algn="ctr">
              <a:lnSpc>
                <a:spcPct val="100000"/>
              </a:lnSpc>
              <a:spcBef>
                <a:spcPts val="1000"/>
              </a:spcBef>
            </a:pPr>
            <a:r>
              <a:rPr lang="lt-LT" sz="1500" i="1" dirty="0">
                <a:latin typeface="Cambria" panose="02040503050406030204" pitchFamily="18" charset="0"/>
                <a:ea typeface="Cambria" panose="02040503050406030204" pitchFamily="18" charset="0"/>
              </a:rPr>
              <a:t>3 Pav. </a:t>
            </a:r>
            <a:r>
              <a:rPr lang="en-US" sz="1500" i="1" dirty="0">
                <a:latin typeface="Cambria" panose="02040503050406030204" pitchFamily="18" charset="0"/>
                <a:ea typeface="Cambria" panose="02040503050406030204" pitchFamily="18" charset="0"/>
              </a:rPr>
              <a:t>Tyrimo vietų geografinė padėtis</a:t>
            </a:r>
            <a:endParaRPr lang="lt-LT" sz="1500" i="1" dirty="0">
              <a:latin typeface="Cambria" panose="02040503050406030204" pitchFamily="18" charset="0"/>
              <a:ea typeface="Cambria" panose="02040503050406030204" pitchFamily="18" charset="0"/>
            </a:endParaRPr>
          </a:p>
        </p:txBody>
      </p:sp>
      <p:sp>
        <p:nvSpPr>
          <p:cNvPr id="5" name="Oval 4">
            <a:extLst>
              <a:ext uri="{FF2B5EF4-FFF2-40B4-BE49-F238E27FC236}">
                <a16:creationId xmlns:a16="http://schemas.microsoft.com/office/drawing/2014/main" id="{CF946FBB-384D-5432-E9E0-BED7085FCB39}"/>
              </a:ext>
            </a:extLst>
          </p:cNvPr>
          <p:cNvSpPr/>
          <p:nvPr/>
        </p:nvSpPr>
        <p:spPr>
          <a:xfrm>
            <a:off x="9525000" y="3897134"/>
            <a:ext cx="188636" cy="192967"/>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13" name="Oval 12">
            <a:extLst>
              <a:ext uri="{FF2B5EF4-FFF2-40B4-BE49-F238E27FC236}">
                <a16:creationId xmlns:a16="http://schemas.microsoft.com/office/drawing/2014/main" id="{5B160590-8EB2-57F5-A7D0-2CFFAE0654AB}"/>
              </a:ext>
            </a:extLst>
          </p:cNvPr>
          <p:cNvSpPr/>
          <p:nvPr/>
        </p:nvSpPr>
        <p:spPr>
          <a:xfrm>
            <a:off x="9372600" y="4476584"/>
            <a:ext cx="188636" cy="192967"/>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17" name="Oval 16">
            <a:extLst>
              <a:ext uri="{FF2B5EF4-FFF2-40B4-BE49-F238E27FC236}">
                <a16:creationId xmlns:a16="http://schemas.microsoft.com/office/drawing/2014/main" id="{879E76BE-F42D-F6AA-B32C-8BC41999FAEC}"/>
              </a:ext>
            </a:extLst>
          </p:cNvPr>
          <p:cNvSpPr/>
          <p:nvPr/>
        </p:nvSpPr>
        <p:spPr>
          <a:xfrm>
            <a:off x="10022164" y="5257799"/>
            <a:ext cx="188636" cy="192967"/>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Tree>
    <p:extLst>
      <p:ext uri="{BB962C8B-B14F-4D97-AF65-F5344CB8AC3E}">
        <p14:creationId xmlns:p14="http://schemas.microsoft.com/office/powerpoint/2010/main" val="858087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59893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5BBE46-8703-00EA-1704-2AABC820E578}"/>
              </a:ext>
            </a:extLst>
          </p:cNvPr>
          <p:cNvSpPr>
            <a:spLocks noGrp="1"/>
          </p:cNvSpPr>
          <p:nvPr>
            <p:ph type="title"/>
          </p:nvPr>
        </p:nvSpPr>
        <p:spPr>
          <a:xfrm>
            <a:off x="457200" y="963507"/>
            <a:ext cx="3931920" cy="4930986"/>
          </a:xfrm>
        </p:spPr>
        <p:txBody>
          <a:bodyPr vert="horz" lIns="91440" tIns="45720" rIns="91440" bIns="45720" rtlCol="0" anchor="ctr">
            <a:normAutofit/>
          </a:bodyPr>
          <a:lstStyle/>
          <a:p>
            <a:pPr algn="r">
              <a:lnSpc>
                <a:spcPct val="90000"/>
              </a:lnSpc>
            </a:pPr>
            <a:r>
              <a:rPr lang="lt-LT" sz="3600" b="1" dirty="0">
                <a:effectLst>
                  <a:outerShdw blurRad="38100" dist="38100" dir="2700000" algn="tl">
                    <a:srgbClr val="000000">
                      <a:alpha val="43137"/>
                    </a:srgbClr>
                  </a:outerShdw>
                </a:effectLst>
              </a:rPr>
              <a:t>TYRIMŲ METODAI</a:t>
            </a:r>
            <a:br>
              <a:rPr lang="en-US" dirty="0">
                <a:solidFill>
                  <a:schemeClr val="accent2">
                    <a:lumMod val="50000"/>
                  </a:schemeClr>
                </a:solidFill>
              </a:rPr>
            </a:br>
            <a:endParaRPr lang="en-US" b="1" kern="1200" dirty="0">
              <a:solidFill>
                <a:schemeClr val="accent2">
                  <a:lumMod val="50000"/>
                </a:schemeClr>
              </a:solidFill>
              <a:effectLst>
                <a:outerShdw blurRad="38100" dist="38100" dir="2700000" algn="tl">
                  <a:srgbClr val="000000">
                    <a:alpha val="43137"/>
                  </a:srgbClr>
                </a:outerShdw>
              </a:effectLst>
              <a:latin typeface="+mj-lt"/>
              <a:ea typeface="+mj-ea"/>
              <a:cs typeface="+mj-cs"/>
            </a:endParaRPr>
          </a:p>
        </p:txBody>
      </p:sp>
      <p:cxnSp>
        <p:nvCxnSpPr>
          <p:cNvPr id="16" name="Straight Connector 15">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 name="LAMMC footer line"/>
          <p:cNvCxnSpPr/>
          <p:nvPr/>
        </p:nvCxnSpPr>
        <p:spPr>
          <a:xfrm>
            <a:off x="228600" y="6446520"/>
            <a:ext cx="11731752" cy="0"/>
          </a:xfrm>
          <a:prstGeom prst="line">
            <a:avLst/>
          </a:prstGeom>
          <a:ln w="38100">
            <a:solidFill>
              <a:srgbClr val="006600"/>
            </a:solidFill>
          </a:ln>
        </p:spPr>
        <p:style>
          <a:lnRef idx="2">
            <a:schemeClr val="accent1"/>
          </a:lnRef>
          <a:fillRef idx="0">
            <a:schemeClr val="accent1"/>
          </a:fillRef>
          <a:effectRef idx="1">
            <a:schemeClr val="accent1"/>
          </a:effectRef>
          <a:fontRef idx="minor">
            <a:schemeClr val="tx1"/>
          </a:fontRef>
        </p:style>
      </p:cxnSp>
      <p:cxnSp>
        <p:nvCxnSpPr>
          <p:cNvPr id="18" name="LAMMC footer line"/>
          <p:cNvCxnSpPr/>
          <p:nvPr/>
        </p:nvCxnSpPr>
        <p:spPr>
          <a:xfrm>
            <a:off x="228600" y="6501384"/>
            <a:ext cx="11731752" cy="0"/>
          </a:xfrm>
          <a:prstGeom prst="line">
            <a:avLst/>
          </a:prstGeom>
          <a:ln w="12700">
            <a:solidFill>
              <a:srgbClr val="006600"/>
            </a:solidFill>
          </a:ln>
        </p:spPr>
        <p:style>
          <a:lnRef idx="2">
            <a:schemeClr val="accent1"/>
          </a:lnRef>
          <a:fillRef idx="0">
            <a:schemeClr val="accent1"/>
          </a:fillRef>
          <a:effectRef idx="1">
            <a:schemeClr val="accent1"/>
          </a:effectRef>
          <a:fontRef idx="minor">
            <a:schemeClr val="tx1"/>
          </a:fontRef>
        </p:style>
      </p:cxnSp>
      <p:sp>
        <p:nvSpPr>
          <p:cNvPr id="19" name="LAMMC footer number"/>
          <p:cNvSpPr txBox="1"/>
          <p:nvPr/>
        </p:nvSpPr>
        <p:spPr>
          <a:xfrm>
            <a:off x="5184648" y="6519672"/>
            <a:ext cx="1828800" cy="301752"/>
          </a:xfrm>
          <a:prstGeom prst="rect">
            <a:avLst/>
          </a:prstGeom>
          <a:noFill/>
        </p:spPr>
        <p:txBody>
          <a:bodyPr wrap="none" tIns="0" bIns="0" anchor="ctr">
            <a:spAutoFit/>
          </a:bodyPr>
          <a:lstStyle/>
          <a:p>
            <a:pPr algn="ctr"/>
            <a:fld id="{B6F15528-21DE-4FAA-801E-634DDDAF4B2B}" type="slidenum">
              <a:rPr lang="lt-LT" sz="1000" b="1">
                <a:solidFill>
                  <a:srgbClr val="595959"/>
                </a:solidFill>
                <a:latin typeface="Cambria"/>
              </a:rPr>
              <a:t>12</a:t>
            </a:fld>
            <a:endParaRPr lang="lt-LT" sz="1000" b="1">
              <a:solidFill>
                <a:srgbClr val="595959"/>
              </a:solidFill>
              <a:latin typeface="Cambria"/>
            </a:endParaRPr>
          </a:p>
        </p:txBody>
      </p:sp>
      <p:sp>
        <p:nvSpPr>
          <p:cNvPr id="20" name="LAMMC footer text"/>
          <p:cNvSpPr txBox="1"/>
          <p:nvPr/>
        </p:nvSpPr>
        <p:spPr>
          <a:xfrm>
            <a:off x="10332720" y="6510528"/>
            <a:ext cx="1627632" cy="329184"/>
          </a:xfrm>
          <a:prstGeom prst="rect">
            <a:avLst/>
          </a:prstGeom>
          <a:noFill/>
        </p:spPr>
        <p:txBody>
          <a:bodyPr wrap="none" tIns="0" rIns="0" bIns="0" anchor="ctr">
            <a:spAutoFit/>
          </a:bodyPr>
          <a:lstStyle/>
          <a:p>
            <a:pPr algn="r"/>
            <a:r>
              <a:rPr sz="1800">
                <a:solidFill>
                  <a:srgbClr val="006600"/>
                </a:solidFill>
                <a:latin typeface="Calibri"/>
              </a:rPr>
              <a:t>LAMMC</a:t>
            </a:r>
          </a:p>
        </p:txBody>
      </p:sp>
      <p:sp>
        <p:nvSpPr>
          <p:cNvPr id="21" name="Step 1"/>
          <p:cNvSpPr/>
          <p:nvPr/>
        </p:nvSpPr>
        <p:spPr>
          <a:xfrm>
            <a:off x="5409438" y="648509"/>
            <a:ext cx="6309360" cy="1737470"/>
          </a:xfrm>
          <a:prstGeom prst="roundRect">
            <a:avLst>
              <a:gd name="adj" fmla="val 12000"/>
            </a:avLst>
          </a:prstGeom>
          <a:solidFill>
            <a:srgbClr val="E6F2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Step 1 text"/>
          <p:cNvSpPr txBox="1"/>
          <p:nvPr/>
        </p:nvSpPr>
        <p:spPr>
          <a:xfrm>
            <a:off x="5715000" y="806280"/>
            <a:ext cx="5760720" cy="1421928"/>
          </a:xfrm>
          <a:prstGeom prst="rect">
            <a:avLst/>
          </a:prstGeom>
          <a:noFill/>
        </p:spPr>
        <p:txBody>
          <a:bodyPr wrap="square" lIns="45720" tIns="18288" rIns="45720" bIns="18288" anchor="ctr">
            <a:spAutoFit/>
          </a:bodyPr>
          <a:lstStyle/>
          <a:p>
            <a:pPr algn="l"/>
            <a:r>
              <a:rPr lang="en-US" sz="1500" b="1" i="0" dirty="0">
                <a:solidFill>
                  <a:srgbClr val="1B5E20"/>
                </a:solidFill>
                <a:latin typeface="Cambria"/>
              </a:rPr>
              <a:t>UAV d</a:t>
            </a:r>
            <a:r>
              <a:rPr sz="1500" b="1" i="0" dirty="0">
                <a:solidFill>
                  <a:srgbClr val="1B5E20"/>
                </a:solidFill>
                <a:latin typeface="Cambria"/>
              </a:rPr>
              <a:t>uomenys</a:t>
            </a:r>
          </a:p>
          <a:p>
            <a:pPr>
              <a:spcAft>
                <a:spcPts val="600"/>
              </a:spcAft>
            </a:pPr>
            <a:r>
              <a:rPr lang="lt-LT" sz="1400" dirty="0" err="1">
                <a:solidFill>
                  <a:srgbClr val="262626"/>
                </a:solidFill>
                <a:latin typeface="Cambria"/>
              </a:rPr>
              <a:t>Multispektrinis dronas</a:t>
            </a:r>
            <a:r>
              <a:rPr lang="lt-LT" sz="1400" dirty="0">
                <a:solidFill>
                  <a:srgbClr val="262626"/>
                </a:solidFill>
                <a:latin typeface="Cambria"/>
              </a:rPr>
              <a:t> DJI Mavic 3 : žalias (560 nm), raudonas (650 nm), raudonasis kraštas (</a:t>
            </a:r>
            <a:r>
              <a:rPr lang="lt-LT" sz="1400" i="1" dirty="0">
                <a:solidFill>
                  <a:srgbClr val="262626"/>
                </a:solidFill>
                <a:latin typeface="Cambria"/>
              </a:rPr>
              <a:t>red edge</a:t>
            </a:r>
            <a:r>
              <a:rPr lang="lt-LT" sz="1400" dirty="0">
                <a:solidFill>
                  <a:srgbClr val="262626"/>
                </a:solidFill>
                <a:latin typeface="Cambria"/>
              </a:rPr>
              <a:t>, 730 nm) ir artimasis infraraudonasis (</a:t>
            </a:r>
            <a:r>
              <a:rPr lang="lt-LT" sz="1400" i="1" dirty="0">
                <a:solidFill>
                  <a:srgbClr val="262626"/>
                </a:solidFill>
                <a:latin typeface="Cambria"/>
              </a:rPr>
              <a:t>NIR</a:t>
            </a:r>
            <a:r>
              <a:rPr lang="lt-LT" sz="1400" dirty="0">
                <a:solidFill>
                  <a:srgbClr val="262626"/>
                </a:solidFill>
                <a:latin typeface="Cambria"/>
              </a:rPr>
              <a:t>, 860 nm) spektriniai kanalai.</a:t>
            </a:r>
          </a:p>
          <a:p>
            <a:pPr>
              <a:spcAft>
                <a:spcPts val="600"/>
              </a:spcAft>
            </a:pPr>
            <a:r>
              <a:rPr lang="lt-LT" sz="1400" dirty="0">
                <a:solidFill>
                  <a:srgbClr val="262626"/>
                </a:solidFill>
                <a:latin typeface="Cambria"/>
              </a:rPr>
              <a:t>Skrydis 50 m aukštyje ėminių ėmimo dieną, plika dirva; </a:t>
            </a:r>
            <a:r>
              <a:rPr lang="en-US" sz="1400" dirty="0">
                <a:solidFill>
                  <a:srgbClr val="262626"/>
                </a:solidFill>
                <a:latin typeface="Cambria"/>
              </a:rPr>
              <a:t>viso lauko vaizdo rezoliucija – 2,6 cm</a:t>
            </a:r>
            <a:endParaRPr lang="lt-LT" sz="1400" dirty="0">
              <a:solidFill>
                <a:srgbClr val="262626"/>
              </a:solidFill>
              <a:latin typeface="Cambria"/>
            </a:endParaRPr>
          </a:p>
        </p:txBody>
      </p:sp>
      <p:sp>
        <p:nvSpPr>
          <p:cNvPr id="25" name="Step 2"/>
          <p:cNvSpPr/>
          <p:nvPr/>
        </p:nvSpPr>
        <p:spPr>
          <a:xfrm>
            <a:off x="5409438" y="2714448"/>
            <a:ext cx="6309360" cy="2374393"/>
          </a:xfrm>
          <a:prstGeom prst="roundRect">
            <a:avLst>
              <a:gd name="adj" fmla="val 12000"/>
            </a:avLst>
          </a:prstGeom>
          <a:solidFill>
            <a:srgbClr val="E6F2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Step 2 text"/>
          <p:cNvSpPr txBox="1"/>
          <p:nvPr/>
        </p:nvSpPr>
        <p:spPr>
          <a:xfrm>
            <a:off x="5683758" y="2947490"/>
            <a:ext cx="6035040" cy="2006703"/>
          </a:xfrm>
          <a:prstGeom prst="rect">
            <a:avLst/>
          </a:prstGeom>
          <a:noFill/>
        </p:spPr>
        <p:txBody>
          <a:bodyPr wrap="square" lIns="45720" tIns="18288" rIns="45720" bIns="18288" anchor="ctr">
            <a:spAutoFit/>
          </a:bodyPr>
          <a:lstStyle/>
          <a:p>
            <a:pPr algn="l"/>
            <a:r>
              <a:rPr lang="en-US" sz="1500" b="1" i="0" dirty="0">
                <a:solidFill>
                  <a:srgbClr val="1B5E20"/>
                </a:solidFill>
                <a:latin typeface="Cambria"/>
              </a:rPr>
              <a:t>Laboratoriniai tyrimai</a:t>
            </a:r>
            <a:endParaRPr sz="1500" b="1" i="0" dirty="0">
              <a:solidFill>
                <a:srgbClr val="1B5E20"/>
              </a:solidFill>
              <a:latin typeface="Cambria"/>
            </a:endParaRPr>
          </a:p>
          <a:p>
            <a:pPr>
              <a:spcAft>
                <a:spcPts val="600"/>
              </a:spcAft>
            </a:pPr>
            <a:r>
              <a:rPr lang="en-US" sz="1400" b="1" dirty="0">
                <a:solidFill>
                  <a:srgbClr val="262626"/>
                </a:solidFill>
                <a:latin typeface="Cambria"/>
              </a:rPr>
              <a:t>MMs</a:t>
            </a:r>
            <a:r>
              <a:rPr lang="lt-LT" sz="1400" b="1" dirty="0">
                <a:solidFill>
                  <a:srgbClr val="262626"/>
                </a:solidFill>
                <a:latin typeface="Cambria"/>
              </a:rPr>
              <a:t>: </a:t>
            </a:r>
            <a:r>
              <a:rPr lang="en-US" sz="1400" dirty="0">
                <a:solidFill>
                  <a:srgbClr val="262626"/>
                </a:solidFill>
                <a:latin typeface="Cambria"/>
              </a:rPr>
              <a:t>karališkasis vanduo, spektrometrinis matavimas</a:t>
            </a:r>
            <a:r>
              <a:rPr lang="lt-LT" sz="1400" dirty="0">
                <a:solidFill>
                  <a:srgbClr val="262626"/>
                </a:solidFill>
                <a:latin typeface="Cambria"/>
              </a:rPr>
              <a:t>.</a:t>
            </a:r>
            <a:r>
              <a:rPr lang="en-US" sz="1400" dirty="0">
                <a:solidFill>
                  <a:srgbClr val="262626"/>
                </a:solidFill>
                <a:latin typeface="Cambria"/>
              </a:rPr>
              <a:t> </a:t>
            </a:r>
            <a:endParaRPr lang="lt-LT" sz="1400" dirty="0">
              <a:solidFill>
                <a:srgbClr val="262626"/>
              </a:solidFill>
              <a:latin typeface="Cambria"/>
            </a:endParaRPr>
          </a:p>
          <a:p>
            <a:pPr>
              <a:spcAft>
                <a:spcPts val="600"/>
              </a:spcAft>
            </a:pPr>
            <a:r>
              <a:rPr lang="lt-LT" sz="1400" b="1" dirty="0">
                <a:solidFill>
                  <a:srgbClr val="262626"/>
                </a:solidFill>
                <a:latin typeface="Cambria"/>
              </a:rPr>
              <a:t>Cheminės savybės: </a:t>
            </a:r>
            <a:r>
              <a:rPr lang="lt-LT" sz="1400" dirty="0">
                <a:solidFill>
                  <a:srgbClr val="262626"/>
                </a:solidFill>
                <a:latin typeface="Cambria"/>
              </a:rPr>
              <a:t>SOC (Tiurino m.), bendrasis N (Kjeldalio m.), C/N, pH(KCl).</a:t>
            </a:r>
          </a:p>
          <a:p>
            <a:pPr>
              <a:spcAft>
                <a:spcPts val="600"/>
              </a:spcAft>
            </a:pPr>
            <a:r>
              <a:rPr lang="lt-LT" sz="1400" b="1" dirty="0">
                <a:solidFill>
                  <a:srgbClr val="262626"/>
                </a:solidFill>
                <a:latin typeface="Cambria"/>
              </a:rPr>
              <a:t>Fizinės savybės: </a:t>
            </a:r>
            <a:r>
              <a:rPr lang="lt-LT" sz="1400" dirty="0">
                <a:solidFill>
                  <a:srgbClr val="262626"/>
                </a:solidFill>
                <a:latin typeface="Cambria"/>
              </a:rPr>
              <a:t>granuliometrinė sudėtis (ISO 11277), tankis (ISO 11272), tūrinė drėgmė.</a:t>
            </a:r>
          </a:p>
          <a:p>
            <a:pPr>
              <a:spcAft>
                <a:spcPts val="600"/>
              </a:spcAft>
            </a:pPr>
            <a:r>
              <a:rPr lang="lt-LT" sz="1400" b="1" dirty="0">
                <a:solidFill>
                  <a:srgbClr val="262626"/>
                </a:solidFill>
                <a:latin typeface="Cambria"/>
              </a:rPr>
              <a:t>Struktūra: </a:t>
            </a:r>
            <a:r>
              <a:rPr lang="lt-LT" sz="1400" dirty="0">
                <a:solidFill>
                  <a:srgbClr val="262626"/>
                </a:solidFill>
                <a:latin typeface="Cambria"/>
              </a:rPr>
              <a:t>agregatų frakcijos (sausas sijojimas), vandeniui atsparūs agregatai (šlapias sijojimas).</a:t>
            </a:r>
          </a:p>
        </p:txBody>
      </p:sp>
    </p:spTree>
    <p:extLst>
      <p:ext uri="{BB962C8B-B14F-4D97-AF65-F5344CB8AC3E}">
        <p14:creationId xmlns:p14="http://schemas.microsoft.com/office/powerpoint/2010/main" val="32544034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2B39313-B12A-FE41-322A-18ED9030DE4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7868147-762E-6401-A4F7-29E89458A7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59893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D8A22E-CC60-9E21-F966-01B70CA1A899}"/>
              </a:ext>
            </a:extLst>
          </p:cNvPr>
          <p:cNvSpPr>
            <a:spLocks noGrp="1"/>
          </p:cNvSpPr>
          <p:nvPr>
            <p:ph type="title"/>
          </p:nvPr>
        </p:nvSpPr>
        <p:spPr>
          <a:xfrm>
            <a:off x="457200" y="963507"/>
            <a:ext cx="3931920" cy="4930986"/>
          </a:xfrm>
        </p:spPr>
        <p:txBody>
          <a:bodyPr vert="horz" lIns="91440" tIns="45720" rIns="91440" bIns="45720" rtlCol="0" anchor="ctr">
            <a:normAutofit/>
          </a:bodyPr>
          <a:lstStyle/>
          <a:p>
            <a:pPr algn="r">
              <a:lnSpc>
                <a:spcPct val="90000"/>
              </a:lnSpc>
            </a:pPr>
            <a:r>
              <a:rPr lang="en-US" sz="3400" b="1" kern="1200" dirty="0">
                <a:effectLst>
                  <a:outerShdw blurRad="38100" dist="38100" dir="2700000" algn="tl">
                    <a:srgbClr val="000000">
                      <a:alpha val="43137"/>
                    </a:srgbClr>
                  </a:outerShdw>
                </a:effectLst>
                <a:latin typeface="+mj-lt"/>
                <a:ea typeface="+mj-ea"/>
                <a:cs typeface="+mj-cs"/>
              </a:rPr>
              <a:t>MODELIAVIMAS</a:t>
            </a:r>
            <a:br>
              <a:rPr lang="en-US" dirty="0">
                <a:solidFill>
                  <a:schemeClr val="accent2">
                    <a:lumMod val="50000"/>
                  </a:schemeClr>
                </a:solidFill>
              </a:rPr>
            </a:br>
            <a:endParaRPr lang="en-US" b="1" kern="1200" dirty="0">
              <a:solidFill>
                <a:schemeClr val="accent2">
                  <a:lumMod val="50000"/>
                </a:schemeClr>
              </a:solidFill>
              <a:effectLst>
                <a:outerShdw blurRad="38100" dist="38100" dir="2700000" algn="tl">
                  <a:srgbClr val="000000">
                    <a:alpha val="43137"/>
                  </a:srgbClr>
                </a:outerShdw>
              </a:effectLst>
              <a:latin typeface="+mj-lt"/>
              <a:ea typeface="+mj-ea"/>
              <a:cs typeface="+mj-cs"/>
            </a:endParaRPr>
          </a:p>
        </p:txBody>
      </p:sp>
      <p:cxnSp>
        <p:nvCxnSpPr>
          <p:cNvPr id="16" name="Straight Connector 15">
            <a:extLst>
              <a:ext uri="{FF2B5EF4-FFF2-40B4-BE49-F238E27FC236}">
                <a16:creationId xmlns:a16="http://schemas.microsoft.com/office/drawing/2014/main" id="{BEF10715-55B1-1A00-DD3C-2F8983FB63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 name="LAMMC footer line">
            <a:extLst>
              <a:ext uri="{FF2B5EF4-FFF2-40B4-BE49-F238E27FC236}">
                <a16:creationId xmlns:a16="http://schemas.microsoft.com/office/drawing/2014/main" id="{C2B16BCB-4C07-D2D0-CFE8-F6A610F6324A}"/>
              </a:ext>
            </a:extLst>
          </p:cNvPr>
          <p:cNvCxnSpPr/>
          <p:nvPr/>
        </p:nvCxnSpPr>
        <p:spPr>
          <a:xfrm>
            <a:off x="228600" y="6446520"/>
            <a:ext cx="11731752" cy="0"/>
          </a:xfrm>
          <a:prstGeom prst="line">
            <a:avLst/>
          </a:prstGeom>
          <a:ln w="38100">
            <a:solidFill>
              <a:srgbClr val="006600"/>
            </a:solidFill>
          </a:ln>
        </p:spPr>
        <p:style>
          <a:lnRef idx="2">
            <a:schemeClr val="accent1"/>
          </a:lnRef>
          <a:fillRef idx="0">
            <a:schemeClr val="accent1"/>
          </a:fillRef>
          <a:effectRef idx="1">
            <a:schemeClr val="accent1"/>
          </a:effectRef>
          <a:fontRef idx="minor">
            <a:schemeClr val="tx1"/>
          </a:fontRef>
        </p:style>
      </p:cxnSp>
      <p:cxnSp>
        <p:nvCxnSpPr>
          <p:cNvPr id="18" name="LAMMC footer line">
            <a:extLst>
              <a:ext uri="{FF2B5EF4-FFF2-40B4-BE49-F238E27FC236}">
                <a16:creationId xmlns:a16="http://schemas.microsoft.com/office/drawing/2014/main" id="{32D1080A-026C-6841-87D5-57CAD782A9A4}"/>
              </a:ext>
            </a:extLst>
          </p:cNvPr>
          <p:cNvCxnSpPr/>
          <p:nvPr/>
        </p:nvCxnSpPr>
        <p:spPr>
          <a:xfrm>
            <a:off x="228600" y="6501384"/>
            <a:ext cx="11731752" cy="0"/>
          </a:xfrm>
          <a:prstGeom prst="line">
            <a:avLst/>
          </a:prstGeom>
          <a:ln w="12700">
            <a:solidFill>
              <a:srgbClr val="006600"/>
            </a:solidFill>
          </a:ln>
        </p:spPr>
        <p:style>
          <a:lnRef idx="2">
            <a:schemeClr val="accent1"/>
          </a:lnRef>
          <a:fillRef idx="0">
            <a:schemeClr val="accent1"/>
          </a:fillRef>
          <a:effectRef idx="1">
            <a:schemeClr val="accent1"/>
          </a:effectRef>
          <a:fontRef idx="minor">
            <a:schemeClr val="tx1"/>
          </a:fontRef>
        </p:style>
      </p:cxnSp>
      <p:sp>
        <p:nvSpPr>
          <p:cNvPr id="19" name="LAMMC footer number">
            <a:extLst>
              <a:ext uri="{FF2B5EF4-FFF2-40B4-BE49-F238E27FC236}">
                <a16:creationId xmlns:a16="http://schemas.microsoft.com/office/drawing/2014/main" id="{FB9EEBFB-B032-3BB2-52B0-B768DB4C7D47}"/>
              </a:ext>
            </a:extLst>
          </p:cNvPr>
          <p:cNvSpPr txBox="1"/>
          <p:nvPr/>
        </p:nvSpPr>
        <p:spPr>
          <a:xfrm>
            <a:off x="5184648" y="6519672"/>
            <a:ext cx="1828800" cy="301752"/>
          </a:xfrm>
          <a:prstGeom prst="rect">
            <a:avLst/>
          </a:prstGeom>
          <a:noFill/>
        </p:spPr>
        <p:txBody>
          <a:bodyPr wrap="none" tIns="0" bIns="0" anchor="ctr">
            <a:spAutoFit/>
          </a:bodyPr>
          <a:lstStyle/>
          <a:p>
            <a:pPr algn="ctr"/>
            <a:fld id="{B6F15528-21DE-4FAA-801E-634DDDAF4B2B}" type="slidenum">
              <a:rPr lang="lt-LT" sz="1000" b="1">
                <a:solidFill>
                  <a:srgbClr val="595959"/>
                </a:solidFill>
                <a:latin typeface="Cambria"/>
              </a:rPr>
              <a:t>13</a:t>
            </a:fld>
            <a:endParaRPr lang="lt-LT" sz="1000" b="1">
              <a:solidFill>
                <a:srgbClr val="595959"/>
              </a:solidFill>
              <a:latin typeface="Cambria"/>
            </a:endParaRPr>
          </a:p>
        </p:txBody>
      </p:sp>
      <p:sp>
        <p:nvSpPr>
          <p:cNvPr id="20" name="LAMMC footer text">
            <a:extLst>
              <a:ext uri="{FF2B5EF4-FFF2-40B4-BE49-F238E27FC236}">
                <a16:creationId xmlns:a16="http://schemas.microsoft.com/office/drawing/2014/main" id="{B4E552C7-B43A-5283-FC72-63A5DCA66720}"/>
              </a:ext>
            </a:extLst>
          </p:cNvPr>
          <p:cNvSpPr txBox="1"/>
          <p:nvPr/>
        </p:nvSpPr>
        <p:spPr>
          <a:xfrm>
            <a:off x="10332720" y="6510528"/>
            <a:ext cx="1627632" cy="329184"/>
          </a:xfrm>
          <a:prstGeom prst="rect">
            <a:avLst/>
          </a:prstGeom>
          <a:noFill/>
        </p:spPr>
        <p:txBody>
          <a:bodyPr wrap="none" tIns="0" rIns="0" bIns="0" anchor="ctr">
            <a:spAutoFit/>
          </a:bodyPr>
          <a:lstStyle/>
          <a:p>
            <a:pPr algn="r"/>
            <a:r>
              <a:rPr sz="1800">
                <a:solidFill>
                  <a:srgbClr val="006600"/>
                </a:solidFill>
                <a:latin typeface="Calibri"/>
              </a:rPr>
              <a:t>LAMMC</a:t>
            </a:r>
          </a:p>
        </p:txBody>
      </p:sp>
      <p:sp>
        <p:nvSpPr>
          <p:cNvPr id="21" name="Step 1">
            <a:extLst>
              <a:ext uri="{FF2B5EF4-FFF2-40B4-BE49-F238E27FC236}">
                <a16:creationId xmlns:a16="http://schemas.microsoft.com/office/drawing/2014/main" id="{902B3AAE-639E-672E-E5A8-34E36D544FBB}"/>
              </a:ext>
            </a:extLst>
          </p:cNvPr>
          <p:cNvSpPr/>
          <p:nvPr/>
        </p:nvSpPr>
        <p:spPr>
          <a:xfrm>
            <a:off x="5303520" y="548640"/>
            <a:ext cx="6309360" cy="932688"/>
          </a:xfrm>
          <a:prstGeom prst="roundRect">
            <a:avLst>
              <a:gd name="adj" fmla="val 12000"/>
            </a:avLst>
          </a:prstGeom>
          <a:solidFill>
            <a:srgbClr val="E6F2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Step 1 no">
            <a:extLst>
              <a:ext uri="{FF2B5EF4-FFF2-40B4-BE49-F238E27FC236}">
                <a16:creationId xmlns:a16="http://schemas.microsoft.com/office/drawing/2014/main" id="{51D2BD7F-2C9F-87A4-C645-FEC806AA8D88}"/>
              </a:ext>
            </a:extLst>
          </p:cNvPr>
          <p:cNvSpPr/>
          <p:nvPr/>
        </p:nvSpPr>
        <p:spPr>
          <a:xfrm>
            <a:off x="4983480" y="713231"/>
            <a:ext cx="603504" cy="603504"/>
          </a:xfrm>
          <a:prstGeom prst="ellipse">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2000" b="1">
                <a:solidFill>
                  <a:srgbClr val="FFFFFF"/>
                </a:solidFill>
                <a:latin typeface="Cambria"/>
              </a:rPr>
              <a:t>1</a:t>
            </a:r>
          </a:p>
        </p:txBody>
      </p:sp>
      <p:sp>
        <p:nvSpPr>
          <p:cNvPr id="23" name="Step 1 text">
            <a:extLst>
              <a:ext uri="{FF2B5EF4-FFF2-40B4-BE49-F238E27FC236}">
                <a16:creationId xmlns:a16="http://schemas.microsoft.com/office/drawing/2014/main" id="{ADA1D4E7-666D-6CC1-05FE-A65913EED111}"/>
              </a:ext>
            </a:extLst>
          </p:cNvPr>
          <p:cNvSpPr txBox="1"/>
          <p:nvPr/>
        </p:nvSpPr>
        <p:spPr>
          <a:xfrm>
            <a:off x="5683624" y="781073"/>
            <a:ext cx="5974080" cy="467820"/>
          </a:xfrm>
          <a:prstGeom prst="rect">
            <a:avLst/>
          </a:prstGeom>
          <a:noFill/>
        </p:spPr>
        <p:txBody>
          <a:bodyPr wrap="square" lIns="45720" tIns="18288" rIns="45720" bIns="18288" anchor="ctr">
            <a:spAutoFit/>
          </a:bodyPr>
          <a:lstStyle/>
          <a:p>
            <a:pPr algn="l"/>
            <a:r>
              <a:rPr sz="1500" b="1" i="0" dirty="0">
                <a:solidFill>
                  <a:srgbClr val="1B5E20"/>
                </a:solidFill>
                <a:latin typeface="Cambria"/>
              </a:rPr>
              <a:t>Duomenys</a:t>
            </a:r>
          </a:p>
          <a:p>
            <a:pPr algn="l"/>
            <a:r>
              <a:rPr sz="1300" b="0" i="0" dirty="0">
                <a:solidFill>
                  <a:srgbClr val="262626"/>
                </a:solidFill>
                <a:latin typeface="Cambria"/>
              </a:rPr>
              <a:t>263 mėginiai, 5 laukai</a:t>
            </a:r>
            <a:r>
              <a:rPr lang="lt-LT" sz="1300" b="0" i="0" dirty="0">
                <a:solidFill>
                  <a:srgbClr val="262626"/>
                </a:solidFill>
                <a:latin typeface="Cambria"/>
              </a:rPr>
              <a:t>;</a:t>
            </a:r>
            <a:r>
              <a:rPr sz="1300" b="0" i="0" dirty="0">
                <a:solidFill>
                  <a:srgbClr val="262626"/>
                </a:solidFill>
                <a:latin typeface="Cambria"/>
              </a:rPr>
              <a:t> 4 UAV kanalai (G, R, RE, NIR)</a:t>
            </a:r>
            <a:r>
              <a:rPr lang="lt-LT" sz="1300" b="0" i="0" dirty="0">
                <a:solidFill>
                  <a:srgbClr val="262626"/>
                </a:solidFill>
                <a:latin typeface="Cambria"/>
              </a:rPr>
              <a:t>;</a:t>
            </a:r>
            <a:r>
              <a:rPr sz="1300" b="0" i="0" dirty="0">
                <a:solidFill>
                  <a:srgbClr val="262626"/>
                </a:solidFill>
                <a:latin typeface="Cambria"/>
              </a:rPr>
              <a:t> 13 dirvožemio savybių</a:t>
            </a:r>
            <a:r>
              <a:rPr lang="lt-LT" sz="1300" dirty="0">
                <a:solidFill>
                  <a:srgbClr val="262626"/>
                </a:solidFill>
                <a:latin typeface="Cambria"/>
              </a:rPr>
              <a:t>;</a:t>
            </a:r>
            <a:r>
              <a:rPr sz="1300" b="0" i="0" dirty="0">
                <a:solidFill>
                  <a:srgbClr val="262626"/>
                </a:solidFill>
                <a:latin typeface="Cambria"/>
              </a:rPr>
              <a:t> 8 </a:t>
            </a:r>
            <a:r>
              <a:rPr lang="lt-LT" sz="1300" b="0" i="0" dirty="0">
                <a:solidFill>
                  <a:srgbClr val="262626"/>
                </a:solidFill>
                <a:latin typeface="Cambria"/>
              </a:rPr>
              <a:t>MMs</a:t>
            </a:r>
            <a:endParaRPr sz="1300" b="0" i="0" dirty="0">
              <a:solidFill>
                <a:srgbClr val="262626"/>
              </a:solidFill>
              <a:latin typeface="Cambria"/>
            </a:endParaRPr>
          </a:p>
        </p:txBody>
      </p:sp>
      <p:sp>
        <p:nvSpPr>
          <p:cNvPr id="24" name="Arrow 1">
            <a:extLst>
              <a:ext uri="{FF2B5EF4-FFF2-40B4-BE49-F238E27FC236}">
                <a16:creationId xmlns:a16="http://schemas.microsoft.com/office/drawing/2014/main" id="{76D00639-EDEA-CE72-B603-1FC6D3437A91}"/>
              </a:ext>
            </a:extLst>
          </p:cNvPr>
          <p:cNvSpPr/>
          <p:nvPr/>
        </p:nvSpPr>
        <p:spPr>
          <a:xfrm>
            <a:off x="5175504" y="1463040"/>
            <a:ext cx="219456" cy="219456"/>
          </a:xfrm>
          <a:prstGeom prst="downArrow">
            <a:avLst/>
          </a:prstGeom>
          <a:solidFill>
            <a:srgbClr val="8DBF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Step 2">
            <a:extLst>
              <a:ext uri="{FF2B5EF4-FFF2-40B4-BE49-F238E27FC236}">
                <a16:creationId xmlns:a16="http://schemas.microsoft.com/office/drawing/2014/main" id="{180C31AB-F3B7-DA40-D865-BBDFAF0F2E37}"/>
              </a:ext>
            </a:extLst>
          </p:cNvPr>
          <p:cNvSpPr/>
          <p:nvPr/>
        </p:nvSpPr>
        <p:spPr>
          <a:xfrm>
            <a:off x="5303520" y="1664207"/>
            <a:ext cx="6309360" cy="932688"/>
          </a:xfrm>
          <a:prstGeom prst="roundRect">
            <a:avLst>
              <a:gd name="adj" fmla="val 12000"/>
            </a:avLst>
          </a:prstGeom>
          <a:solidFill>
            <a:srgbClr val="E6F2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Step 2 no">
            <a:extLst>
              <a:ext uri="{FF2B5EF4-FFF2-40B4-BE49-F238E27FC236}">
                <a16:creationId xmlns:a16="http://schemas.microsoft.com/office/drawing/2014/main" id="{A41536B7-409F-0302-CC3B-CC5AC5B53A82}"/>
              </a:ext>
            </a:extLst>
          </p:cNvPr>
          <p:cNvSpPr/>
          <p:nvPr/>
        </p:nvSpPr>
        <p:spPr>
          <a:xfrm>
            <a:off x="4983480" y="1828800"/>
            <a:ext cx="603504" cy="603504"/>
          </a:xfrm>
          <a:prstGeom prst="ellipse">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2000" b="1">
                <a:solidFill>
                  <a:srgbClr val="FFFFFF"/>
                </a:solidFill>
                <a:latin typeface="Cambria"/>
              </a:rPr>
              <a:t>2</a:t>
            </a:r>
          </a:p>
        </p:txBody>
      </p:sp>
      <p:sp>
        <p:nvSpPr>
          <p:cNvPr id="27" name="Step 2 text">
            <a:extLst>
              <a:ext uri="{FF2B5EF4-FFF2-40B4-BE49-F238E27FC236}">
                <a16:creationId xmlns:a16="http://schemas.microsoft.com/office/drawing/2014/main" id="{65274BF8-6EE9-23FB-456D-26A520A4EC97}"/>
              </a:ext>
            </a:extLst>
          </p:cNvPr>
          <p:cNvSpPr txBox="1"/>
          <p:nvPr/>
        </p:nvSpPr>
        <p:spPr>
          <a:xfrm>
            <a:off x="5760720" y="1796614"/>
            <a:ext cx="5760720" cy="667875"/>
          </a:xfrm>
          <a:prstGeom prst="rect">
            <a:avLst/>
          </a:prstGeom>
          <a:noFill/>
        </p:spPr>
        <p:txBody>
          <a:bodyPr wrap="square" lIns="45720" tIns="18288" rIns="45720" bIns="18288" anchor="ctr">
            <a:spAutoFit/>
          </a:bodyPr>
          <a:lstStyle/>
          <a:p>
            <a:pPr algn="l"/>
            <a:r>
              <a:rPr sz="1500" b="1" i="0" dirty="0">
                <a:solidFill>
                  <a:srgbClr val="1B5E20"/>
                </a:solidFill>
                <a:latin typeface="Cambria"/>
              </a:rPr>
              <a:t>14 kintamųjų scenarijų</a:t>
            </a:r>
          </a:p>
          <a:p>
            <a:pPr algn="l"/>
            <a:r>
              <a:rPr sz="1300" b="0" i="0" dirty="0">
                <a:solidFill>
                  <a:srgbClr val="262626"/>
                </a:solidFill>
                <a:latin typeface="Cambria"/>
              </a:rPr>
              <a:t>A1 – tik UAV</a:t>
            </a:r>
            <a:r>
              <a:rPr lang="lt-LT" sz="1300" b="0" i="0" dirty="0">
                <a:solidFill>
                  <a:srgbClr val="262626"/>
                </a:solidFill>
                <a:latin typeface="Cambria"/>
              </a:rPr>
              <a:t>;</a:t>
            </a:r>
            <a:r>
              <a:rPr sz="1300" b="0" i="0" dirty="0">
                <a:solidFill>
                  <a:srgbClr val="262626"/>
                </a:solidFill>
                <a:latin typeface="Cambria"/>
              </a:rPr>
              <a:t> A2–A7 – UAV + PCA atrinktos savybės</a:t>
            </a:r>
            <a:r>
              <a:rPr lang="lt-LT" sz="1300" b="0" i="0" dirty="0">
                <a:solidFill>
                  <a:srgbClr val="262626"/>
                </a:solidFill>
                <a:latin typeface="Cambria"/>
              </a:rPr>
              <a:t>;</a:t>
            </a:r>
            <a:r>
              <a:rPr sz="1300" b="0" i="0" dirty="0">
                <a:solidFill>
                  <a:srgbClr val="262626"/>
                </a:solidFill>
                <a:latin typeface="Cambria"/>
              </a:rPr>
              <a:t> </a:t>
            </a:r>
            <a:endParaRPr lang="lt-LT" sz="1300" b="0" i="0" dirty="0">
              <a:solidFill>
                <a:srgbClr val="262626"/>
              </a:solidFill>
              <a:latin typeface="Cambria"/>
            </a:endParaRPr>
          </a:p>
          <a:p>
            <a:pPr algn="l"/>
            <a:r>
              <a:rPr sz="1300" b="0" i="0" dirty="0">
                <a:solidFill>
                  <a:srgbClr val="262626"/>
                </a:solidFill>
                <a:latin typeface="Cambria"/>
              </a:rPr>
              <a:t>B1–B6 – UAV + savybių grupės</a:t>
            </a:r>
            <a:r>
              <a:rPr lang="lt-LT" sz="1300" b="0" i="0" dirty="0">
                <a:solidFill>
                  <a:srgbClr val="262626"/>
                </a:solidFill>
                <a:latin typeface="Cambria"/>
              </a:rPr>
              <a:t>;</a:t>
            </a:r>
            <a:r>
              <a:rPr sz="1300" b="0" i="0" dirty="0">
                <a:solidFill>
                  <a:srgbClr val="262626"/>
                </a:solidFill>
                <a:latin typeface="Cambria"/>
              </a:rPr>
              <a:t> B7 – tik dirvožemis</a:t>
            </a:r>
          </a:p>
        </p:txBody>
      </p:sp>
      <p:sp>
        <p:nvSpPr>
          <p:cNvPr id="28" name="Arrow 2">
            <a:extLst>
              <a:ext uri="{FF2B5EF4-FFF2-40B4-BE49-F238E27FC236}">
                <a16:creationId xmlns:a16="http://schemas.microsoft.com/office/drawing/2014/main" id="{BC8E6F54-50BD-F7EE-04C1-A31CC4E57957}"/>
              </a:ext>
            </a:extLst>
          </p:cNvPr>
          <p:cNvSpPr/>
          <p:nvPr/>
        </p:nvSpPr>
        <p:spPr>
          <a:xfrm>
            <a:off x="5175504" y="2578608"/>
            <a:ext cx="219456" cy="219456"/>
          </a:xfrm>
          <a:prstGeom prst="downArrow">
            <a:avLst/>
          </a:prstGeom>
          <a:solidFill>
            <a:srgbClr val="8DBF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Step 3">
            <a:extLst>
              <a:ext uri="{FF2B5EF4-FFF2-40B4-BE49-F238E27FC236}">
                <a16:creationId xmlns:a16="http://schemas.microsoft.com/office/drawing/2014/main" id="{78A8C4B0-6E7C-17C6-69B3-34150A6C20FC}"/>
              </a:ext>
            </a:extLst>
          </p:cNvPr>
          <p:cNvSpPr/>
          <p:nvPr/>
        </p:nvSpPr>
        <p:spPr>
          <a:xfrm>
            <a:off x="5303520" y="2779776"/>
            <a:ext cx="6309360" cy="932688"/>
          </a:xfrm>
          <a:prstGeom prst="roundRect">
            <a:avLst>
              <a:gd name="adj" fmla="val 12000"/>
            </a:avLst>
          </a:prstGeom>
          <a:solidFill>
            <a:srgbClr val="E6F2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Step 3 no">
            <a:extLst>
              <a:ext uri="{FF2B5EF4-FFF2-40B4-BE49-F238E27FC236}">
                <a16:creationId xmlns:a16="http://schemas.microsoft.com/office/drawing/2014/main" id="{C2A37A2C-B325-649C-6D05-CFC48496856E}"/>
              </a:ext>
            </a:extLst>
          </p:cNvPr>
          <p:cNvSpPr/>
          <p:nvPr/>
        </p:nvSpPr>
        <p:spPr>
          <a:xfrm>
            <a:off x="4983480" y="2944368"/>
            <a:ext cx="603504" cy="603504"/>
          </a:xfrm>
          <a:prstGeom prst="ellipse">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2000" b="1">
                <a:solidFill>
                  <a:srgbClr val="FFFFFF"/>
                </a:solidFill>
                <a:latin typeface="Cambria"/>
              </a:rPr>
              <a:t>3</a:t>
            </a:r>
          </a:p>
        </p:txBody>
      </p:sp>
      <p:sp>
        <p:nvSpPr>
          <p:cNvPr id="31" name="Step 3 text">
            <a:extLst>
              <a:ext uri="{FF2B5EF4-FFF2-40B4-BE49-F238E27FC236}">
                <a16:creationId xmlns:a16="http://schemas.microsoft.com/office/drawing/2014/main" id="{44B522B8-E21B-2868-D5C5-AE05FD149210}"/>
              </a:ext>
            </a:extLst>
          </p:cNvPr>
          <p:cNvSpPr txBox="1"/>
          <p:nvPr/>
        </p:nvSpPr>
        <p:spPr>
          <a:xfrm>
            <a:off x="5760720" y="3012210"/>
            <a:ext cx="5760720" cy="467820"/>
          </a:xfrm>
          <a:prstGeom prst="rect">
            <a:avLst/>
          </a:prstGeom>
          <a:noFill/>
        </p:spPr>
        <p:txBody>
          <a:bodyPr wrap="square" lIns="45720" tIns="18288" rIns="45720" bIns="18288" anchor="ctr">
            <a:spAutoFit/>
          </a:bodyPr>
          <a:lstStyle/>
          <a:p>
            <a:pPr algn="l"/>
            <a:r>
              <a:rPr sz="1500" b="1" i="0" dirty="0">
                <a:solidFill>
                  <a:srgbClr val="1B5E20"/>
                </a:solidFill>
                <a:latin typeface="Cambria"/>
              </a:rPr>
              <a:t>Random Forest modelis</a:t>
            </a:r>
          </a:p>
          <a:p>
            <a:pPr algn="l"/>
            <a:r>
              <a:rPr sz="1300" b="0" i="0" dirty="0">
                <a:solidFill>
                  <a:srgbClr val="262626"/>
                </a:solidFill>
                <a:latin typeface="Cambria"/>
              </a:rPr>
              <a:t>Stratifikuotas padalijimas: 70 % kalibravimui, 30 % validavimui</a:t>
            </a:r>
          </a:p>
        </p:txBody>
      </p:sp>
      <p:sp>
        <p:nvSpPr>
          <p:cNvPr id="32" name="Arrow 3">
            <a:extLst>
              <a:ext uri="{FF2B5EF4-FFF2-40B4-BE49-F238E27FC236}">
                <a16:creationId xmlns:a16="http://schemas.microsoft.com/office/drawing/2014/main" id="{3247B523-AFA5-0ECC-CF5E-6C56943FB1C7}"/>
              </a:ext>
            </a:extLst>
          </p:cNvPr>
          <p:cNvSpPr/>
          <p:nvPr/>
        </p:nvSpPr>
        <p:spPr>
          <a:xfrm>
            <a:off x="5175504" y="3694176"/>
            <a:ext cx="219456" cy="219456"/>
          </a:xfrm>
          <a:prstGeom prst="downArrow">
            <a:avLst/>
          </a:prstGeom>
          <a:solidFill>
            <a:srgbClr val="8DBF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Step 4">
            <a:extLst>
              <a:ext uri="{FF2B5EF4-FFF2-40B4-BE49-F238E27FC236}">
                <a16:creationId xmlns:a16="http://schemas.microsoft.com/office/drawing/2014/main" id="{4F1E728F-9742-1BA2-20D6-10CE8B0FB304}"/>
              </a:ext>
            </a:extLst>
          </p:cNvPr>
          <p:cNvSpPr/>
          <p:nvPr/>
        </p:nvSpPr>
        <p:spPr>
          <a:xfrm>
            <a:off x="5303520" y="3895344"/>
            <a:ext cx="6309360" cy="932688"/>
          </a:xfrm>
          <a:prstGeom prst="roundRect">
            <a:avLst>
              <a:gd name="adj" fmla="val 12000"/>
            </a:avLst>
          </a:prstGeom>
          <a:solidFill>
            <a:srgbClr val="E6F2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Step 4 no">
            <a:extLst>
              <a:ext uri="{FF2B5EF4-FFF2-40B4-BE49-F238E27FC236}">
                <a16:creationId xmlns:a16="http://schemas.microsoft.com/office/drawing/2014/main" id="{8BBE5BB0-ADE1-FC24-24E2-C1BCC1356168}"/>
              </a:ext>
            </a:extLst>
          </p:cNvPr>
          <p:cNvSpPr/>
          <p:nvPr/>
        </p:nvSpPr>
        <p:spPr>
          <a:xfrm>
            <a:off x="4983480" y="4059935"/>
            <a:ext cx="603504" cy="603504"/>
          </a:xfrm>
          <a:prstGeom prst="ellipse">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2000" b="1">
                <a:solidFill>
                  <a:srgbClr val="FFFFFF"/>
                </a:solidFill>
                <a:latin typeface="Cambria"/>
              </a:rPr>
              <a:t>4</a:t>
            </a:r>
          </a:p>
        </p:txBody>
      </p:sp>
      <p:sp>
        <p:nvSpPr>
          <p:cNvPr id="35" name="Step 4 text">
            <a:extLst>
              <a:ext uri="{FF2B5EF4-FFF2-40B4-BE49-F238E27FC236}">
                <a16:creationId xmlns:a16="http://schemas.microsoft.com/office/drawing/2014/main" id="{AEC6CF1A-A128-E396-085B-D4E61E3C496E}"/>
              </a:ext>
            </a:extLst>
          </p:cNvPr>
          <p:cNvSpPr txBox="1"/>
          <p:nvPr/>
        </p:nvSpPr>
        <p:spPr>
          <a:xfrm>
            <a:off x="5760720" y="4027750"/>
            <a:ext cx="5760720" cy="667875"/>
          </a:xfrm>
          <a:prstGeom prst="rect">
            <a:avLst/>
          </a:prstGeom>
          <a:noFill/>
        </p:spPr>
        <p:txBody>
          <a:bodyPr wrap="square" lIns="45720" tIns="18288" rIns="45720" bIns="18288" anchor="ctr">
            <a:spAutoFit/>
          </a:bodyPr>
          <a:lstStyle/>
          <a:p>
            <a:pPr algn="l"/>
            <a:r>
              <a:rPr sz="1500" b="1" i="0" dirty="0">
                <a:solidFill>
                  <a:srgbClr val="1B5E20"/>
                </a:solidFill>
                <a:latin typeface="Cambria"/>
              </a:rPr>
              <a:t>Du modeliavimo požiūriai</a:t>
            </a:r>
          </a:p>
          <a:p>
            <a:pPr algn="l"/>
            <a:r>
              <a:rPr sz="1300" b="0" i="0" dirty="0">
                <a:solidFill>
                  <a:srgbClr val="262626"/>
                </a:solidFill>
                <a:latin typeface="Cambria"/>
              </a:rPr>
              <a:t>Jungtinis (visi 5 laukai, n = 263) </a:t>
            </a:r>
            <a:endParaRPr lang="lt-LT" sz="1300" b="0" i="0" dirty="0">
              <a:solidFill>
                <a:srgbClr val="262626"/>
              </a:solidFill>
              <a:latin typeface="Cambria"/>
            </a:endParaRPr>
          </a:p>
          <a:p>
            <a:pPr algn="l"/>
            <a:r>
              <a:rPr sz="1300" b="0" i="0" dirty="0">
                <a:solidFill>
                  <a:srgbClr val="262626"/>
                </a:solidFill>
                <a:latin typeface="Cambria"/>
              </a:rPr>
              <a:t>Atskirų laukų (Akademija 1, Joniškėlis, Vokė)</a:t>
            </a:r>
          </a:p>
        </p:txBody>
      </p:sp>
      <p:sp>
        <p:nvSpPr>
          <p:cNvPr id="36" name="Arrow 4">
            <a:extLst>
              <a:ext uri="{FF2B5EF4-FFF2-40B4-BE49-F238E27FC236}">
                <a16:creationId xmlns:a16="http://schemas.microsoft.com/office/drawing/2014/main" id="{5DDB061E-A3EE-7136-8E99-485BFF94E641}"/>
              </a:ext>
            </a:extLst>
          </p:cNvPr>
          <p:cNvSpPr/>
          <p:nvPr/>
        </p:nvSpPr>
        <p:spPr>
          <a:xfrm>
            <a:off x="5175504" y="4809744"/>
            <a:ext cx="219456" cy="219456"/>
          </a:xfrm>
          <a:prstGeom prst="downArrow">
            <a:avLst/>
          </a:prstGeom>
          <a:solidFill>
            <a:srgbClr val="8DBF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Step 5">
            <a:extLst>
              <a:ext uri="{FF2B5EF4-FFF2-40B4-BE49-F238E27FC236}">
                <a16:creationId xmlns:a16="http://schemas.microsoft.com/office/drawing/2014/main" id="{49334030-DD45-54AF-1864-182CE590C203}"/>
              </a:ext>
            </a:extLst>
          </p:cNvPr>
          <p:cNvSpPr/>
          <p:nvPr/>
        </p:nvSpPr>
        <p:spPr>
          <a:xfrm>
            <a:off x="5303520" y="5010912"/>
            <a:ext cx="6309360" cy="932688"/>
          </a:xfrm>
          <a:prstGeom prst="roundRect">
            <a:avLst>
              <a:gd name="adj" fmla="val 12000"/>
            </a:avLst>
          </a:prstGeom>
          <a:solidFill>
            <a:srgbClr val="E6F2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Step 5 no">
            <a:extLst>
              <a:ext uri="{FF2B5EF4-FFF2-40B4-BE49-F238E27FC236}">
                <a16:creationId xmlns:a16="http://schemas.microsoft.com/office/drawing/2014/main" id="{0BF9F1F8-F748-E773-5D21-6F192947259A}"/>
              </a:ext>
            </a:extLst>
          </p:cNvPr>
          <p:cNvSpPr/>
          <p:nvPr/>
        </p:nvSpPr>
        <p:spPr>
          <a:xfrm>
            <a:off x="4983480" y="5175503"/>
            <a:ext cx="603504" cy="603504"/>
          </a:xfrm>
          <a:prstGeom prst="ellipse">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2000" b="1">
                <a:solidFill>
                  <a:srgbClr val="FFFFFF"/>
                </a:solidFill>
                <a:latin typeface="Cambria"/>
              </a:rPr>
              <a:t>5</a:t>
            </a:r>
          </a:p>
        </p:txBody>
      </p:sp>
      <p:sp>
        <p:nvSpPr>
          <p:cNvPr id="39" name="Step 5 text">
            <a:extLst>
              <a:ext uri="{FF2B5EF4-FFF2-40B4-BE49-F238E27FC236}">
                <a16:creationId xmlns:a16="http://schemas.microsoft.com/office/drawing/2014/main" id="{112766BC-55E1-622C-1DB1-F6043C356A46}"/>
              </a:ext>
            </a:extLst>
          </p:cNvPr>
          <p:cNvSpPr txBox="1"/>
          <p:nvPr/>
        </p:nvSpPr>
        <p:spPr>
          <a:xfrm>
            <a:off x="5760720" y="5143317"/>
            <a:ext cx="5760720" cy="667875"/>
          </a:xfrm>
          <a:prstGeom prst="rect">
            <a:avLst/>
          </a:prstGeom>
          <a:noFill/>
        </p:spPr>
        <p:txBody>
          <a:bodyPr wrap="square" lIns="45720" tIns="18288" rIns="45720" bIns="18288" anchor="ctr">
            <a:spAutoFit/>
          </a:bodyPr>
          <a:lstStyle/>
          <a:p>
            <a:pPr algn="l"/>
            <a:r>
              <a:rPr sz="1500" b="1" i="0" dirty="0">
                <a:solidFill>
                  <a:srgbClr val="1B5E20"/>
                </a:solidFill>
                <a:latin typeface="Cambria"/>
              </a:rPr>
              <a:t>Vertinimas ir </a:t>
            </a:r>
            <a:r>
              <a:rPr sz="1500" b="1" i="0" dirty="0" err="1">
                <a:solidFill>
                  <a:srgbClr val="1B5E20"/>
                </a:solidFill>
                <a:latin typeface="Cambria"/>
              </a:rPr>
              <a:t>žemėlapiai</a:t>
            </a:r>
            <a:endParaRPr sz="1500" b="1" i="0" dirty="0">
              <a:solidFill>
                <a:srgbClr val="1B5E20"/>
              </a:solidFill>
              <a:latin typeface="Cambria"/>
            </a:endParaRPr>
          </a:p>
          <a:p>
            <a:pPr algn="l"/>
            <a:r>
              <a:rPr sz="1300" b="0" i="0" dirty="0">
                <a:solidFill>
                  <a:srgbClr val="262626"/>
                </a:solidFill>
                <a:latin typeface="Cambria"/>
              </a:rPr>
              <a:t>Validacijos NSE ir RMSE</a:t>
            </a:r>
            <a:r>
              <a:rPr lang="lt-LT" sz="1300" b="0" i="0" dirty="0">
                <a:solidFill>
                  <a:srgbClr val="262626"/>
                </a:solidFill>
                <a:latin typeface="Cambria"/>
              </a:rPr>
              <a:t>;</a:t>
            </a:r>
            <a:r>
              <a:rPr sz="1300" b="0" i="0" dirty="0">
                <a:solidFill>
                  <a:srgbClr val="262626"/>
                </a:solidFill>
                <a:latin typeface="Cambria"/>
              </a:rPr>
              <a:t> kintamųjų svarba</a:t>
            </a:r>
            <a:r>
              <a:rPr lang="lt-LT" sz="1300" b="0" i="0" dirty="0">
                <a:solidFill>
                  <a:srgbClr val="262626"/>
                </a:solidFill>
                <a:latin typeface="Cambria"/>
              </a:rPr>
              <a:t>;</a:t>
            </a:r>
            <a:r>
              <a:rPr sz="1300" b="0" i="0" dirty="0">
                <a:solidFill>
                  <a:srgbClr val="262626"/>
                </a:solidFill>
                <a:latin typeface="Cambria"/>
              </a:rPr>
              <a:t> </a:t>
            </a:r>
            <a:endParaRPr lang="lt-LT" sz="1300" b="0" i="0" dirty="0">
              <a:solidFill>
                <a:srgbClr val="262626"/>
              </a:solidFill>
              <a:latin typeface="Cambria"/>
            </a:endParaRPr>
          </a:p>
          <a:p>
            <a:pPr algn="l"/>
            <a:r>
              <a:rPr sz="1300" b="0" i="0" dirty="0">
                <a:solidFill>
                  <a:srgbClr val="262626"/>
                </a:solidFill>
                <a:latin typeface="Cambria"/>
              </a:rPr>
              <a:t>geriausio modelio prognozės → </a:t>
            </a:r>
            <a:r>
              <a:rPr sz="1300" b="0" i="0" dirty="0" err="1">
                <a:solidFill>
                  <a:srgbClr val="262626"/>
                </a:solidFill>
                <a:latin typeface="Cambria"/>
              </a:rPr>
              <a:t>žemėlapiai</a:t>
            </a:r>
            <a:endParaRPr sz="1300" b="0" i="0" dirty="0">
              <a:solidFill>
                <a:srgbClr val="262626"/>
              </a:solidFill>
              <a:latin typeface="Cambria"/>
            </a:endParaRPr>
          </a:p>
        </p:txBody>
      </p:sp>
    </p:spTree>
    <p:extLst>
      <p:ext uri="{BB962C8B-B14F-4D97-AF65-F5344CB8AC3E}">
        <p14:creationId xmlns:p14="http://schemas.microsoft.com/office/powerpoint/2010/main" val="42599973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59893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5BBE46-8703-00EA-1704-2AABC820E578}"/>
              </a:ext>
            </a:extLst>
          </p:cNvPr>
          <p:cNvSpPr>
            <a:spLocks noGrp="1"/>
          </p:cNvSpPr>
          <p:nvPr>
            <p:ph type="title"/>
          </p:nvPr>
        </p:nvSpPr>
        <p:spPr>
          <a:xfrm>
            <a:off x="457200" y="963507"/>
            <a:ext cx="3931920" cy="4930986"/>
          </a:xfrm>
        </p:spPr>
        <p:txBody>
          <a:bodyPr vert="horz" lIns="91440" tIns="45720" rIns="91440" bIns="45720" rtlCol="0" anchor="ctr">
            <a:normAutofit/>
          </a:bodyPr>
          <a:lstStyle/>
          <a:p>
            <a:pPr algn="r">
              <a:lnSpc>
                <a:spcPct val="90000"/>
              </a:lnSpc>
            </a:pPr>
            <a:r>
              <a:rPr lang="en-US" sz="3400" b="1" kern="1200" dirty="0">
                <a:effectLst>
                  <a:outerShdw blurRad="38100" dist="38100" dir="2700000" algn="tl">
                    <a:srgbClr val="000000">
                      <a:alpha val="43137"/>
                    </a:srgbClr>
                  </a:outerShdw>
                </a:effectLst>
                <a:latin typeface="+mj-lt"/>
                <a:ea typeface="+mj-ea"/>
                <a:cs typeface="+mj-cs"/>
              </a:rPr>
              <a:t>SCENARIJAI</a:t>
            </a:r>
            <a:br>
              <a:rPr lang="en-US" dirty="0">
                <a:solidFill>
                  <a:schemeClr val="accent2">
                    <a:lumMod val="50000"/>
                  </a:schemeClr>
                </a:solidFill>
              </a:rPr>
            </a:br>
            <a:endParaRPr lang="en-US" b="1" kern="1200" dirty="0">
              <a:solidFill>
                <a:schemeClr val="accent2">
                  <a:lumMod val="50000"/>
                </a:schemeClr>
              </a:solidFill>
              <a:effectLst>
                <a:outerShdw blurRad="38100" dist="38100" dir="2700000" algn="tl">
                  <a:srgbClr val="000000">
                    <a:alpha val="43137"/>
                  </a:srgbClr>
                </a:outerShdw>
              </a:effectLst>
              <a:latin typeface="+mj-lt"/>
              <a:ea typeface="+mj-ea"/>
              <a:cs typeface="+mj-cs"/>
            </a:endParaRPr>
          </a:p>
        </p:txBody>
      </p:sp>
      <p:cxnSp>
        <p:nvCxnSpPr>
          <p:cNvPr id="16" name="Straight Connector 15">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 name="LAMMC footer line"/>
          <p:cNvCxnSpPr/>
          <p:nvPr/>
        </p:nvCxnSpPr>
        <p:spPr>
          <a:xfrm>
            <a:off x="228600" y="6446520"/>
            <a:ext cx="11731752" cy="0"/>
          </a:xfrm>
          <a:prstGeom prst="line">
            <a:avLst/>
          </a:prstGeom>
          <a:ln w="38100">
            <a:solidFill>
              <a:srgbClr val="006600"/>
            </a:solidFill>
          </a:ln>
        </p:spPr>
        <p:style>
          <a:lnRef idx="2">
            <a:schemeClr val="accent1"/>
          </a:lnRef>
          <a:fillRef idx="0">
            <a:schemeClr val="accent1"/>
          </a:fillRef>
          <a:effectRef idx="1">
            <a:schemeClr val="accent1"/>
          </a:effectRef>
          <a:fontRef idx="minor">
            <a:schemeClr val="tx1"/>
          </a:fontRef>
        </p:style>
      </p:cxnSp>
      <p:cxnSp>
        <p:nvCxnSpPr>
          <p:cNvPr id="18" name="LAMMC footer line"/>
          <p:cNvCxnSpPr/>
          <p:nvPr/>
        </p:nvCxnSpPr>
        <p:spPr>
          <a:xfrm>
            <a:off x="228600" y="6501384"/>
            <a:ext cx="11731752" cy="0"/>
          </a:xfrm>
          <a:prstGeom prst="line">
            <a:avLst/>
          </a:prstGeom>
          <a:ln w="12700">
            <a:solidFill>
              <a:srgbClr val="006600"/>
            </a:solidFill>
          </a:ln>
        </p:spPr>
        <p:style>
          <a:lnRef idx="2">
            <a:schemeClr val="accent1"/>
          </a:lnRef>
          <a:fillRef idx="0">
            <a:schemeClr val="accent1"/>
          </a:fillRef>
          <a:effectRef idx="1">
            <a:schemeClr val="accent1"/>
          </a:effectRef>
          <a:fontRef idx="minor">
            <a:schemeClr val="tx1"/>
          </a:fontRef>
        </p:style>
      </p:cxnSp>
      <p:sp>
        <p:nvSpPr>
          <p:cNvPr id="19" name="LAMMC footer number"/>
          <p:cNvSpPr txBox="1"/>
          <p:nvPr/>
        </p:nvSpPr>
        <p:spPr>
          <a:xfrm>
            <a:off x="5184648" y="6519672"/>
            <a:ext cx="1828800" cy="301752"/>
          </a:xfrm>
          <a:prstGeom prst="rect">
            <a:avLst/>
          </a:prstGeom>
          <a:noFill/>
        </p:spPr>
        <p:txBody>
          <a:bodyPr wrap="none" tIns="0" bIns="0" anchor="ctr">
            <a:spAutoFit/>
          </a:bodyPr>
          <a:lstStyle/>
          <a:p>
            <a:pPr algn="ctr"/>
            <a:fld id="{B6F15528-21DE-4FAA-801E-634DDDAF4B2B}" type="slidenum">
              <a:rPr lang="lt-LT" sz="1000" b="1">
                <a:solidFill>
                  <a:srgbClr val="595959"/>
                </a:solidFill>
                <a:latin typeface="Cambria"/>
              </a:rPr>
              <a:t>14</a:t>
            </a:fld>
            <a:endParaRPr lang="lt-LT" sz="1000" b="1">
              <a:solidFill>
                <a:srgbClr val="595959"/>
              </a:solidFill>
              <a:latin typeface="Cambria"/>
            </a:endParaRPr>
          </a:p>
        </p:txBody>
      </p:sp>
      <p:sp>
        <p:nvSpPr>
          <p:cNvPr id="20" name="LAMMC footer text"/>
          <p:cNvSpPr txBox="1"/>
          <p:nvPr/>
        </p:nvSpPr>
        <p:spPr>
          <a:xfrm>
            <a:off x="10332720" y="6510528"/>
            <a:ext cx="1627632" cy="329184"/>
          </a:xfrm>
          <a:prstGeom prst="rect">
            <a:avLst/>
          </a:prstGeom>
          <a:noFill/>
        </p:spPr>
        <p:txBody>
          <a:bodyPr wrap="none" tIns="0" rIns="0" bIns="0" anchor="ctr">
            <a:spAutoFit/>
          </a:bodyPr>
          <a:lstStyle/>
          <a:p>
            <a:pPr algn="r"/>
            <a:r>
              <a:rPr sz="1800">
                <a:solidFill>
                  <a:srgbClr val="006600"/>
                </a:solidFill>
                <a:latin typeface="Calibri"/>
              </a:rPr>
              <a:t>LAMMC</a:t>
            </a:r>
          </a:p>
        </p:txBody>
      </p:sp>
      <p:graphicFrame>
        <p:nvGraphicFramePr>
          <p:cNvPr id="21" name="Scenario matrix"/>
          <p:cNvGraphicFramePr>
            <a:graphicFrameLocks noGrp="1"/>
          </p:cNvGraphicFramePr>
          <p:nvPr/>
        </p:nvGraphicFramePr>
        <p:xfrm>
          <a:off x="5074920" y="502920"/>
          <a:ext cx="6492240" cy="5020056"/>
        </p:xfrm>
        <a:graphic>
          <a:graphicData uri="http://schemas.openxmlformats.org/drawingml/2006/table">
            <a:tbl>
              <a:tblPr firstRow="1">
                <a:tableStyleId>{5C22544A-7EE6-4342-B048-85BDC9FD1C3A}</a:tableStyleId>
              </a:tblPr>
              <a:tblGrid>
                <a:gridCol w="1051560">
                  <a:extLst>
                    <a:ext uri="{9D8B030D-6E8A-4147-A177-3AD203B41FA5}">
                      <a16:colId xmlns:a16="http://schemas.microsoft.com/office/drawing/2014/main" val="20000"/>
                    </a:ext>
                  </a:extLst>
                </a:gridCol>
                <a:gridCol w="777240">
                  <a:extLst>
                    <a:ext uri="{9D8B030D-6E8A-4147-A177-3AD203B41FA5}">
                      <a16:colId xmlns:a16="http://schemas.microsoft.com/office/drawing/2014/main" val="20001"/>
                    </a:ext>
                  </a:extLst>
                </a:gridCol>
                <a:gridCol w="960120">
                  <a:extLst>
                    <a:ext uri="{9D8B030D-6E8A-4147-A177-3AD203B41FA5}">
                      <a16:colId xmlns:a16="http://schemas.microsoft.com/office/drawing/2014/main" val="20002"/>
                    </a:ext>
                  </a:extLst>
                </a:gridCol>
                <a:gridCol w="960120">
                  <a:extLst>
                    <a:ext uri="{9D8B030D-6E8A-4147-A177-3AD203B41FA5}">
                      <a16:colId xmlns:a16="http://schemas.microsoft.com/office/drawing/2014/main" val="20003"/>
                    </a:ext>
                  </a:extLst>
                </a:gridCol>
                <a:gridCol w="868680">
                  <a:extLst>
                    <a:ext uri="{9D8B030D-6E8A-4147-A177-3AD203B41FA5}">
                      <a16:colId xmlns:a16="http://schemas.microsoft.com/office/drawing/2014/main" val="20004"/>
                    </a:ext>
                  </a:extLst>
                </a:gridCol>
                <a:gridCol w="777240">
                  <a:extLst>
                    <a:ext uri="{9D8B030D-6E8A-4147-A177-3AD203B41FA5}">
                      <a16:colId xmlns:a16="http://schemas.microsoft.com/office/drawing/2014/main" val="20005"/>
                    </a:ext>
                  </a:extLst>
                </a:gridCol>
                <a:gridCol w="1097280">
                  <a:extLst>
                    <a:ext uri="{9D8B030D-6E8A-4147-A177-3AD203B41FA5}">
                      <a16:colId xmlns:a16="http://schemas.microsoft.com/office/drawing/2014/main" val="20006"/>
                    </a:ext>
                  </a:extLst>
                </a:gridCol>
              </a:tblGrid>
              <a:tr h="411480">
                <a:tc>
                  <a:txBody>
                    <a:bodyPr/>
                    <a:lstStyle/>
                    <a:p>
                      <a:pPr algn="ctr"/>
                      <a:r>
                        <a:rPr sz="1200" b="1">
                          <a:solidFill>
                            <a:srgbClr val="FFFFFF"/>
                          </a:solidFill>
                          <a:latin typeface="Cambria"/>
                        </a:rPr>
                        <a:t>Scenarijus</a:t>
                      </a:r>
                    </a:p>
                  </a:txBody>
                  <a:tcPr marL="45720" marR="45720" marT="18288" marB="18288" anchor="ctr">
                    <a:solidFill>
                      <a:srgbClr val="2E7D32"/>
                    </a:solidFill>
                  </a:tcPr>
                </a:tc>
                <a:tc>
                  <a:txBody>
                    <a:bodyPr/>
                    <a:lstStyle/>
                    <a:p>
                      <a:pPr algn="ctr"/>
                      <a:r>
                        <a:rPr sz="1200" b="1">
                          <a:solidFill>
                            <a:srgbClr val="FFFFFF"/>
                          </a:solidFill>
                          <a:latin typeface="Cambria"/>
                        </a:rPr>
                        <a:t>UAV</a:t>
                      </a:r>
                    </a:p>
                  </a:txBody>
                  <a:tcPr marL="45720" marR="45720" marT="18288" marB="18288" anchor="ctr">
                    <a:solidFill>
                      <a:srgbClr val="2E7D32"/>
                    </a:solidFill>
                  </a:tcPr>
                </a:tc>
                <a:tc>
                  <a:txBody>
                    <a:bodyPr/>
                    <a:lstStyle/>
                    <a:p>
                      <a:pPr algn="ctr"/>
                      <a:r>
                        <a:rPr sz="1200" b="1" dirty="0">
                          <a:solidFill>
                            <a:srgbClr val="FFFFFF"/>
                          </a:solidFill>
                          <a:latin typeface="Cambria"/>
                        </a:rPr>
                        <a:t>Tekstūra</a:t>
                      </a:r>
                    </a:p>
                  </a:txBody>
                  <a:tcPr marL="45720" marR="45720" marT="18288" marB="18288" anchor="ctr">
                    <a:solidFill>
                      <a:srgbClr val="2E7D32"/>
                    </a:solidFill>
                  </a:tcPr>
                </a:tc>
                <a:tc>
                  <a:txBody>
                    <a:bodyPr/>
                    <a:lstStyle/>
                    <a:p>
                      <a:pPr algn="ctr"/>
                      <a:r>
                        <a:rPr sz="1200" b="1" dirty="0">
                          <a:solidFill>
                            <a:srgbClr val="FFFFFF"/>
                          </a:solidFill>
                          <a:latin typeface="Cambria"/>
                        </a:rPr>
                        <a:t>Agregatai</a:t>
                      </a:r>
                    </a:p>
                  </a:txBody>
                  <a:tcPr marL="45720" marR="45720" marT="18288" marB="18288" anchor="ctr">
                    <a:solidFill>
                      <a:srgbClr val="2E7D32"/>
                    </a:solidFill>
                  </a:tcPr>
                </a:tc>
                <a:tc>
                  <a:txBody>
                    <a:bodyPr/>
                    <a:lstStyle/>
                    <a:p>
                      <a:pPr algn="ctr"/>
                      <a:r>
                        <a:rPr sz="1200" b="1" dirty="0">
                          <a:solidFill>
                            <a:srgbClr val="FFFFFF"/>
                          </a:solidFill>
                          <a:latin typeface="Cambria"/>
                        </a:rPr>
                        <a:t>Drėgmė</a:t>
                      </a:r>
                    </a:p>
                  </a:txBody>
                  <a:tcPr marL="45720" marR="45720" marT="18288" marB="18288" anchor="ctr">
                    <a:solidFill>
                      <a:srgbClr val="2E7D32"/>
                    </a:solidFill>
                  </a:tcPr>
                </a:tc>
                <a:tc>
                  <a:txBody>
                    <a:bodyPr/>
                    <a:lstStyle/>
                    <a:p>
                      <a:pPr algn="ctr"/>
                      <a:r>
                        <a:rPr sz="1200" b="1" dirty="0">
                          <a:solidFill>
                            <a:srgbClr val="FFFFFF"/>
                          </a:solidFill>
                          <a:latin typeface="Cambria"/>
                        </a:rPr>
                        <a:t>Tankis</a:t>
                      </a:r>
                    </a:p>
                  </a:txBody>
                  <a:tcPr marL="45720" marR="45720" marT="18288" marB="18288" anchor="ctr">
                    <a:solidFill>
                      <a:srgbClr val="2E7D32"/>
                    </a:solidFill>
                  </a:tcPr>
                </a:tc>
                <a:tc>
                  <a:txBody>
                    <a:bodyPr/>
                    <a:lstStyle/>
                    <a:p>
                      <a:pPr algn="ctr"/>
                      <a:r>
                        <a:rPr sz="1200" b="1" dirty="0">
                          <a:solidFill>
                            <a:srgbClr val="FFFFFF"/>
                          </a:solidFill>
                          <a:latin typeface="Cambria"/>
                        </a:rPr>
                        <a:t>Cheminės*</a:t>
                      </a:r>
                    </a:p>
                  </a:txBody>
                  <a:tcPr marL="45720" marR="45720" marT="18288" marB="18288" anchor="ctr">
                    <a:solidFill>
                      <a:srgbClr val="2E7D32"/>
                    </a:solidFill>
                  </a:tcPr>
                </a:tc>
                <a:extLst>
                  <a:ext uri="{0D108BD9-81ED-4DB2-BD59-A6C34878D82A}">
                    <a16:rowId xmlns:a16="http://schemas.microsoft.com/office/drawing/2014/main" val="10000"/>
                  </a:ext>
                </a:extLst>
              </a:tr>
              <a:tr h="329184">
                <a:tc>
                  <a:txBody>
                    <a:bodyPr/>
                    <a:lstStyle/>
                    <a:p>
                      <a:pPr algn="ctr"/>
                      <a:r>
                        <a:rPr sz="1300" b="1">
                          <a:solidFill>
                            <a:srgbClr val="1B5E20"/>
                          </a:solidFill>
                          <a:latin typeface="Cambria"/>
                        </a:rPr>
                        <a:t>A1</a:t>
                      </a:r>
                    </a:p>
                  </a:txBody>
                  <a:tcPr marL="45720" marR="45720" marT="18288" marB="18288" anchor="ctr">
                    <a:solidFill>
                      <a:srgbClr val="C9E2BB"/>
                    </a:solidFill>
                  </a:tcPr>
                </a:tc>
                <a:tc>
                  <a:txBody>
                    <a:bodyPr/>
                    <a:lstStyle/>
                    <a:p>
                      <a:pPr algn="ctr"/>
                      <a:r>
                        <a:rPr sz="1500">
                          <a:solidFill>
                            <a:srgbClr val="2E7D32"/>
                          </a:solidFill>
                          <a:latin typeface="Cambria"/>
                        </a:rPr>
                        <a:t>●</a:t>
                      </a:r>
                    </a:p>
                  </a:txBody>
                  <a:tcPr marL="45720" marR="45720" marT="18288" marB="18288" anchor="ctr">
                    <a:solidFill>
                      <a:srgbClr val="C9E2BB"/>
                    </a:solidFill>
                  </a:tcPr>
                </a:tc>
                <a:tc>
                  <a:txBody>
                    <a:bodyPr/>
                    <a:lstStyle/>
                    <a:p>
                      <a:pPr algn="ctr"/>
                      <a:endParaRPr/>
                    </a:p>
                  </a:txBody>
                  <a:tcPr marL="45720" marR="45720" marT="18288" marB="18288" anchor="ctr">
                    <a:solidFill>
                      <a:srgbClr val="C9E2BB"/>
                    </a:solidFill>
                  </a:tcPr>
                </a:tc>
                <a:tc>
                  <a:txBody>
                    <a:bodyPr/>
                    <a:lstStyle/>
                    <a:p>
                      <a:pPr algn="ctr"/>
                      <a:endParaRPr/>
                    </a:p>
                  </a:txBody>
                  <a:tcPr marL="45720" marR="45720" marT="18288" marB="18288" anchor="ctr">
                    <a:solidFill>
                      <a:srgbClr val="C9E2BB"/>
                    </a:solidFill>
                  </a:tcPr>
                </a:tc>
                <a:tc>
                  <a:txBody>
                    <a:bodyPr/>
                    <a:lstStyle/>
                    <a:p>
                      <a:pPr algn="ctr"/>
                      <a:endParaRPr/>
                    </a:p>
                  </a:txBody>
                  <a:tcPr marL="45720" marR="45720" marT="18288" marB="18288" anchor="ctr">
                    <a:solidFill>
                      <a:srgbClr val="C9E2BB"/>
                    </a:solidFill>
                  </a:tcPr>
                </a:tc>
                <a:tc>
                  <a:txBody>
                    <a:bodyPr/>
                    <a:lstStyle/>
                    <a:p>
                      <a:pPr algn="ctr"/>
                      <a:endParaRPr/>
                    </a:p>
                  </a:txBody>
                  <a:tcPr marL="45720" marR="45720" marT="18288" marB="18288" anchor="ctr">
                    <a:solidFill>
                      <a:srgbClr val="C9E2BB"/>
                    </a:solidFill>
                  </a:tcPr>
                </a:tc>
                <a:tc>
                  <a:txBody>
                    <a:bodyPr/>
                    <a:lstStyle/>
                    <a:p>
                      <a:pPr algn="ctr"/>
                      <a:endParaRPr/>
                    </a:p>
                  </a:txBody>
                  <a:tcPr marL="45720" marR="45720" marT="18288" marB="18288" anchor="ctr">
                    <a:solidFill>
                      <a:srgbClr val="C9E2BB"/>
                    </a:solidFill>
                  </a:tcPr>
                </a:tc>
                <a:extLst>
                  <a:ext uri="{0D108BD9-81ED-4DB2-BD59-A6C34878D82A}">
                    <a16:rowId xmlns:a16="http://schemas.microsoft.com/office/drawing/2014/main" val="10001"/>
                  </a:ext>
                </a:extLst>
              </a:tr>
              <a:tr h="329184">
                <a:tc>
                  <a:txBody>
                    <a:bodyPr/>
                    <a:lstStyle/>
                    <a:p>
                      <a:pPr algn="ctr"/>
                      <a:r>
                        <a:rPr sz="1300" b="1">
                          <a:solidFill>
                            <a:srgbClr val="1B5E20"/>
                          </a:solidFill>
                          <a:latin typeface="Cambria"/>
                        </a:rPr>
                        <a:t>A2</a:t>
                      </a:r>
                    </a:p>
                  </a:txBody>
                  <a:tcPr marL="45720" marR="45720" marT="18288" marB="18288" anchor="ctr">
                    <a:solidFill>
                      <a:srgbClr val="FFFFFF"/>
                    </a:solidFill>
                  </a:tcPr>
                </a:tc>
                <a:tc>
                  <a:txBody>
                    <a:bodyPr/>
                    <a:lstStyle/>
                    <a:p>
                      <a:pPr algn="ctr"/>
                      <a:r>
                        <a:rPr sz="1500">
                          <a:solidFill>
                            <a:srgbClr val="2E7D32"/>
                          </a:solidFill>
                          <a:latin typeface="Cambria"/>
                        </a:rPr>
                        <a:t>●</a:t>
                      </a:r>
                    </a:p>
                  </a:txBody>
                  <a:tcPr marL="45720" marR="45720" marT="18288" marB="18288" anchor="ctr">
                    <a:solidFill>
                      <a:srgbClr val="FFFFFF"/>
                    </a:solidFill>
                  </a:tcPr>
                </a:tc>
                <a:tc>
                  <a:txBody>
                    <a:bodyPr/>
                    <a:lstStyle/>
                    <a:p>
                      <a:pPr algn="ctr"/>
                      <a:r>
                        <a:rPr sz="1500">
                          <a:solidFill>
                            <a:srgbClr val="2E7D32"/>
                          </a:solidFill>
                          <a:latin typeface="Cambria"/>
                        </a:rPr>
                        <a:t>●</a:t>
                      </a:r>
                    </a:p>
                  </a:txBody>
                  <a:tcPr marL="45720" marR="45720" marT="18288" marB="18288" anchor="ctr">
                    <a:solidFill>
                      <a:srgbClr val="FFFFFF"/>
                    </a:solidFill>
                  </a:tcPr>
                </a:tc>
                <a:tc>
                  <a:txBody>
                    <a:bodyPr/>
                    <a:lstStyle/>
                    <a:p>
                      <a:pPr algn="ctr"/>
                      <a:endParaRPr/>
                    </a:p>
                  </a:txBody>
                  <a:tcPr marL="45720" marR="45720" marT="18288" marB="18288" anchor="ctr">
                    <a:solidFill>
                      <a:srgbClr val="FFFFFF"/>
                    </a:solidFill>
                  </a:tcPr>
                </a:tc>
                <a:tc>
                  <a:txBody>
                    <a:bodyPr/>
                    <a:lstStyle/>
                    <a:p>
                      <a:pPr algn="ctr"/>
                      <a:endParaRPr/>
                    </a:p>
                  </a:txBody>
                  <a:tcPr marL="45720" marR="45720" marT="18288" marB="18288" anchor="ctr">
                    <a:solidFill>
                      <a:srgbClr val="FFFFFF"/>
                    </a:solidFill>
                  </a:tcPr>
                </a:tc>
                <a:tc>
                  <a:txBody>
                    <a:bodyPr/>
                    <a:lstStyle/>
                    <a:p>
                      <a:pPr algn="ctr"/>
                      <a:endParaRPr/>
                    </a:p>
                  </a:txBody>
                  <a:tcPr marL="45720" marR="45720" marT="18288" marB="18288" anchor="ctr">
                    <a:solidFill>
                      <a:srgbClr val="FFFFFF"/>
                    </a:solidFill>
                  </a:tcPr>
                </a:tc>
                <a:tc>
                  <a:txBody>
                    <a:bodyPr/>
                    <a:lstStyle/>
                    <a:p>
                      <a:pPr algn="ctr"/>
                      <a:endParaRPr/>
                    </a:p>
                  </a:txBody>
                  <a:tcPr marL="45720" marR="45720" marT="18288" marB="18288" anchor="ctr">
                    <a:solidFill>
                      <a:srgbClr val="FFFFFF"/>
                    </a:solidFill>
                  </a:tcPr>
                </a:tc>
                <a:extLst>
                  <a:ext uri="{0D108BD9-81ED-4DB2-BD59-A6C34878D82A}">
                    <a16:rowId xmlns:a16="http://schemas.microsoft.com/office/drawing/2014/main" val="10002"/>
                  </a:ext>
                </a:extLst>
              </a:tr>
              <a:tr h="329184">
                <a:tc>
                  <a:txBody>
                    <a:bodyPr/>
                    <a:lstStyle/>
                    <a:p>
                      <a:pPr algn="ctr"/>
                      <a:r>
                        <a:rPr sz="1300" b="1">
                          <a:solidFill>
                            <a:srgbClr val="1B5E20"/>
                          </a:solidFill>
                          <a:latin typeface="Cambria"/>
                        </a:rPr>
                        <a:t>A3</a:t>
                      </a:r>
                    </a:p>
                  </a:txBody>
                  <a:tcPr marL="45720" marR="45720" marT="18288" marB="18288" anchor="ctr">
                    <a:solidFill>
                      <a:srgbClr val="E6F2DF"/>
                    </a:solidFill>
                  </a:tcPr>
                </a:tc>
                <a:tc>
                  <a:txBody>
                    <a:bodyPr/>
                    <a:lstStyle/>
                    <a:p>
                      <a:pPr algn="ctr"/>
                      <a:r>
                        <a:rPr sz="1500">
                          <a:solidFill>
                            <a:srgbClr val="2E7D32"/>
                          </a:solidFill>
                          <a:latin typeface="Cambria"/>
                        </a:rPr>
                        <a:t>●</a:t>
                      </a:r>
                    </a:p>
                  </a:txBody>
                  <a:tcPr marL="45720" marR="45720" marT="18288" marB="18288" anchor="ctr">
                    <a:solidFill>
                      <a:srgbClr val="E6F2DF"/>
                    </a:solidFill>
                  </a:tcPr>
                </a:tc>
                <a:tc>
                  <a:txBody>
                    <a:bodyPr/>
                    <a:lstStyle/>
                    <a:p>
                      <a:pPr algn="ctr"/>
                      <a:endParaRPr/>
                    </a:p>
                  </a:txBody>
                  <a:tcPr marL="45720" marR="45720" marT="18288" marB="18288" anchor="ctr">
                    <a:solidFill>
                      <a:srgbClr val="E6F2DF"/>
                    </a:solidFill>
                  </a:tcPr>
                </a:tc>
                <a:tc>
                  <a:txBody>
                    <a:bodyPr/>
                    <a:lstStyle/>
                    <a:p>
                      <a:pPr algn="ctr"/>
                      <a:r>
                        <a:rPr sz="1500">
                          <a:solidFill>
                            <a:srgbClr val="2E7D32"/>
                          </a:solidFill>
                          <a:latin typeface="Cambria"/>
                        </a:rPr>
                        <a:t>●</a:t>
                      </a:r>
                    </a:p>
                  </a:txBody>
                  <a:tcPr marL="45720" marR="45720" marT="18288" marB="18288" anchor="ctr">
                    <a:solidFill>
                      <a:srgbClr val="E6F2DF"/>
                    </a:solidFill>
                  </a:tcPr>
                </a:tc>
                <a:tc>
                  <a:txBody>
                    <a:bodyPr/>
                    <a:lstStyle/>
                    <a:p>
                      <a:pPr algn="ctr"/>
                      <a:endParaRPr/>
                    </a:p>
                  </a:txBody>
                  <a:tcPr marL="45720" marR="45720" marT="18288" marB="18288" anchor="ctr">
                    <a:solidFill>
                      <a:srgbClr val="E6F2DF"/>
                    </a:solidFill>
                  </a:tcPr>
                </a:tc>
                <a:tc>
                  <a:txBody>
                    <a:bodyPr/>
                    <a:lstStyle/>
                    <a:p>
                      <a:pPr algn="ctr"/>
                      <a:endParaRPr/>
                    </a:p>
                  </a:txBody>
                  <a:tcPr marL="45720" marR="45720" marT="18288" marB="18288" anchor="ctr">
                    <a:solidFill>
                      <a:srgbClr val="E6F2DF"/>
                    </a:solidFill>
                  </a:tcPr>
                </a:tc>
                <a:tc>
                  <a:txBody>
                    <a:bodyPr/>
                    <a:lstStyle/>
                    <a:p>
                      <a:pPr algn="ctr"/>
                      <a:endParaRPr/>
                    </a:p>
                  </a:txBody>
                  <a:tcPr marL="45720" marR="45720" marT="18288" marB="18288" anchor="ctr">
                    <a:solidFill>
                      <a:srgbClr val="E6F2DF"/>
                    </a:solidFill>
                  </a:tcPr>
                </a:tc>
                <a:extLst>
                  <a:ext uri="{0D108BD9-81ED-4DB2-BD59-A6C34878D82A}">
                    <a16:rowId xmlns:a16="http://schemas.microsoft.com/office/drawing/2014/main" val="10003"/>
                  </a:ext>
                </a:extLst>
              </a:tr>
              <a:tr h="329184">
                <a:tc>
                  <a:txBody>
                    <a:bodyPr/>
                    <a:lstStyle/>
                    <a:p>
                      <a:pPr algn="ctr"/>
                      <a:r>
                        <a:rPr sz="1300" b="1">
                          <a:solidFill>
                            <a:srgbClr val="1B5E20"/>
                          </a:solidFill>
                          <a:latin typeface="Cambria"/>
                        </a:rPr>
                        <a:t>A4</a:t>
                      </a:r>
                    </a:p>
                  </a:txBody>
                  <a:tcPr marL="45720" marR="45720" marT="18288" marB="18288" anchor="ctr">
                    <a:solidFill>
                      <a:srgbClr val="FFFFFF"/>
                    </a:solidFill>
                  </a:tcPr>
                </a:tc>
                <a:tc>
                  <a:txBody>
                    <a:bodyPr/>
                    <a:lstStyle/>
                    <a:p>
                      <a:pPr algn="ctr"/>
                      <a:r>
                        <a:rPr sz="1500">
                          <a:solidFill>
                            <a:srgbClr val="2E7D32"/>
                          </a:solidFill>
                          <a:latin typeface="Cambria"/>
                        </a:rPr>
                        <a:t>●</a:t>
                      </a:r>
                    </a:p>
                  </a:txBody>
                  <a:tcPr marL="45720" marR="45720" marT="18288" marB="18288" anchor="ctr">
                    <a:solidFill>
                      <a:srgbClr val="FFFFFF"/>
                    </a:solidFill>
                  </a:tcPr>
                </a:tc>
                <a:tc>
                  <a:txBody>
                    <a:bodyPr/>
                    <a:lstStyle/>
                    <a:p>
                      <a:pPr algn="ctr"/>
                      <a:endParaRPr/>
                    </a:p>
                  </a:txBody>
                  <a:tcPr marL="45720" marR="45720" marT="18288" marB="18288" anchor="ctr">
                    <a:solidFill>
                      <a:srgbClr val="FFFFFF"/>
                    </a:solidFill>
                  </a:tcPr>
                </a:tc>
                <a:tc>
                  <a:txBody>
                    <a:bodyPr/>
                    <a:lstStyle/>
                    <a:p>
                      <a:pPr algn="ctr"/>
                      <a:endParaRPr/>
                    </a:p>
                  </a:txBody>
                  <a:tcPr marL="45720" marR="45720" marT="18288" marB="18288" anchor="ctr">
                    <a:solidFill>
                      <a:srgbClr val="FFFFFF"/>
                    </a:solidFill>
                  </a:tcPr>
                </a:tc>
                <a:tc>
                  <a:txBody>
                    <a:bodyPr/>
                    <a:lstStyle/>
                    <a:p>
                      <a:pPr algn="ctr"/>
                      <a:r>
                        <a:rPr sz="1500">
                          <a:solidFill>
                            <a:srgbClr val="2E7D32"/>
                          </a:solidFill>
                          <a:latin typeface="Cambria"/>
                        </a:rPr>
                        <a:t>●</a:t>
                      </a:r>
                    </a:p>
                  </a:txBody>
                  <a:tcPr marL="45720" marR="45720" marT="18288" marB="18288" anchor="ctr">
                    <a:solidFill>
                      <a:srgbClr val="FFFFFF"/>
                    </a:solidFill>
                  </a:tcPr>
                </a:tc>
                <a:tc>
                  <a:txBody>
                    <a:bodyPr/>
                    <a:lstStyle/>
                    <a:p>
                      <a:pPr algn="ctr"/>
                      <a:endParaRPr/>
                    </a:p>
                  </a:txBody>
                  <a:tcPr marL="45720" marR="45720" marT="18288" marB="18288" anchor="ctr">
                    <a:solidFill>
                      <a:srgbClr val="FFFFFF"/>
                    </a:solidFill>
                  </a:tcPr>
                </a:tc>
                <a:tc>
                  <a:txBody>
                    <a:bodyPr/>
                    <a:lstStyle/>
                    <a:p>
                      <a:pPr algn="ctr"/>
                      <a:endParaRPr/>
                    </a:p>
                  </a:txBody>
                  <a:tcPr marL="45720" marR="45720" marT="18288" marB="18288" anchor="ctr">
                    <a:solidFill>
                      <a:srgbClr val="FFFFFF"/>
                    </a:solidFill>
                  </a:tcPr>
                </a:tc>
                <a:extLst>
                  <a:ext uri="{0D108BD9-81ED-4DB2-BD59-A6C34878D82A}">
                    <a16:rowId xmlns:a16="http://schemas.microsoft.com/office/drawing/2014/main" val="10004"/>
                  </a:ext>
                </a:extLst>
              </a:tr>
              <a:tr h="329184">
                <a:tc>
                  <a:txBody>
                    <a:bodyPr/>
                    <a:lstStyle/>
                    <a:p>
                      <a:pPr algn="ctr"/>
                      <a:r>
                        <a:rPr sz="1300" b="1">
                          <a:solidFill>
                            <a:srgbClr val="1B5E20"/>
                          </a:solidFill>
                          <a:latin typeface="Cambria"/>
                        </a:rPr>
                        <a:t>A5</a:t>
                      </a:r>
                    </a:p>
                  </a:txBody>
                  <a:tcPr marL="45720" marR="45720" marT="18288" marB="18288" anchor="ctr">
                    <a:solidFill>
                      <a:srgbClr val="E6F2DF"/>
                    </a:solidFill>
                  </a:tcPr>
                </a:tc>
                <a:tc>
                  <a:txBody>
                    <a:bodyPr/>
                    <a:lstStyle/>
                    <a:p>
                      <a:pPr algn="ctr"/>
                      <a:r>
                        <a:rPr sz="1500">
                          <a:solidFill>
                            <a:srgbClr val="2E7D32"/>
                          </a:solidFill>
                          <a:latin typeface="Cambria"/>
                        </a:rPr>
                        <a:t>●</a:t>
                      </a:r>
                    </a:p>
                  </a:txBody>
                  <a:tcPr marL="45720" marR="45720" marT="18288" marB="18288" anchor="ctr">
                    <a:solidFill>
                      <a:srgbClr val="E6F2DF"/>
                    </a:solidFill>
                  </a:tcPr>
                </a:tc>
                <a:tc>
                  <a:txBody>
                    <a:bodyPr/>
                    <a:lstStyle/>
                    <a:p>
                      <a:pPr algn="ctr"/>
                      <a:r>
                        <a:rPr sz="1500">
                          <a:solidFill>
                            <a:srgbClr val="2E7D32"/>
                          </a:solidFill>
                          <a:latin typeface="Cambria"/>
                        </a:rPr>
                        <a:t>●</a:t>
                      </a:r>
                    </a:p>
                  </a:txBody>
                  <a:tcPr marL="45720" marR="45720" marT="18288" marB="18288" anchor="ctr">
                    <a:solidFill>
                      <a:srgbClr val="E6F2DF"/>
                    </a:solidFill>
                  </a:tcPr>
                </a:tc>
                <a:tc>
                  <a:txBody>
                    <a:bodyPr/>
                    <a:lstStyle/>
                    <a:p>
                      <a:pPr algn="ctr"/>
                      <a:r>
                        <a:rPr sz="1500">
                          <a:solidFill>
                            <a:srgbClr val="2E7D32"/>
                          </a:solidFill>
                          <a:latin typeface="Cambria"/>
                        </a:rPr>
                        <a:t>●</a:t>
                      </a:r>
                    </a:p>
                  </a:txBody>
                  <a:tcPr marL="45720" marR="45720" marT="18288" marB="18288" anchor="ctr">
                    <a:solidFill>
                      <a:srgbClr val="E6F2DF"/>
                    </a:solidFill>
                  </a:tcPr>
                </a:tc>
                <a:tc>
                  <a:txBody>
                    <a:bodyPr/>
                    <a:lstStyle/>
                    <a:p>
                      <a:pPr algn="ctr"/>
                      <a:endParaRPr/>
                    </a:p>
                  </a:txBody>
                  <a:tcPr marL="45720" marR="45720" marT="18288" marB="18288" anchor="ctr">
                    <a:solidFill>
                      <a:srgbClr val="E6F2DF"/>
                    </a:solidFill>
                  </a:tcPr>
                </a:tc>
                <a:tc>
                  <a:txBody>
                    <a:bodyPr/>
                    <a:lstStyle/>
                    <a:p>
                      <a:pPr algn="ctr"/>
                      <a:endParaRPr/>
                    </a:p>
                  </a:txBody>
                  <a:tcPr marL="45720" marR="45720" marT="18288" marB="18288" anchor="ctr">
                    <a:solidFill>
                      <a:srgbClr val="E6F2DF"/>
                    </a:solidFill>
                  </a:tcPr>
                </a:tc>
                <a:tc>
                  <a:txBody>
                    <a:bodyPr/>
                    <a:lstStyle/>
                    <a:p>
                      <a:pPr algn="ctr"/>
                      <a:endParaRPr/>
                    </a:p>
                  </a:txBody>
                  <a:tcPr marL="45720" marR="45720" marT="18288" marB="18288" anchor="ctr">
                    <a:solidFill>
                      <a:srgbClr val="E6F2DF"/>
                    </a:solidFill>
                  </a:tcPr>
                </a:tc>
                <a:extLst>
                  <a:ext uri="{0D108BD9-81ED-4DB2-BD59-A6C34878D82A}">
                    <a16:rowId xmlns:a16="http://schemas.microsoft.com/office/drawing/2014/main" val="10005"/>
                  </a:ext>
                </a:extLst>
              </a:tr>
              <a:tr h="329184">
                <a:tc>
                  <a:txBody>
                    <a:bodyPr/>
                    <a:lstStyle/>
                    <a:p>
                      <a:pPr algn="ctr"/>
                      <a:r>
                        <a:rPr sz="1300" b="1">
                          <a:solidFill>
                            <a:srgbClr val="1B5E20"/>
                          </a:solidFill>
                          <a:latin typeface="Cambria"/>
                        </a:rPr>
                        <a:t>A6</a:t>
                      </a:r>
                    </a:p>
                  </a:txBody>
                  <a:tcPr marL="45720" marR="45720" marT="18288" marB="18288" anchor="ctr">
                    <a:solidFill>
                      <a:srgbClr val="FFFFFF"/>
                    </a:solidFill>
                  </a:tcPr>
                </a:tc>
                <a:tc>
                  <a:txBody>
                    <a:bodyPr/>
                    <a:lstStyle/>
                    <a:p>
                      <a:pPr algn="ctr"/>
                      <a:r>
                        <a:rPr sz="1500">
                          <a:solidFill>
                            <a:srgbClr val="2E7D32"/>
                          </a:solidFill>
                          <a:latin typeface="Cambria"/>
                        </a:rPr>
                        <a:t>●</a:t>
                      </a:r>
                    </a:p>
                  </a:txBody>
                  <a:tcPr marL="45720" marR="45720" marT="18288" marB="18288" anchor="ctr">
                    <a:solidFill>
                      <a:srgbClr val="FFFFFF"/>
                    </a:solidFill>
                  </a:tcPr>
                </a:tc>
                <a:tc>
                  <a:txBody>
                    <a:bodyPr/>
                    <a:lstStyle/>
                    <a:p>
                      <a:pPr algn="ctr"/>
                      <a:r>
                        <a:rPr sz="1500">
                          <a:solidFill>
                            <a:srgbClr val="2E7D32"/>
                          </a:solidFill>
                          <a:latin typeface="Cambria"/>
                        </a:rPr>
                        <a:t>●</a:t>
                      </a:r>
                    </a:p>
                  </a:txBody>
                  <a:tcPr marL="45720" marR="45720" marT="18288" marB="18288" anchor="ctr">
                    <a:solidFill>
                      <a:srgbClr val="FFFFFF"/>
                    </a:solidFill>
                  </a:tcPr>
                </a:tc>
                <a:tc>
                  <a:txBody>
                    <a:bodyPr/>
                    <a:lstStyle/>
                    <a:p>
                      <a:pPr algn="ctr"/>
                      <a:endParaRPr/>
                    </a:p>
                  </a:txBody>
                  <a:tcPr marL="45720" marR="45720" marT="18288" marB="18288" anchor="ctr">
                    <a:solidFill>
                      <a:srgbClr val="FFFFFF"/>
                    </a:solidFill>
                  </a:tcPr>
                </a:tc>
                <a:tc>
                  <a:txBody>
                    <a:bodyPr/>
                    <a:lstStyle/>
                    <a:p>
                      <a:pPr algn="ctr"/>
                      <a:r>
                        <a:rPr sz="1500">
                          <a:solidFill>
                            <a:srgbClr val="2E7D32"/>
                          </a:solidFill>
                          <a:latin typeface="Cambria"/>
                        </a:rPr>
                        <a:t>●</a:t>
                      </a:r>
                    </a:p>
                  </a:txBody>
                  <a:tcPr marL="45720" marR="45720" marT="18288" marB="18288" anchor="ctr">
                    <a:solidFill>
                      <a:srgbClr val="FFFFFF"/>
                    </a:solidFill>
                  </a:tcPr>
                </a:tc>
                <a:tc>
                  <a:txBody>
                    <a:bodyPr/>
                    <a:lstStyle/>
                    <a:p>
                      <a:pPr algn="ctr"/>
                      <a:endParaRPr/>
                    </a:p>
                  </a:txBody>
                  <a:tcPr marL="45720" marR="45720" marT="18288" marB="18288" anchor="ctr">
                    <a:solidFill>
                      <a:srgbClr val="FFFFFF"/>
                    </a:solidFill>
                  </a:tcPr>
                </a:tc>
                <a:tc>
                  <a:txBody>
                    <a:bodyPr/>
                    <a:lstStyle/>
                    <a:p>
                      <a:pPr algn="ctr"/>
                      <a:endParaRPr/>
                    </a:p>
                  </a:txBody>
                  <a:tcPr marL="45720" marR="45720" marT="18288" marB="18288" anchor="ctr">
                    <a:solidFill>
                      <a:srgbClr val="FFFFFF"/>
                    </a:solidFill>
                  </a:tcPr>
                </a:tc>
                <a:extLst>
                  <a:ext uri="{0D108BD9-81ED-4DB2-BD59-A6C34878D82A}">
                    <a16:rowId xmlns:a16="http://schemas.microsoft.com/office/drawing/2014/main" val="10006"/>
                  </a:ext>
                </a:extLst>
              </a:tr>
              <a:tr h="329184">
                <a:tc>
                  <a:txBody>
                    <a:bodyPr/>
                    <a:lstStyle/>
                    <a:p>
                      <a:pPr algn="ctr"/>
                      <a:r>
                        <a:rPr sz="1300" b="1">
                          <a:solidFill>
                            <a:srgbClr val="1B5E20"/>
                          </a:solidFill>
                          <a:latin typeface="Cambria"/>
                        </a:rPr>
                        <a:t>A7</a:t>
                      </a:r>
                    </a:p>
                  </a:txBody>
                  <a:tcPr marL="45720" marR="45720" marT="18288" marB="18288" anchor="ctr">
                    <a:solidFill>
                      <a:srgbClr val="E6F2DF"/>
                    </a:solidFill>
                  </a:tcPr>
                </a:tc>
                <a:tc>
                  <a:txBody>
                    <a:bodyPr/>
                    <a:lstStyle/>
                    <a:p>
                      <a:pPr algn="ctr"/>
                      <a:r>
                        <a:rPr sz="1500">
                          <a:solidFill>
                            <a:srgbClr val="2E7D32"/>
                          </a:solidFill>
                          <a:latin typeface="Cambria"/>
                        </a:rPr>
                        <a:t>●</a:t>
                      </a:r>
                    </a:p>
                  </a:txBody>
                  <a:tcPr marL="45720" marR="45720" marT="18288" marB="18288" anchor="ctr">
                    <a:solidFill>
                      <a:srgbClr val="E6F2DF"/>
                    </a:solidFill>
                  </a:tcPr>
                </a:tc>
                <a:tc>
                  <a:txBody>
                    <a:bodyPr/>
                    <a:lstStyle/>
                    <a:p>
                      <a:pPr algn="ctr"/>
                      <a:r>
                        <a:rPr sz="1500">
                          <a:solidFill>
                            <a:srgbClr val="2E7D32"/>
                          </a:solidFill>
                          <a:latin typeface="Cambria"/>
                        </a:rPr>
                        <a:t>●</a:t>
                      </a:r>
                    </a:p>
                  </a:txBody>
                  <a:tcPr marL="45720" marR="45720" marT="18288" marB="18288" anchor="ctr">
                    <a:solidFill>
                      <a:srgbClr val="E6F2DF"/>
                    </a:solidFill>
                  </a:tcPr>
                </a:tc>
                <a:tc>
                  <a:txBody>
                    <a:bodyPr/>
                    <a:lstStyle/>
                    <a:p>
                      <a:pPr algn="ctr"/>
                      <a:r>
                        <a:rPr sz="1500">
                          <a:solidFill>
                            <a:srgbClr val="2E7D32"/>
                          </a:solidFill>
                          <a:latin typeface="Cambria"/>
                        </a:rPr>
                        <a:t>●</a:t>
                      </a:r>
                    </a:p>
                  </a:txBody>
                  <a:tcPr marL="45720" marR="45720" marT="18288" marB="18288" anchor="ctr">
                    <a:solidFill>
                      <a:srgbClr val="E6F2DF"/>
                    </a:solidFill>
                  </a:tcPr>
                </a:tc>
                <a:tc>
                  <a:txBody>
                    <a:bodyPr/>
                    <a:lstStyle/>
                    <a:p>
                      <a:pPr algn="ctr"/>
                      <a:r>
                        <a:rPr sz="1500">
                          <a:solidFill>
                            <a:srgbClr val="2E7D32"/>
                          </a:solidFill>
                          <a:latin typeface="Cambria"/>
                        </a:rPr>
                        <a:t>●</a:t>
                      </a:r>
                    </a:p>
                  </a:txBody>
                  <a:tcPr marL="45720" marR="45720" marT="18288" marB="18288" anchor="ctr">
                    <a:solidFill>
                      <a:srgbClr val="E6F2DF"/>
                    </a:solidFill>
                  </a:tcPr>
                </a:tc>
                <a:tc>
                  <a:txBody>
                    <a:bodyPr/>
                    <a:lstStyle/>
                    <a:p>
                      <a:pPr algn="ctr"/>
                      <a:endParaRPr/>
                    </a:p>
                  </a:txBody>
                  <a:tcPr marL="45720" marR="45720" marT="18288" marB="18288" anchor="ctr">
                    <a:solidFill>
                      <a:srgbClr val="E6F2DF"/>
                    </a:solidFill>
                  </a:tcPr>
                </a:tc>
                <a:tc>
                  <a:txBody>
                    <a:bodyPr/>
                    <a:lstStyle/>
                    <a:p>
                      <a:pPr algn="ctr"/>
                      <a:endParaRPr/>
                    </a:p>
                  </a:txBody>
                  <a:tcPr marL="45720" marR="45720" marT="18288" marB="18288" anchor="ctr">
                    <a:solidFill>
                      <a:srgbClr val="E6F2DF"/>
                    </a:solidFill>
                  </a:tcPr>
                </a:tc>
                <a:extLst>
                  <a:ext uri="{0D108BD9-81ED-4DB2-BD59-A6C34878D82A}">
                    <a16:rowId xmlns:a16="http://schemas.microsoft.com/office/drawing/2014/main" val="10007"/>
                  </a:ext>
                </a:extLst>
              </a:tr>
              <a:tr h="329184">
                <a:tc>
                  <a:txBody>
                    <a:bodyPr/>
                    <a:lstStyle/>
                    <a:p>
                      <a:pPr algn="ctr"/>
                      <a:r>
                        <a:rPr sz="1300" b="1">
                          <a:solidFill>
                            <a:srgbClr val="1B5E20"/>
                          </a:solidFill>
                          <a:latin typeface="Cambria"/>
                        </a:rPr>
                        <a:t>B1</a:t>
                      </a:r>
                    </a:p>
                  </a:txBody>
                  <a:tcPr marL="45720" marR="45720" marT="18288" marB="18288" anchor="ctr">
                    <a:solidFill>
                      <a:srgbClr val="FFFFFF"/>
                    </a:solidFill>
                  </a:tcPr>
                </a:tc>
                <a:tc>
                  <a:txBody>
                    <a:bodyPr/>
                    <a:lstStyle/>
                    <a:p>
                      <a:pPr algn="ctr"/>
                      <a:r>
                        <a:rPr sz="1500">
                          <a:solidFill>
                            <a:srgbClr val="2E7D32"/>
                          </a:solidFill>
                          <a:latin typeface="Cambria"/>
                        </a:rPr>
                        <a:t>●</a:t>
                      </a:r>
                    </a:p>
                  </a:txBody>
                  <a:tcPr marL="45720" marR="45720" marT="18288" marB="18288" anchor="ctr">
                    <a:solidFill>
                      <a:srgbClr val="FFFFFF"/>
                    </a:solidFill>
                  </a:tcPr>
                </a:tc>
                <a:tc>
                  <a:txBody>
                    <a:bodyPr/>
                    <a:lstStyle/>
                    <a:p>
                      <a:pPr algn="ctr"/>
                      <a:endParaRPr/>
                    </a:p>
                  </a:txBody>
                  <a:tcPr marL="45720" marR="45720" marT="18288" marB="18288" anchor="ctr">
                    <a:solidFill>
                      <a:srgbClr val="FFFFFF"/>
                    </a:solidFill>
                  </a:tcPr>
                </a:tc>
                <a:tc>
                  <a:txBody>
                    <a:bodyPr/>
                    <a:lstStyle/>
                    <a:p>
                      <a:pPr algn="ctr"/>
                      <a:endParaRPr/>
                    </a:p>
                  </a:txBody>
                  <a:tcPr marL="45720" marR="45720" marT="18288" marB="18288" anchor="ctr">
                    <a:solidFill>
                      <a:srgbClr val="FFFFFF"/>
                    </a:solidFill>
                  </a:tcPr>
                </a:tc>
                <a:tc>
                  <a:txBody>
                    <a:bodyPr/>
                    <a:lstStyle/>
                    <a:p>
                      <a:pPr algn="ctr"/>
                      <a:endParaRPr/>
                    </a:p>
                  </a:txBody>
                  <a:tcPr marL="45720" marR="45720" marT="18288" marB="18288" anchor="ctr">
                    <a:solidFill>
                      <a:srgbClr val="FFFFFF"/>
                    </a:solidFill>
                  </a:tcPr>
                </a:tc>
                <a:tc>
                  <a:txBody>
                    <a:bodyPr/>
                    <a:lstStyle/>
                    <a:p>
                      <a:pPr algn="ctr"/>
                      <a:endParaRPr/>
                    </a:p>
                  </a:txBody>
                  <a:tcPr marL="45720" marR="45720" marT="18288" marB="18288" anchor="ctr">
                    <a:solidFill>
                      <a:srgbClr val="FFFFFF"/>
                    </a:solidFill>
                  </a:tcPr>
                </a:tc>
                <a:tc>
                  <a:txBody>
                    <a:bodyPr/>
                    <a:lstStyle/>
                    <a:p>
                      <a:pPr algn="ctr"/>
                      <a:r>
                        <a:rPr sz="1500">
                          <a:solidFill>
                            <a:srgbClr val="2E7D32"/>
                          </a:solidFill>
                          <a:latin typeface="Cambria"/>
                        </a:rPr>
                        <a:t>●</a:t>
                      </a:r>
                    </a:p>
                  </a:txBody>
                  <a:tcPr marL="45720" marR="45720" marT="18288" marB="18288" anchor="ctr">
                    <a:solidFill>
                      <a:srgbClr val="FFFFFF"/>
                    </a:solidFill>
                  </a:tcPr>
                </a:tc>
                <a:extLst>
                  <a:ext uri="{0D108BD9-81ED-4DB2-BD59-A6C34878D82A}">
                    <a16:rowId xmlns:a16="http://schemas.microsoft.com/office/drawing/2014/main" val="10008"/>
                  </a:ext>
                </a:extLst>
              </a:tr>
              <a:tr h="329184">
                <a:tc>
                  <a:txBody>
                    <a:bodyPr/>
                    <a:lstStyle/>
                    <a:p>
                      <a:pPr algn="ctr"/>
                      <a:r>
                        <a:rPr sz="1300" b="1">
                          <a:solidFill>
                            <a:srgbClr val="1B5E20"/>
                          </a:solidFill>
                          <a:latin typeface="Cambria"/>
                        </a:rPr>
                        <a:t>B2</a:t>
                      </a:r>
                    </a:p>
                  </a:txBody>
                  <a:tcPr marL="45720" marR="45720" marT="18288" marB="18288" anchor="ctr">
                    <a:solidFill>
                      <a:srgbClr val="E6F2DF"/>
                    </a:solidFill>
                  </a:tcPr>
                </a:tc>
                <a:tc>
                  <a:txBody>
                    <a:bodyPr/>
                    <a:lstStyle/>
                    <a:p>
                      <a:pPr algn="ctr"/>
                      <a:r>
                        <a:rPr sz="1500">
                          <a:solidFill>
                            <a:srgbClr val="2E7D32"/>
                          </a:solidFill>
                          <a:latin typeface="Cambria"/>
                        </a:rPr>
                        <a:t>●</a:t>
                      </a:r>
                    </a:p>
                  </a:txBody>
                  <a:tcPr marL="45720" marR="45720" marT="18288" marB="18288" anchor="ctr">
                    <a:solidFill>
                      <a:srgbClr val="E6F2DF"/>
                    </a:solidFill>
                  </a:tcPr>
                </a:tc>
                <a:tc>
                  <a:txBody>
                    <a:bodyPr/>
                    <a:lstStyle/>
                    <a:p>
                      <a:pPr algn="ctr"/>
                      <a:r>
                        <a:rPr sz="1500">
                          <a:solidFill>
                            <a:srgbClr val="2E7D32"/>
                          </a:solidFill>
                          <a:latin typeface="Cambria"/>
                        </a:rPr>
                        <a:t>●</a:t>
                      </a:r>
                    </a:p>
                  </a:txBody>
                  <a:tcPr marL="45720" marR="45720" marT="18288" marB="18288" anchor="ctr">
                    <a:solidFill>
                      <a:srgbClr val="E6F2DF"/>
                    </a:solidFill>
                  </a:tcPr>
                </a:tc>
                <a:tc>
                  <a:txBody>
                    <a:bodyPr/>
                    <a:lstStyle/>
                    <a:p>
                      <a:pPr algn="ctr"/>
                      <a:endParaRPr/>
                    </a:p>
                  </a:txBody>
                  <a:tcPr marL="45720" marR="45720" marT="18288" marB="18288" anchor="ctr">
                    <a:solidFill>
                      <a:srgbClr val="E6F2DF"/>
                    </a:solidFill>
                  </a:tcPr>
                </a:tc>
                <a:tc>
                  <a:txBody>
                    <a:bodyPr/>
                    <a:lstStyle/>
                    <a:p>
                      <a:pPr algn="ctr"/>
                      <a:r>
                        <a:rPr sz="1500">
                          <a:solidFill>
                            <a:srgbClr val="2E7D32"/>
                          </a:solidFill>
                          <a:latin typeface="Cambria"/>
                        </a:rPr>
                        <a:t>●</a:t>
                      </a:r>
                    </a:p>
                  </a:txBody>
                  <a:tcPr marL="45720" marR="45720" marT="18288" marB="18288" anchor="ctr">
                    <a:solidFill>
                      <a:srgbClr val="E6F2DF"/>
                    </a:solidFill>
                  </a:tcPr>
                </a:tc>
                <a:tc>
                  <a:txBody>
                    <a:bodyPr/>
                    <a:lstStyle/>
                    <a:p>
                      <a:pPr algn="ctr"/>
                      <a:r>
                        <a:rPr sz="1500">
                          <a:solidFill>
                            <a:srgbClr val="2E7D32"/>
                          </a:solidFill>
                          <a:latin typeface="Cambria"/>
                        </a:rPr>
                        <a:t>●</a:t>
                      </a:r>
                    </a:p>
                  </a:txBody>
                  <a:tcPr marL="45720" marR="45720" marT="18288" marB="18288" anchor="ctr">
                    <a:solidFill>
                      <a:srgbClr val="E6F2DF"/>
                    </a:solidFill>
                  </a:tcPr>
                </a:tc>
                <a:tc>
                  <a:txBody>
                    <a:bodyPr/>
                    <a:lstStyle/>
                    <a:p>
                      <a:pPr algn="ctr"/>
                      <a:endParaRPr/>
                    </a:p>
                  </a:txBody>
                  <a:tcPr marL="45720" marR="45720" marT="18288" marB="18288" anchor="ctr">
                    <a:solidFill>
                      <a:srgbClr val="E6F2DF"/>
                    </a:solidFill>
                  </a:tcPr>
                </a:tc>
                <a:extLst>
                  <a:ext uri="{0D108BD9-81ED-4DB2-BD59-A6C34878D82A}">
                    <a16:rowId xmlns:a16="http://schemas.microsoft.com/office/drawing/2014/main" val="10009"/>
                  </a:ext>
                </a:extLst>
              </a:tr>
              <a:tr h="329184">
                <a:tc>
                  <a:txBody>
                    <a:bodyPr/>
                    <a:lstStyle/>
                    <a:p>
                      <a:pPr algn="ctr"/>
                      <a:r>
                        <a:rPr sz="1300" b="1">
                          <a:solidFill>
                            <a:srgbClr val="1B5E20"/>
                          </a:solidFill>
                          <a:latin typeface="Cambria"/>
                        </a:rPr>
                        <a:t>B3</a:t>
                      </a:r>
                    </a:p>
                  </a:txBody>
                  <a:tcPr marL="45720" marR="45720" marT="18288" marB="18288" anchor="ctr">
                    <a:solidFill>
                      <a:srgbClr val="FFFFFF"/>
                    </a:solidFill>
                  </a:tcPr>
                </a:tc>
                <a:tc>
                  <a:txBody>
                    <a:bodyPr/>
                    <a:lstStyle/>
                    <a:p>
                      <a:pPr algn="ctr"/>
                      <a:r>
                        <a:rPr sz="1500">
                          <a:solidFill>
                            <a:srgbClr val="2E7D32"/>
                          </a:solidFill>
                          <a:latin typeface="Cambria"/>
                        </a:rPr>
                        <a:t>●</a:t>
                      </a:r>
                    </a:p>
                  </a:txBody>
                  <a:tcPr marL="45720" marR="45720" marT="18288" marB="18288" anchor="ctr">
                    <a:solidFill>
                      <a:srgbClr val="FFFFFF"/>
                    </a:solidFill>
                  </a:tcPr>
                </a:tc>
                <a:tc>
                  <a:txBody>
                    <a:bodyPr/>
                    <a:lstStyle/>
                    <a:p>
                      <a:pPr algn="ctr"/>
                      <a:r>
                        <a:rPr sz="1500">
                          <a:solidFill>
                            <a:srgbClr val="2E7D32"/>
                          </a:solidFill>
                          <a:latin typeface="Cambria"/>
                        </a:rPr>
                        <a:t>●</a:t>
                      </a:r>
                    </a:p>
                  </a:txBody>
                  <a:tcPr marL="45720" marR="45720" marT="18288" marB="18288" anchor="ctr">
                    <a:solidFill>
                      <a:srgbClr val="FFFFFF"/>
                    </a:solidFill>
                  </a:tcPr>
                </a:tc>
                <a:tc>
                  <a:txBody>
                    <a:bodyPr/>
                    <a:lstStyle/>
                    <a:p>
                      <a:pPr algn="ctr"/>
                      <a:endParaRPr/>
                    </a:p>
                  </a:txBody>
                  <a:tcPr marL="45720" marR="45720" marT="18288" marB="18288" anchor="ctr">
                    <a:solidFill>
                      <a:srgbClr val="FFFFFF"/>
                    </a:solidFill>
                  </a:tcPr>
                </a:tc>
                <a:tc>
                  <a:txBody>
                    <a:bodyPr/>
                    <a:lstStyle/>
                    <a:p>
                      <a:pPr algn="ctr"/>
                      <a:r>
                        <a:rPr sz="1500">
                          <a:solidFill>
                            <a:srgbClr val="2E7D32"/>
                          </a:solidFill>
                          <a:latin typeface="Cambria"/>
                        </a:rPr>
                        <a:t>●</a:t>
                      </a:r>
                    </a:p>
                  </a:txBody>
                  <a:tcPr marL="45720" marR="45720" marT="18288" marB="18288" anchor="ctr">
                    <a:solidFill>
                      <a:srgbClr val="FFFFFF"/>
                    </a:solidFill>
                  </a:tcPr>
                </a:tc>
                <a:tc>
                  <a:txBody>
                    <a:bodyPr/>
                    <a:lstStyle/>
                    <a:p>
                      <a:pPr algn="ctr"/>
                      <a:r>
                        <a:rPr sz="1500">
                          <a:solidFill>
                            <a:srgbClr val="2E7D32"/>
                          </a:solidFill>
                          <a:latin typeface="Cambria"/>
                        </a:rPr>
                        <a:t>●</a:t>
                      </a:r>
                    </a:p>
                  </a:txBody>
                  <a:tcPr marL="45720" marR="45720" marT="18288" marB="18288" anchor="ctr">
                    <a:solidFill>
                      <a:srgbClr val="FFFFFF"/>
                    </a:solidFill>
                  </a:tcPr>
                </a:tc>
                <a:tc>
                  <a:txBody>
                    <a:bodyPr/>
                    <a:lstStyle/>
                    <a:p>
                      <a:pPr algn="ctr"/>
                      <a:r>
                        <a:rPr sz="1500">
                          <a:solidFill>
                            <a:srgbClr val="2E7D32"/>
                          </a:solidFill>
                          <a:latin typeface="Cambria"/>
                        </a:rPr>
                        <a:t>●</a:t>
                      </a:r>
                    </a:p>
                  </a:txBody>
                  <a:tcPr marL="45720" marR="45720" marT="18288" marB="18288" anchor="ctr">
                    <a:solidFill>
                      <a:srgbClr val="FFFFFF"/>
                    </a:solidFill>
                  </a:tcPr>
                </a:tc>
                <a:extLst>
                  <a:ext uri="{0D108BD9-81ED-4DB2-BD59-A6C34878D82A}">
                    <a16:rowId xmlns:a16="http://schemas.microsoft.com/office/drawing/2014/main" val="10010"/>
                  </a:ext>
                </a:extLst>
              </a:tr>
              <a:tr h="329184">
                <a:tc>
                  <a:txBody>
                    <a:bodyPr/>
                    <a:lstStyle/>
                    <a:p>
                      <a:pPr algn="ctr"/>
                      <a:r>
                        <a:rPr sz="1300" b="1">
                          <a:solidFill>
                            <a:srgbClr val="1B5E20"/>
                          </a:solidFill>
                          <a:latin typeface="Cambria"/>
                        </a:rPr>
                        <a:t>B4</a:t>
                      </a:r>
                    </a:p>
                  </a:txBody>
                  <a:tcPr marL="45720" marR="45720" marT="18288" marB="18288" anchor="ctr">
                    <a:solidFill>
                      <a:srgbClr val="E6F2DF"/>
                    </a:solidFill>
                  </a:tcPr>
                </a:tc>
                <a:tc>
                  <a:txBody>
                    <a:bodyPr/>
                    <a:lstStyle/>
                    <a:p>
                      <a:pPr algn="ctr"/>
                      <a:r>
                        <a:rPr sz="1500">
                          <a:solidFill>
                            <a:srgbClr val="2E7D32"/>
                          </a:solidFill>
                          <a:latin typeface="Cambria"/>
                        </a:rPr>
                        <a:t>●</a:t>
                      </a:r>
                    </a:p>
                  </a:txBody>
                  <a:tcPr marL="45720" marR="45720" marT="18288" marB="18288" anchor="ctr">
                    <a:solidFill>
                      <a:srgbClr val="E6F2DF"/>
                    </a:solidFill>
                  </a:tcPr>
                </a:tc>
                <a:tc>
                  <a:txBody>
                    <a:bodyPr/>
                    <a:lstStyle/>
                    <a:p>
                      <a:pPr algn="ctr"/>
                      <a:endParaRPr/>
                    </a:p>
                  </a:txBody>
                  <a:tcPr marL="45720" marR="45720" marT="18288" marB="18288" anchor="ctr">
                    <a:solidFill>
                      <a:srgbClr val="E6F2DF"/>
                    </a:solidFill>
                  </a:tcPr>
                </a:tc>
                <a:tc>
                  <a:txBody>
                    <a:bodyPr/>
                    <a:lstStyle/>
                    <a:p>
                      <a:pPr algn="ctr"/>
                      <a:r>
                        <a:rPr sz="1500">
                          <a:solidFill>
                            <a:srgbClr val="2E7D32"/>
                          </a:solidFill>
                          <a:latin typeface="Cambria"/>
                        </a:rPr>
                        <a:t>●</a:t>
                      </a:r>
                    </a:p>
                  </a:txBody>
                  <a:tcPr marL="45720" marR="45720" marT="18288" marB="18288" anchor="ctr">
                    <a:solidFill>
                      <a:srgbClr val="E6F2DF"/>
                    </a:solidFill>
                  </a:tcPr>
                </a:tc>
                <a:tc>
                  <a:txBody>
                    <a:bodyPr/>
                    <a:lstStyle/>
                    <a:p>
                      <a:pPr algn="ctr"/>
                      <a:endParaRPr/>
                    </a:p>
                  </a:txBody>
                  <a:tcPr marL="45720" marR="45720" marT="18288" marB="18288" anchor="ctr">
                    <a:solidFill>
                      <a:srgbClr val="E6F2DF"/>
                    </a:solidFill>
                  </a:tcPr>
                </a:tc>
                <a:tc>
                  <a:txBody>
                    <a:bodyPr/>
                    <a:lstStyle/>
                    <a:p>
                      <a:pPr algn="ctr"/>
                      <a:endParaRPr/>
                    </a:p>
                  </a:txBody>
                  <a:tcPr marL="45720" marR="45720" marT="18288" marB="18288" anchor="ctr">
                    <a:solidFill>
                      <a:srgbClr val="E6F2DF"/>
                    </a:solidFill>
                  </a:tcPr>
                </a:tc>
                <a:tc>
                  <a:txBody>
                    <a:bodyPr/>
                    <a:lstStyle/>
                    <a:p>
                      <a:pPr algn="ctr"/>
                      <a:r>
                        <a:rPr sz="1500">
                          <a:solidFill>
                            <a:srgbClr val="2E7D32"/>
                          </a:solidFill>
                          <a:latin typeface="Cambria"/>
                        </a:rPr>
                        <a:t>●</a:t>
                      </a:r>
                    </a:p>
                  </a:txBody>
                  <a:tcPr marL="45720" marR="45720" marT="18288" marB="18288" anchor="ctr">
                    <a:solidFill>
                      <a:srgbClr val="E6F2DF"/>
                    </a:solidFill>
                  </a:tcPr>
                </a:tc>
                <a:extLst>
                  <a:ext uri="{0D108BD9-81ED-4DB2-BD59-A6C34878D82A}">
                    <a16:rowId xmlns:a16="http://schemas.microsoft.com/office/drawing/2014/main" val="10011"/>
                  </a:ext>
                </a:extLst>
              </a:tr>
              <a:tr h="329184">
                <a:tc>
                  <a:txBody>
                    <a:bodyPr/>
                    <a:lstStyle/>
                    <a:p>
                      <a:pPr algn="ctr"/>
                      <a:r>
                        <a:rPr sz="1300" b="1">
                          <a:solidFill>
                            <a:srgbClr val="1B5E20"/>
                          </a:solidFill>
                          <a:latin typeface="Cambria"/>
                        </a:rPr>
                        <a:t>B5</a:t>
                      </a:r>
                    </a:p>
                  </a:txBody>
                  <a:tcPr marL="45720" marR="45720" marT="18288" marB="18288" anchor="ctr">
                    <a:solidFill>
                      <a:srgbClr val="FFFFFF"/>
                    </a:solidFill>
                  </a:tcPr>
                </a:tc>
                <a:tc>
                  <a:txBody>
                    <a:bodyPr/>
                    <a:lstStyle/>
                    <a:p>
                      <a:pPr algn="ctr"/>
                      <a:r>
                        <a:rPr sz="1500">
                          <a:solidFill>
                            <a:srgbClr val="2E7D32"/>
                          </a:solidFill>
                          <a:latin typeface="Cambria"/>
                        </a:rPr>
                        <a:t>●</a:t>
                      </a:r>
                    </a:p>
                  </a:txBody>
                  <a:tcPr marL="45720" marR="45720" marT="18288" marB="18288" anchor="ctr">
                    <a:solidFill>
                      <a:srgbClr val="FFFFFF"/>
                    </a:solidFill>
                  </a:tcPr>
                </a:tc>
                <a:tc>
                  <a:txBody>
                    <a:bodyPr/>
                    <a:lstStyle/>
                    <a:p>
                      <a:pPr algn="ctr"/>
                      <a:r>
                        <a:rPr sz="1500">
                          <a:solidFill>
                            <a:srgbClr val="2E7D32"/>
                          </a:solidFill>
                          <a:latin typeface="Cambria"/>
                        </a:rPr>
                        <a:t>●</a:t>
                      </a:r>
                    </a:p>
                  </a:txBody>
                  <a:tcPr marL="45720" marR="45720" marT="18288" marB="18288" anchor="ctr">
                    <a:solidFill>
                      <a:srgbClr val="FFFFFF"/>
                    </a:solidFill>
                  </a:tcPr>
                </a:tc>
                <a:tc>
                  <a:txBody>
                    <a:bodyPr/>
                    <a:lstStyle/>
                    <a:p>
                      <a:pPr algn="ctr"/>
                      <a:r>
                        <a:rPr sz="1500">
                          <a:solidFill>
                            <a:srgbClr val="2E7D32"/>
                          </a:solidFill>
                          <a:latin typeface="Cambria"/>
                        </a:rPr>
                        <a:t>●</a:t>
                      </a:r>
                    </a:p>
                  </a:txBody>
                  <a:tcPr marL="45720" marR="45720" marT="18288" marB="18288" anchor="ctr">
                    <a:solidFill>
                      <a:srgbClr val="FFFFFF"/>
                    </a:solidFill>
                  </a:tcPr>
                </a:tc>
                <a:tc>
                  <a:txBody>
                    <a:bodyPr/>
                    <a:lstStyle/>
                    <a:p>
                      <a:pPr algn="ctr"/>
                      <a:r>
                        <a:rPr sz="1500">
                          <a:solidFill>
                            <a:srgbClr val="2E7D32"/>
                          </a:solidFill>
                          <a:latin typeface="Cambria"/>
                        </a:rPr>
                        <a:t>●</a:t>
                      </a:r>
                    </a:p>
                  </a:txBody>
                  <a:tcPr marL="45720" marR="45720" marT="18288" marB="18288" anchor="ctr">
                    <a:solidFill>
                      <a:srgbClr val="FFFFFF"/>
                    </a:solidFill>
                  </a:tcPr>
                </a:tc>
                <a:tc>
                  <a:txBody>
                    <a:bodyPr/>
                    <a:lstStyle/>
                    <a:p>
                      <a:pPr algn="ctr"/>
                      <a:r>
                        <a:rPr sz="1500">
                          <a:solidFill>
                            <a:srgbClr val="2E7D32"/>
                          </a:solidFill>
                          <a:latin typeface="Cambria"/>
                        </a:rPr>
                        <a:t>●</a:t>
                      </a:r>
                    </a:p>
                  </a:txBody>
                  <a:tcPr marL="45720" marR="45720" marT="18288" marB="18288" anchor="ctr">
                    <a:solidFill>
                      <a:srgbClr val="FFFFFF"/>
                    </a:solidFill>
                  </a:tcPr>
                </a:tc>
                <a:tc>
                  <a:txBody>
                    <a:bodyPr/>
                    <a:lstStyle/>
                    <a:p>
                      <a:pPr algn="ctr"/>
                      <a:endParaRPr/>
                    </a:p>
                  </a:txBody>
                  <a:tcPr marL="45720" marR="45720" marT="18288" marB="18288" anchor="ctr">
                    <a:solidFill>
                      <a:srgbClr val="FFFFFF"/>
                    </a:solidFill>
                  </a:tcPr>
                </a:tc>
                <a:extLst>
                  <a:ext uri="{0D108BD9-81ED-4DB2-BD59-A6C34878D82A}">
                    <a16:rowId xmlns:a16="http://schemas.microsoft.com/office/drawing/2014/main" val="10012"/>
                  </a:ext>
                </a:extLst>
              </a:tr>
              <a:tr h="329184">
                <a:tc>
                  <a:txBody>
                    <a:bodyPr/>
                    <a:lstStyle/>
                    <a:p>
                      <a:pPr algn="ctr"/>
                      <a:r>
                        <a:rPr sz="1300" b="1">
                          <a:solidFill>
                            <a:srgbClr val="1B5E20"/>
                          </a:solidFill>
                          <a:latin typeface="Cambria"/>
                        </a:rPr>
                        <a:t>B6</a:t>
                      </a:r>
                    </a:p>
                  </a:txBody>
                  <a:tcPr marL="45720" marR="45720" marT="18288" marB="18288" anchor="ctr">
                    <a:solidFill>
                      <a:srgbClr val="C9E2BB"/>
                    </a:solidFill>
                  </a:tcPr>
                </a:tc>
                <a:tc>
                  <a:txBody>
                    <a:bodyPr/>
                    <a:lstStyle/>
                    <a:p>
                      <a:pPr algn="ctr"/>
                      <a:r>
                        <a:rPr sz="1500">
                          <a:solidFill>
                            <a:srgbClr val="2E7D32"/>
                          </a:solidFill>
                          <a:latin typeface="Cambria"/>
                        </a:rPr>
                        <a:t>●</a:t>
                      </a:r>
                    </a:p>
                  </a:txBody>
                  <a:tcPr marL="45720" marR="45720" marT="18288" marB="18288" anchor="ctr">
                    <a:solidFill>
                      <a:srgbClr val="C9E2BB"/>
                    </a:solidFill>
                  </a:tcPr>
                </a:tc>
                <a:tc>
                  <a:txBody>
                    <a:bodyPr/>
                    <a:lstStyle/>
                    <a:p>
                      <a:pPr algn="ctr"/>
                      <a:r>
                        <a:rPr sz="1500">
                          <a:solidFill>
                            <a:srgbClr val="2E7D32"/>
                          </a:solidFill>
                          <a:latin typeface="Cambria"/>
                        </a:rPr>
                        <a:t>●</a:t>
                      </a:r>
                    </a:p>
                  </a:txBody>
                  <a:tcPr marL="45720" marR="45720" marT="18288" marB="18288" anchor="ctr">
                    <a:solidFill>
                      <a:srgbClr val="C9E2BB"/>
                    </a:solidFill>
                  </a:tcPr>
                </a:tc>
                <a:tc>
                  <a:txBody>
                    <a:bodyPr/>
                    <a:lstStyle/>
                    <a:p>
                      <a:pPr algn="ctr"/>
                      <a:r>
                        <a:rPr sz="1500">
                          <a:solidFill>
                            <a:srgbClr val="2E7D32"/>
                          </a:solidFill>
                          <a:latin typeface="Cambria"/>
                        </a:rPr>
                        <a:t>●</a:t>
                      </a:r>
                    </a:p>
                  </a:txBody>
                  <a:tcPr marL="45720" marR="45720" marT="18288" marB="18288" anchor="ctr">
                    <a:solidFill>
                      <a:srgbClr val="C9E2BB"/>
                    </a:solidFill>
                  </a:tcPr>
                </a:tc>
                <a:tc>
                  <a:txBody>
                    <a:bodyPr/>
                    <a:lstStyle/>
                    <a:p>
                      <a:pPr algn="ctr"/>
                      <a:r>
                        <a:rPr sz="1500">
                          <a:solidFill>
                            <a:srgbClr val="2E7D32"/>
                          </a:solidFill>
                          <a:latin typeface="Cambria"/>
                        </a:rPr>
                        <a:t>●</a:t>
                      </a:r>
                    </a:p>
                  </a:txBody>
                  <a:tcPr marL="45720" marR="45720" marT="18288" marB="18288" anchor="ctr">
                    <a:solidFill>
                      <a:srgbClr val="C9E2BB"/>
                    </a:solidFill>
                  </a:tcPr>
                </a:tc>
                <a:tc>
                  <a:txBody>
                    <a:bodyPr/>
                    <a:lstStyle/>
                    <a:p>
                      <a:pPr algn="ctr"/>
                      <a:r>
                        <a:rPr sz="1500">
                          <a:solidFill>
                            <a:srgbClr val="2E7D32"/>
                          </a:solidFill>
                          <a:latin typeface="Cambria"/>
                        </a:rPr>
                        <a:t>●</a:t>
                      </a:r>
                    </a:p>
                  </a:txBody>
                  <a:tcPr marL="45720" marR="45720" marT="18288" marB="18288" anchor="ctr">
                    <a:solidFill>
                      <a:srgbClr val="C9E2BB"/>
                    </a:solidFill>
                  </a:tcPr>
                </a:tc>
                <a:tc>
                  <a:txBody>
                    <a:bodyPr/>
                    <a:lstStyle/>
                    <a:p>
                      <a:pPr algn="ctr"/>
                      <a:r>
                        <a:rPr sz="1500">
                          <a:solidFill>
                            <a:srgbClr val="2E7D32"/>
                          </a:solidFill>
                          <a:latin typeface="Cambria"/>
                        </a:rPr>
                        <a:t>●</a:t>
                      </a:r>
                    </a:p>
                  </a:txBody>
                  <a:tcPr marL="45720" marR="45720" marT="18288" marB="18288" anchor="ctr">
                    <a:solidFill>
                      <a:srgbClr val="C9E2BB"/>
                    </a:solidFill>
                  </a:tcPr>
                </a:tc>
                <a:extLst>
                  <a:ext uri="{0D108BD9-81ED-4DB2-BD59-A6C34878D82A}">
                    <a16:rowId xmlns:a16="http://schemas.microsoft.com/office/drawing/2014/main" val="10013"/>
                  </a:ext>
                </a:extLst>
              </a:tr>
              <a:tr h="329184">
                <a:tc>
                  <a:txBody>
                    <a:bodyPr/>
                    <a:lstStyle/>
                    <a:p>
                      <a:pPr algn="ctr"/>
                      <a:r>
                        <a:rPr sz="1300" b="1">
                          <a:solidFill>
                            <a:srgbClr val="1B5E20"/>
                          </a:solidFill>
                          <a:latin typeface="Cambria"/>
                        </a:rPr>
                        <a:t>B7</a:t>
                      </a:r>
                    </a:p>
                  </a:txBody>
                  <a:tcPr marL="45720" marR="45720" marT="18288" marB="18288" anchor="ctr">
                    <a:solidFill>
                      <a:srgbClr val="C9E2BB"/>
                    </a:solidFill>
                  </a:tcPr>
                </a:tc>
                <a:tc>
                  <a:txBody>
                    <a:bodyPr/>
                    <a:lstStyle/>
                    <a:p>
                      <a:pPr algn="ctr"/>
                      <a:endParaRPr/>
                    </a:p>
                  </a:txBody>
                  <a:tcPr marL="45720" marR="45720" marT="18288" marB="18288" anchor="ctr">
                    <a:solidFill>
                      <a:srgbClr val="C9E2BB"/>
                    </a:solidFill>
                  </a:tcPr>
                </a:tc>
                <a:tc>
                  <a:txBody>
                    <a:bodyPr/>
                    <a:lstStyle/>
                    <a:p>
                      <a:pPr algn="ctr"/>
                      <a:r>
                        <a:rPr sz="1500">
                          <a:solidFill>
                            <a:srgbClr val="2E7D32"/>
                          </a:solidFill>
                          <a:latin typeface="Cambria"/>
                        </a:rPr>
                        <a:t>●</a:t>
                      </a:r>
                    </a:p>
                  </a:txBody>
                  <a:tcPr marL="45720" marR="45720" marT="18288" marB="18288" anchor="ctr">
                    <a:solidFill>
                      <a:srgbClr val="C9E2BB"/>
                    </a:solidFill>
                  </a:tcPr>
                </a:tc>
                <a:tc>
                  <a:txBody>
                    <a:bodyPr/>
                    <a:lstStyle/>
                    <a:p>
                      <a:pPr algn="ctr"/>
                      <a:r>
                        <a:rPr sz="1500">
                          <a:solidFill>
                            <a:srgbClr val="2E7D32"/>
                          </a:solidFill>
                          <a:latin typeface="Cambria"/>
                        </a:rPr>
                        <a:t>●</a:t>
                      </a:r>
                    </a:p>
                  </a:txBody>
                  <a:tcPr marL="45720" marR="45720" marT="18288" marB="18288" anchor="ctr">
                    <a:solidFill>
                      <a:srgbClr val="C9E2BB"/>
                    </a:solidFill>
                  </a:tcPr>
                </a:tc>
                <a:tc>
                  <a:txBody>
                    <a:bodyPr/>
                    <a:lstStyle/>
                    <a:p>
                      <a:pPr algn="ctr"/>
                      <a:r>
                        <a:rPr sz="1500">
                          <a:solidFill>
                            <a:srgbClr val="2E7D32"/>
                          </a:solidFill>
                          <a:latin typeface="Cambria"/>
                        </a:rPr>
                        <a:t>●</a:t>
                      </a:r>
                    </a:p>
                  </a:txBody>
                  <a:tcPr marL="45720" marR="45720" marT="18288" marB="18288" anchor="ctr">
                    <a:solidFill>
                      <a:srgbClr val="C9E2BB"/>
                    </a:solidFill>
                  </a:tcPr>
                </a:tc>
                <a:tc>
                  <a:txBody>
                    <a:bodyPr/>
                    <a:lstStyle/>
                    <a:p>
                      <a:pPr algn="ctr"/>
                      <a:r>
                        <a:rPr sz="1500">
                          <a:solidFill>
                            <a:srgbClr val="2E7D32"/>
                          </a:solidFill>
                          <a:latin typeface="Cambria"/>
                        </a:rPr>
                        <a:t>●</a:t>
                      </a:r>
                    </a:p>
                  </a:txBody>
                  <a:tcPr marL="45720" marR="45720" marT="18288" marB="18288" anchor="ctr">
                    <a:solidFill>
                      <a:srgbClr val="C9E2BB"/>
                    </a:solidFill>
                  </a:tcPr>
                </a:tc>
                <a:tc>
                  <a:txBody>
                    <a:bodyPr/>
                    <a:lstStyle/>
                    <a:p>
                      <a:pPr algn="ctr"/>
                      <a:r>
                        <a:rPr sz="1500">
                          <a:solidFill>
                            <a:srgbClr val="2E7D32"/>
                          </a:solidFill>
                          <a:latin typeface="Cambria"/>
                        </a:rPr>
                        <a:t>●</a:t>
                      </a:r>
                    </a:p>
                  </a:txBody>
                  <a:tcPr marL="45720" marR="45720" marT="18288" marB="18288" anchor="ctr">
                    <a:solidFill>
                      <a:srgbClr val="C9E2BB"/>
                    </a:solidFill>
                  </a:tcPr>
                </a:tc>
                <a:extLst>
                  <a:ext uri="{0D108BD9-81ED-4DB2-BD59-A6C34878D82A}">
                    <a16:rowId xmlns:a16="http://schemas.microsoft.com/office/drawing/2014/main" val="10014"/>
                  </a:ext>
                </a:extLst>
              </a:tr>
            </a:tbl>
          </a:graphicData>
        </a:graphic>
      </p:graphicFrame>
      <p:sp>
        <p:nvSpPr>
          <p:cNvPr id="22" name="Scenario note"/>
          <p:cNvSpPr txBox="1"/>
          <p:nvPr/>
        </p:nvSpPr>
        <p:spPr>
          <a:xfrm>
            <a:off x="5074920" y="5760720"/>
            <a:ext cx="6492240" cy="457200"/>
          </a:xfrm>
          <a:prstGeom prst="rect">
            <a:avLst/>
          </a:prstGeom>
          <a:noFill/>
        </p:spPr>
        <p:txBody>
          <a:bodyPr wrap="square" lIns="45720" tIns="18288" rIns="45720" bIns="18288" anchor="t">
            <a:spAutoFit/>
          </a:bodyPr>
          <a:lstStyle/>
          <a:p>
            <a:pPr algn="l"/>
            <a:r>
              <a:rPr sz="1100" b="0" i="1" dirty="0">
                <a:solidFill>
                  <a:srgbClr val="595959"/>
                </a:solidFill>
                <a:latin typeface="Cambria"/>
              </a:rPr>
              <a:t>* SOC, bendrasis N, C/N, pH.  A grupė – kovariantai parinkti pagal PCA; B grupė – įprastinės savybių grupės. Paryškinti: A1 (tik UAV), B6 (visi), B7 (be UAV).</a:t>
            </a:r>
          </a:p>
        </p:txBody>
      </p:sp>
      <p:sp>
        <p:nvSpPr>
          <p:cNvPr id="4" name="TextBox 3">
            <a:extLst>
              <a:ext uri="{FF2B5EF4-FFF2-40B4-BE49-F238E27FC236}">
                <a16:creationId xmlns:a16="http://schemas.microsoft.com/office/drawing/2014/main" id="{A59D5C65-5454-A4FA-B467-ED789E5FFA60}"/>
              </a:ext>
            </a:extLst>
          </p:cNvPr>
          <p:cNvSpPr txBox="1"/>
          <p:nvPr/>
        </p:nvSpPr>
        <p:spPr>
          <a:xfrm>
            <a:off x="4982852" y="320040"/>
            <a:ext cx="1143000" cy="263481"/>
          </a:xfrm>
          <a:prstGeom prst="rect">
            <a:avLst/>
          </a:prstGeom>
        </p:spPr>
        <p:txBody>
          <a:bodyPr vert="horz" lIns="91440" tIns="45720" rIns="91440" bIns="45720" rtlCol="0">
            <a:normAutofit fontScale="70000" lnSpcReduction="20000"/>
          </a:bodyPr>
          <a:lstStyle/>
          <a:p>
            <a:pPr>
              <a:lnSpc>
                <a:spcPct val="90000"/>
              </a:lnSpc>
              <a:spcAft>
                <a:spcPts val="600"/>
              </a:spcAft>
            </a:pPr>
            <a:r>
              <a:rPr lang="lt-LT" sz="2000" i="1" dirty="0">
                <a:latin typeface="Cambria" panose="02040503050406030204" pitchFamily="18" charset="0"/>
                <a:ea typeface="Cambria" panose="02040503050406030204" pitchFamily="18" charset="0"/>
              </a:rPr>
              <a:t>4 lentelė.</a:t>
            </a:r>
          </a:p>
        </p:txBody>
      </p:sp>
      <p:sp>
        <p:nvSpPr>
          <p:cNvPr id="3" name="Rectangle 2">
            <a:extLst>
              <a:ext uri="{FF2B5EF4-FFF2-40B4-BE49-F238E27FC236}">
                <a16:creationId xmlns:a16="http://schemas.microsoft.com/office/drawing/2014/main" id="{87CAFC9D-69EC-9632-56F8-F65CC973BC5F}"/>
              </a:ext>
            </a:extLst>
          </p:cNvPr>
          <p:cNvSpPr/>
          <p:nvPr/>
        </p:nvSpPr>
        <p:spPr>
          <a:xfrm>
            <a:off x="5074920" y="502920"/>
            <a:ext cx="1050932" cy="5020056"/>
          </a:xfrm>
          <a:prstGeom prst="rect">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A6D368E-53F6-A020-AA25-BDE77B155993}"/>
              </a:ext>
            </a:extLst>
          </p:cNvPr>
          <p:cNvSpPr/>
          <p:nvPr/>
        </p:nvSpPr>
        <p:spPr>
          <a:xfrm>
            <a:off x="5074920" y="502920"/>
            <a:ext cx="6492240" cy="411480"/>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4403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59893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5E7E18-4B30-D39C-56CF-5D5A11A81AA6}"/>
              </a:ext>
            </a:extLst>
          </p:cNvPr>
          <p:cNvSpPr>
            <a:spLocks noGrp="1"/>
          </p:cNvSpPr>
          <p:nvPr>
            <p:ph type="title"/>
          </p:nvPr>
        </p:nvSpPr>
        <p:spPr>
          <a:xfrm>
            <a:off x="457200" y="685800"/>
            <a:ext cx="3875362" cy="2103120"/>
          </a:xfrm>
        </p:spPr>
        <p:txBody>
          <a:bodyPr vert="horz" lIns="91440" tIns="45720" rIns="91440" bIns="45720" rtlCol="0" anchor="t">
            <a:normAutofit/>
          </a:bodyPr>
          <a:lstStyle/>
          <a:p>
            <a:pPr algn="r">
              <a:lnSpc>
                <a:spcPct val="90000"/>
              </a:lnSpc>
            </a:pPr>
            <a:r>
              <a:rPr lang="en-US" b="1" dirty="0">
                <a:effectLst>
                  <a:outerShdw blurRad="38100" dist="38100" dir="2700000" algn="tl">
                    <a:srgbClr val="000000">
                      <a:alpha val="43137"/>
                    </a:srgbClr>
                  </a:outerShdw>
                </a:effectLst>
              </a:rPr>
              <a:t>REZULTATAI</a:t>
            </a:r>
            <a:r>
              <a:rPr lang="lt-LT" b="1" dirty="0">
                <a:effectLst>
                  <a:outerShdw blurRad="38100" dist="38100" dir="2700000" algn="tl">
                    <a:srgbClr val="000000">
                      <a:alpha val="43137"/>
                    </a:srgbClr>
                  </a:outerShdw>
                </a:effectLst>
              </a:rPr>
              <a:t> (1)</a:t>
            </a:r>
            <a:br>
              <a:rPr lang="lt-LT" b="1" dirty="0">
                <a:effectLst>
                  <a:outerShdw blurRad="38100" dist="38100" dir="2700000" algn="tl">
                    <a:srgbClr val="000000">
                      <a:alpha val="43137"/>
                    </a:srgbClr>
                  </a:outerShdw>
                </a:effectLst>
              </a:rPr>
            </a:br>
            <a:r>
              <a:rPr lang="lt-LT" sz="3700" b="1" i="1" dirty="0">
                <a:effectLst>
                  <a:outerShdw blurRad="38100" dist="38100" dir="2700000" algn="tl">
                    <a:srgbClr val="000000">
                      <a:alpha val="43137"/>
                    </a:srgbClr>
                  </a:outerShdw>
                </a:effectLst>
              </a:rPr>
              <a:t>koncentracijos</a:t>
            </a:r>
            <a:endParaRPr lang="en-US" sz="3700" b="1" i="1" kern="1200" dirty="0">
              <a:solidFill>
                <a:schemeClr val="accent2">
                  <a:lumMod val="50000"/>
                </a:schemeClr>
              </a:solidFill>
              <a:effectLst>
                <a:outerShdw blurRad="38100" dist="38100" dir="2700000" algn="tl">
                  <a:srgbClr val="000000">
                    <a:alpha val="43137"/>
                  </a:srgbClr>
                </a:outerShdw>
              </a:effectLst>
              <a:latin typeface="+mj-lt"/>
              <a:ea typeface="+mj-ea"/>
              <a:cs typeface="+mj-cs"/>
            </a:endParaRPr>
          </a:p>
        </p:txBody>
      </p:sp>
      <p:cxnSp>
        <p:nvCxnSpPr>
          <p:cNvPr id="11" name="Straight Connector 10">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685800"/>
            <a:ext cx="0" cy="539496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CFD3E940-6D12-4CEC-5219-5DDD204535E1}"/>
              </a:ext>
            </a:extLst>
          </p:cNvPr>
          <p:cNvSpPr txBox="1"/>
          <p:nvPr/>
        </p:nvSpPr>
        <p:spPr>
          <a:xfrm>
            <a:off x="4876800" y="5440680"/>
            <a:ext cx="6781800" cy="636694"/>
          </a:xfrm>
          <a:prstGeom prst="rect">
            <a:avLst/>
          </a:prstGeom>
        </p:spPr>
        <p:txBody>
          <a:bodyPr vert="horz" lIns="91440" tIns="45720" rIns="91440" bIns="45720" rtlCol="0">
            <a:normAutofit/>
          </a:bodyPr>
          <a:lstStyle/>
          <a:p>
            <a:pPr>
              <a:lnSpc>
                <a:spcPct val="90000"/>
              </a:lnSpc>
              <a:spcAft>
                <a:spcPts val="600"/>
              </a:spcAft>
            </a:pPr>
            <a:r>
              <a:rPr lang="lt-LT" i="1" dirty="0">
                <a:latin typeface="Cambria" panose="02040503050406030204" pitchFamily="18" charset="0"/>
                <a:ea typeface="Cambria" panose="02040503050406030204" pitchFamily="18" charset="0"/>
              </a:rPr>
              <a:t>4 Pav. MMs koncentracijos tirtuose laukuose ir DLK (HN 60:2015)</a:t>
            </a:r>
            <a:endParaRPr lang="lt-LT" i="1" dirty="0">
              <a:solidFill>
                <a:srgbClr val="1B5E20"/>
              </a:solidFill>
              <a:latin typeface="Cambria" panose="02040503050406030204" pitchFamily="18" charset="0"/>
              <a:ea typeface="Cambria" panose="02040503050406030204" pitchFamily="18" charset="0"/>
            </a:endParaRPr>
          </a:p>
        </p:txBody>
      </p:sp>
      <p:pic>
        <p:nvPicPr>
          <p:cNvPr id="12" name="Picture 11" descr="fig_conc.jpg"/>
          <p:cNvPicPr>
            <a:picLocks noChangeAspect="1"/>
          </p:cNvPicPr>
          <p:nvPr/>
        </p:nvPicPr>
        <p:blipFill>
          <a:blip r:embed="rId3"/>
          <a:stretch>
            <a:fillRect/>
          </a:stretch>
        </p:blipFill>
        <p:spPr>
          <a:xfrm>
            <a:off x="4983480" y="457200"/>
            <a:ext cx="6168159" cy="4709160"/>
          </a:xfrm>
          <a:prstGeom prst="rect">
            <a:avLst/>
          </a:prstGeom>
        </p:spPr>
      </p:pic>
      <p:sp>
        <p:nvSpPr>
          <p:cNvPr id="13" name="TextBox 12"/>
          <p:cNvSpPr txBox="1"/>
          <p:nvPr/>
        </p:nvSpPr>
        <p:spPr>
          <a:xfrm>
            <a:off x="457200" y="2880360"/>
            <a:ext cx="3931920" cy="1569660"/>
          </a:xfrm>
          <a:prstGeom prst="rect">
            <a:avLst/>
          </a:prstGeom>
          <a:noFill/>
        </p:spPr>
        <p:txBody>
          <a:bodyPr wrap="square" lIns="0" rIns="0">
            <a:spAutoFit/>
          </a:bodyPr>
          <a:lstStyle>
            <a:defPPr>
              <a:defRPr lang="en-US"/>
            </a:defPPr>
            <a:lvl1pPr marL="285750" lvl="0" indent="-285750">
              <a:buFont typeface="Arial" panose="020B0604020202020204" pitchFamily="34" charset="0"/>
              <a:buChar char="•"/>
              <a:defRPr sz="1600"/>
            </a:lvl1pPr>
          </a:lstStyle>
          <a:p>
            <a:r>
              <a:rPr dirty="0"/>
              <a:t>Visų </a:t>
            </a:r>
            <a:r>
              <a:rPr lang="lt-LT" dirty="0"/>
              <a:t>MMs</a:t>
            </a:r>
            <a:r>
              <a:rPr dirty="0"/>
              <a:t> koncentracijos gerokai žemiau DLK</a:t>
            </a:r>
          </a:p>
          <a:p>
            <a:r>
              <a:rPr dirty="0"/>
              <a:t>Laukai reikšmingai skiriasi (Welch ANOVA, p &lt; 0,001)</a:t>
            </a:r>
          </a:p>
          <a:p>
            <a:r>
              <a:rPr dirty="0"/>
              <a:t>Joniškėlis (molingas) – didžiausi Cr, Ni, Co, Zn, Cu; Vokė (smėlinga) – mažiausi</a:t>
            </a:r>
          </a:p>
        </p:txBody>
      </p:sp>
      <p:cxnSp>
        <p:nvCxnSpPr>
          <p:cNvPr id="14" name="LAMMC footer line"/>
          <p:cNvCxnSpPr/>
          <p:nvPr/>
        </p:nvCxnSpPr>
        <p:spPr>
          <a:xfrm>
            <a:off x="228600" y="6446520"/>
            <a:ext cx="11731752" cy="0"/>
          </a:xfrm>
          <a:prstGeom prst="line">
            <a:avLst/>
          </a:prstGeom>
          <a:ln w="38100">
            <a:solidFill>
              <a:srgbClr val="006600"/>
            </a:solidFill>
          </a:ln>
        </p:spPr>
        <p:style>
          <a:lnRef idx="2">
            <a:schemeClr val="accent1"/>
          </a:lnRef>
          <a:fillRef idx="0">
            <a:schemeClr val="accent1"/>
          </a:fillRef>
          <a:effectRef idx="1">
            <a:schemeClr val="accent1"/>
          </a:effectRef>
          <a:fontRef idx="minor">
            <a:schemeClr val="tx1"/>
          </a:fontRef>
        </p:style>
      </p:cxnSp>
      <p:cxnSp>
        <p:nvCxnSpPr>
          <p:cNvPr id="15" name="LAMMC footer line"/>
          <p:cNvCxnSpPr/>
          <p:nvPr/>
        </p:nvCxnSpPr>
        <p:spPr>
          <a:xfrm>
            <a:off x="228600" y="6501384"/>
            <a:ext cx="11731752" cy="0"/>
          </a:xfrm>
          <a:prstGeom prst="line">
            <a:avLst/>
          </a:prstGeom>
          <a:ln w="12700">
            <a:solidFill>
              <a:srgbClr val="006600"/>
            </a:solidFill>
          </a:ln>
        </p:spPr>
        <p:style>
          <a:lnRef idx="2">
            <a:schemeClr val="accent1"/>
          </a:lnRef>
          <a:fillRef idx="0">
            <a:schemeClr val="accent1"/>
          </a:fillRef>
          <a:effectRef idx="1">
            <a:schemeClr val="accent1"/>
          </a:effectRef>
          <a:fontRef idx="minor">
            <a:schemeClr val="tx1"/>
          </a:fontRef>
        </p:style>
      </p:cxnSp>
      <p:sp>
        <p:nvSpPr>
          <p:cNvPr id="16" name="LAMMC footer number"/>
          <p:cNvSpPr txBox="1"/>
          <p:nvPr/>
        </p:nvSpPr>
        <p:spPr>
          <a:xfrm>
            <a:off x="5184648" y="6519672"/>
            <a:ext cx="1828800" cy="301752"/>
          </a:xfrm>
          <a:prstGeom prst="rect">
            <a:avLst/>
          </a:prstGeom>
          <a:noFill/>
        </p:spPr>
        <p:txBody>
          <a:bodyPr wrap="none" tIns="0" bIns="0" anchor="ctr">
            <a:spAutoFit/>
          </a:bodyPr>
          <a:lstStyle/>
          <a:p>
            <a:pPr algn="ctr"/>
            <a:fld id="{B6F15528-21DE-4FAA-801E-634DDDAF4B2B}" type="slidenum">
              <a:rPr lang="lt-LT" sz="1000" b="1">
                <a:solidFill>
                  <a:srgbClr val="595959"/>
                </a:solidFill>
                <a:latin typeface="Cambria"/>
              </a:rPr>
              <a:t>15</a:t>
            </a:fld>
            <a:endParaRPr lang="lt-LT" sz="1000" b="1">
              <a:solidFill>
                <a:srgbClr val="595959"/>
              </a:solidFill>
              <a:latin typeface="Cambria"/>
            </a:endParaRPr>
          </a:p>
        </p:txBody>
      </p:sp>
      <p:sp>
        <p:nvSpPr>
          <p:cNvPr id="17" name="LAMMC footer text"/>
          <p:cNvSpPr txBox="1"/>
          <p:nvPr/>
        </p:nvSpPr>
        <p:spPr>
          <a:xfrm>
            <a:off x="10332720" y="6510528"/>
            <a:ext cx="1627632" cy="329184"/>
          </a:xfrm>
          <a:prstGeom prst="rect">
            <a:avLst/>
          </a:prstGeom>
          <a:noFill/>
        </p:spPr>
        <p:txBody>
          <a:bodyPr wrap="none" tIns="0" rIns="0" bIns="0" anchor="ctr">
            <a:spAutoFit/>
          </a:bodyPr>
          <a:lstStyle/>
          <a:p>
            <a:pPr algn="r"/>
            <a:r>
              <a:rPr sz="1800">
                <a:solidFill>
                  <a:srgbClr val="006600"/>
                </a:solidFill>
                <a:latin typeface="Calibri"/>
              </a:rPr>
              <a:t>LAMMC</a:t>
            </a:r>
          </a:p>
        </p:txBody>
      </p:sp>
      <p:cxnSp>
        <p:nvCxnSpPr>
          <p:cNvPr id="6" name="Straight Arrow Connector 5">
            <a:extLst>
              <a:ext uri="{FF2B5EF4-FFF2-40B4-BE49-F238E27FC236}">
                <a16:creationId xmlns:a16="http://schemas.microsoft.com/office/drawing/2014/main" id="{30DCB707-977E-8DEE-56EC-FDB40E253509}"/>
              </a:ext>
            </a:extLst>
          </p:cNvPr>
          <p:cNvCxnSpPr/>
          <p:nvPr/>
        </p:nvCxnSpPr>
        <p:spPr>
          <a:xfrm>
            <a:off x="7034425" y="609600"/>
            <a:ext cx="0" cy="457200"/>
          </a:xfrm>
          <a:prstGeom prst="straightConnector1">
            <a:avLst/>
          </a:prstGeom>
          <a:ln w="1905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7" name="Straight Arrow Connector 6">
            <a:extLst>
              <a:ext uri="{FF2B5EF4-FFF2-40B4-BE49-F238E27FC236}">
                <a16:creationId xmlns:a16="http://schemas.microsoft.com/office/drawing/2014/main" id="{8D68CCA0-CC6E-3F81-5658-C93131C23110}"/>
              </a:ext>
            </a:extLst>
          </p:cNvPr>
          <p:cNvCxnSpPr/>
          <p:nvPr/>
        </p:nvCxnSpPr>
        <p:spPr>
          <a:xfrm>
            <a:off x="7165848" y="1752600"/>
            <a:ext cx="0" cy="457200"/>
          </a:xfrm>
          <a:prstGeom prst="straightConnector1">
            <a:avLst/>
          </a:prstGeom>
          <a:ln w="1905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8" name="Straight Arrow Connector 7">
            <a:extLst>
              <a:ext uri="{FF2B5EF4-FFF2-40B4-BE49-F238E27FC236}">
                <a16:creationId xmlns:a16="http://schemas.microsoft.com/office/drawing/2014/main" id="{FE4848D3-0E2A-BB87-B1F7-069406167DB8}"/>
              </a:ext>
            </a:extLst>
          </p:cNvPr>
          <p:cNvCxnSpPr/>
          <p:nvPr/>
        </p:nvCxnSpPr>
        <p:spPr>
          <a:xfrm>
            <a:off x="9067800" y="1766047"/>
            <a:ext cx="0" cy="457200"/>
          </a:xfrm>
          <a:prstGeom prst="straightConnector1">
            <a:avLst/>
          </a:prstGeom>
          <a:ln w="1905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0" name="Straight Arrow Connector 9">
            <a:extLst>
              <a:ext uri="{FF2B5EF4-FFF2-40B4-BE49-F238E27FC236}">
                <a16:creationId xmlns:a16="http://schemas.microsoft.com/office/drawing/2014/main" id="{61120168-BF70-CFAC-661E-572E8ABA5B44}"/>
              </a:ext>
            </a:extLst>
          </p:cNvPr>
          <p:cNvCxnSpPr/>
          <p:nvPr/>
        </p:nvCxnSpPr>
        <p:spPr>
          <a:xfrm>
            <a:off x="10972800" y="1766047"/>
            <a:ext cx="0" cy="457200"/>
          </a:xfrm>
          <a:prstGeom prst="straightConnector1">
            <a:avLst/>
          </a:prstGeom>
          <a:ln w="1905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8" name="Straight Arrow Connector 17">
            <a:extLst>
              <a:ext uri="{FF2B5EF4-FFF2-40B4-BE49-F238E27FC236}">
                <a16:creationId xmlns:a16="http://schemas.microsoft.com/office/drawing/2014/main" id="{1128101D-B48C-EB27-C654-F73169E06BDF}"/>
              </a:ext>
            </a:extLst>
          </p:cNvPr>
          <p:cNvCxnSpPr/>
          <p:nvPr/>
        </p:nvCxnSpPr>
        <p:spPr>
          <a:xfrm>
            <a:off x="7073153" y="3200400"/>
            <a:ext cx="0" cy="457200"/>
          </a:xfrm>
          <a:prstGeom prst="straightConnector1">
            <a:avLst/>
          </a:prstGeom>
          <a:ln w="1905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9" name="Straight Arrow Connector 18">
            <a:extLst>
              <a:ext uri="{FF2B5EF4-FFF2-40B4-BE49-F238E27FC236}">
                <a16:creationId xmlns:a16="http://schemas.microsoft.com/office/drawing/2014/main" id="{D892E7D8-4BFA-85C1-3269-5F025FD05054}"/>
              </a:ext>
            </a:extLst>
          </p:cNvPr>
          <p:cNvCxnSpPr/>
          <p:nvPr/>
        </p:nvCxnSpPr>
        <p:spPr>
          <a:xfrm>
            <a:off x="9067800" y="3124200"/>
            <a:ext cx="0" cy="457200"/>
          </a:xfrm>
          <a:prstGeom prst="straightConnector1">
            <a:avLst/>
          </a:prstGeom>
          <a:ln w="1905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0" name="Straight Arrow Connector 19">
            <a:extLst>
              <a:ext uri="{FF2B5EF4-FFF2-40B4-BE49-F238E27FC236}">
                <a16:creationId xmlns:a16="http://schemas.microsoft.com/office/drawing/2014/main" id="{9C32489C-517B-AB6F-D841-C111E9304514}"/>
              </a:ext>
            </a:extLst>
          </p:cNvPr>
          <p:cNvCxnSpPr>
            <a:cxnSpLocks/>
          </p:cNvCxnSpPr>
          <p:nvPr/>
        </p:nvCxnSpPr>
        <p:spPr>
          <a:xfrm>
            <a:off x="9067800" y="533400"/>
            <a:ext cx="0" cy="304800"/>
          </a:xfrm>
          <a:prstGeom prst="straightConnector1">
            <a:avLst/>
          </a:prstGeom>
          <a:ln w="1905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2" name="Straight Arrow Connector 21">
            <a:extLst>
              <a:ext uri="{FF2B5EF4-FFF2-40B4-BE49-F238E27FC236}">
                <a16:creationId xmlns:a16="http://schemas.microsoft.com/office/drawing/2014/main" id="{811E8085-C74E-B852-0FC6-94223F0DC390}"/>
              </a:ext>
            </a:extLst>
          </p:cNvPr>
          <p:cNvCxnSpPr>
            <a:cxnSpLocks/>
          </p:cNvCxnSpPr>
          <p:nvPr/>
        </p:nvCxnSpPr>
        <p:spPr>
          <a:xfrm>
            <a:off x="10977282" y="537882"/>
            <a:ext cx="0" cy="304800"/>
          </a:xfrm>
          <a:prstGeom prst="straightConnector1">
            <a:avLst/>
          </a:prstGeom>
          <a:ln w="1905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3" name="Rectangle 22">
            <a:extLst>
              <a:ext uri="{FF2B5EF4-FFF2-40B4-BE49-F238E27FC236}">
                <a16:creationId xmlns:a16="http://schemas.microsoft.com/office/drawing/2014/main" id="{31116F76-C9BD-B354-8070-AA6BFE920BEC}"/>
              </a:ext>
            </a:extLst>
          </p:cNvPr>
          <p:cNvSpPr/>
          <p:nvPr/>
        </p:nvSpPr>
        <p:spPr>
          <a:xfrm>
            <a:off x="8416882" y="1066800"/>
            <a:ext cx="346098" cy="963706"/>
          </a:xfrm>
          <a:prstGeom prst="rect">
            <a:avLst/>
          </a:prstGeom>
          <a:no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87F02CB7-3456-9A2C-607B-492BD60763F7}"/>
              </a:ext>
            </a:extLst>
          </p:cNvPr>
          <p:cNvSpPr/>
          <p:nvPr/>
        </p:nvSpPr>
        <p:spPr>
          <a:xfrm>
            <a:off x="10337202" y="1066800"/>
            <a:ext cx="346098" cy="941494"/>
          </a:xfrm>
          <a:prstGeom prst="rect">
            <a:avLst/>
          </a:prstGeom>
          <a:no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AA9A26D-17D6-7DA1-429F-84EC15D977B5}"/>
              </a:ext>
            </a:extLst>
          </p:cNvPr>
          <p:cNvSpPr/>
          <p:nvPr/>
        </p:nvSpPr>
        <p:spPr>
          <a:xfrm>
            <a:off x="6483275" y="2438400"/>
            <a:ext cx="346098" cy="990600"/>
          </a:xfrm>
          <a:prstGeom prst="rect">
            <a:avLst/>
          </a:prstGeom>
          <a:no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D26E18B9-3044-2E05-2030-80FA5A175B5E}"/>
              </a:ext>
            </a:extLst>
          </p:cNvPr>
          <p:cNvSpPr/>
          <p:nvPr/>
        </p:nvSpPr>
        <p:spPr>
          <a:xfrm>
            <a:off x="8448258" y="2438400"/>
            <a:ext cx="346098" cy="990600"/>
          </a:xfrm>
          <a:prstGeom prst="rect">
            <a:avLst/>
          </a:prstGeom>
          <a:no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6A1C6210-FA42-FD76-1E7E-1C48E83EECE1}"/>
              </a:ext>
            </a:extLst>
          </p:cNvPr>
          <p:cNvSpPr/>
          <p:nvPr/>
        </p:nvSpPr>
        <p:spPr>
          <a:xfrm>
            <a:off x="10323755" y="2456329"/>
            <a:ext cx="346098" cy="990600"/>
          </a:xfrm>
          <a:prstGeom prst="rect">
            <a:avLst/>
          </a:prstGeom>
          <a:no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E6AC73B4-FBD7-ADA9-09D3-403088CAA98E}"/>
              </a:ext>
            </a:extLst>
          </p:cNvPr>
          <p:cNvSpPr/>
          <p:nvPr/>
        </p:nvSpPr>
        <p:spPr>
          <a:xfrm>
            <a:off x="6553200" y="3877235"/>
            <a:ext cx="346098" cy="990600"/>
          </a:xfrm>
          <a:prstGeom prst="rect">
            <a:avLst/>
          </a:prstGeom>
          <a:no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52F0E4E-20A7-9918-28D7-0E5166BBF373}"/>
              </a:ext>
            </a:extLst>
          </p:cNvPr>
          <p:cNvSpPr/>
          <p:nvPr/>
        </p:nvSpPr>
        <p:spPr>
          <a:xfrm>
            <a:off x="8469018" y="3870960"/>
            <a:ext cx="346098" cy="990600"/>
          </a:xfrm>
          <a:prstGeom prst="rect">
            <a:avLst/>
          </a:prstGeom>
          <a:no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72944B38-EB4A-867A-D6D8-20DA732DCDB9}"/>
              </a:ext>
            </a:extLst>
          </p:cNvPr>
          <p:cNvSpPr/>
          <p:nvPr/>
        </p:nvSpPr>
        <p:spPr>
          <a:xfrm>
            <a:off x="6829373" y="1371600"/>
            <a:ext cx="243776" cy="636694"/>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3098722E-2499-F3E8-1609-5FDA72D7F4C4}"/>
              </a:ext>
            </a:extLst>
          </p:cNvPr>
          <p:cNvSpPr/>
          <p:nvPr/>
        </p:nvSpPr>
        <p:spPr>
          <a:xfrm>
            <a:off x="8755411" y="1393812"/>
            <a:ext cx="243776" cy="636694"/>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60A73AAF-E17C-8BDD-F962-CE7D6E7C5F52}"/>
              </a:ext>
            </a:extLst>
          </p:cNvPr>
          <p:cNvSpPr/>
          <p:nvPr/>
        </p:nvSpPr>
        <p:spPr>
          <a:xfrm>
            <a:off x="10706162" y="1371600"/>
            <a:ext cx="243776" cy="636694"/>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5FA62D11-303C-C016-BFBB-050B499A4ED3}"/>
              </a:ext>
            </a:extLst>
          </p:cNvPr>
          <p:cNvSpPr/>
          <p:nvPr/>
        </p:nvSpPr>
        <p:spPr>
          <a:xfrm>
            <a:off x="6829373" y="2805853"/>
            <a:ext cx="243776" cy="636694"/>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DD0DF6B2-927D-7AAC-A79A-2F4B31AD18DF}"/>
              </a:ext>
            </a:extLst>
          </p:cNvPr>
          <p:cNvSpPr/>
          <p:nvPr/>
        </p:nvSpPr>
        <p:spPr>
          <a:xfrm>
            <a:off x="8765484" y="2805853"/>
            <a:ext cx="243776" cy="636694"/>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4625A69E-9FEF-3AF9-D4A4-674A1B1545F3}"/>
              </a:ext>
            </a:extLst>
          </p:cNvPr>
          <p:cNvSpPr/>
          <p:nvPr/>
        </p:nvSpPr>
        <p:spPr>
          <a:xfrm>
            <a:off x="10701590" y="2805853"/>
            <a:ext cx="243776" cy="636694"/>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58E3D438-EC87-4AAB-5015-E6336D54D544}"/>
              </a:ext>
            </a:extLst>
          </p:cNvPr>
          <p:cNvSpPr/>
          <p:nvPr/>
        </p:nvSpPr>
        <p:spPr>
          <a:xfrm>
            <a:off x="6925000" y="4220463"/>
            <a:ext cx="243776" cy="636694"/>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92121C3C-525F-1002-AC85-EE5BA4004457}"/>
              </a:ext>
            </a:extLst>
          </p:cNvPr>
          <p:cNvSpPr/>
          <p:nvPr/>
        </p:nvSpPr>
        <p:spPr>
          <a:xfrm>
            <a:off x="8844488" y="4240306"/>
            <a:ext cx="243776" cy="636694"/>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1355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ppt_x"/>
                                          </p:val>
                                        </p:tav>
                                        <p:tav tm="100000">
                                          <p:val>
                                            <p:strVal val="#ppt_x"/>
                                          </p:val>
                                        </p:tav>
                                      </p:tavLst>
                                    </p:anim>
                                    <p:anim calcmode="lin" valueType="num">
                                      <p:cBhvr additive="base">
                                        <p:cTn id="36"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400"/>
                                        <p:tgtEl>
                                          <p:spTgt spid="2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400"/>
                                        <p:tgtEl>
                                          <p:spTgt spid="2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400"/>
                                        <p:tgtEl>
                                          <p:spTgt spid="2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400"/>
                                        <p:tgtEl>
                                          <p:spTgt spid="2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400"/>
                                        <p:tgtEl>
                                          <p:spTgt spid="3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400"/>
                                        <p:tgtEl>
                                          <p:spTgt spid="3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fade">
                                      <p:cBhvr>
                                        <p:cTn id="59" dur="400"/>
                                        <p:tgtEl>
                                          <p:spTgt spid="39"/>
                                        </p:tgtEl>
                                      </p:cBhvr>
                                    </p:animEffect>
                                  </p:childTnLst>
                                </p:cTn>
                              </p:par>
                              <p:par>
                                <p:cTn id="60" presetID="10" presetClass="exit" presetSubtype="0" fill="hold" nodeType="withEffect">
                                  <p:stCondLst>
                                    <p:cond delay="0"/>
                                  </p:stCondLst>
                                  <p:childTnLst>
                                    <p:animEffect transition="out" filter="fade">
                                      <p:cBhvr>
                                        <p:cTn id="61" dur="300"/>
                                        <p:tgtEl>
                                          <p:spTgt spid="6"/>
                                        </p:tgtEl>
                                      </p:cBhvr>
                                    </p:animEffect>
                                    <p:set>
                                      <p:cBhvr>
                                        <p:cTn id="62" dur="1" fill="hold">
                                          <p:stCondLst>
                                            <p:cond delay="299"/>
                                          </p:stCondLst>
                                        </p:cTn>
                                        <p:tgtEl>
                                          <p:spTgt spid="6"/>
                                        </p:tgtEl>
                                        <p:attrNameLst>
                                          <p:attrName>style.visibility</p:attrName>
                                        </p:attrNameLst>
                                      </p:cBhvr>
                                      <p:to>
                                        <p:strVal val="hidden"/>
                                      </p:to>
                                    </p:set>
                                  </p:childTnLst>
                                </p:cTn>
                              </p:par>
                              <p:par>
                                <p:cTn id="63" presetID="10" presetClass="exit" presetSubtype="0" fill="hold" nodeType="withEffect">
                                  <p:stCondLst>
                                    <p:cond delay="0"/>
                                  </p:stCondLst>
                                  <p:childTnLst>
                                    <p:animEffect transition="out" filter="fade">
                                      <p:cBhvr>
                                        <p:cTn id="64" dur="300"/>
                                        <p:tgtEl>
                                          <p:spTgt spid="7"/>
                                        </p:tgtEl>
                                      </p:cBhvr>
                                    </p:animEffect>
                                    <p:set>
                                      <p:cBhvr>
                                        <p:cTn id="65" dur="1" fill="hold">
                                          <p:stCondLst>
                                            <p:cond delay="299"/>
                                          </p:stCondLst>
                                        </p:cTn>
                                        <p:tgtEl>
                                          <p:spTgt spid="7"/>
                                        </p:tgtEl>
                                        <p:attrNameLst>
                                          <p:attrName>style.visibility</p:attrName>
                                        </p:attrNameLst>
                                      </p:cBhvr>
                                      <p:to>
                                        <p:strVal val="hidden"/>
                                      </p:to>
                                    </p:set>
                                  </p:childTnLst>
                                </p:cTn>
                              </p:par>
                              <p:par>
                                <p:cTn id="66" presetID="10" presetClass="exit" presetSubtype="0" fill="hold" nodeType="withEffect">
                                  <p:stCondLst>
                                    <p:cond delay="0"/>
                                  </p:stCondLst>
                                  <p:childTnLst>
                                    <p:animEffect transition="out" filter="fade">
                                      <p:cBhvr>
                                        <p:cTn id="67" dur="300"/>
                                        <p:tgtEl>
                                          <p:spTgt spid="8"/>
                                        </p:tgtEl>
                                      </p:cBhvr>
                                    </p:animEffect>
                                    <p:set>
                                      <p:cBhvr>
                                        <p:cTn id="68" dur="1" fill="hold">
                                          <p:stCondLst>
                                            <p:cond delay="299"/>
                                          </p:stCondLst>
                                        </p:cTn>
                                        <p:tgtEl>
                                          <p:spTgt spid="8"/>
                                        </p:tgtEl>
                                        <p:attrNameLst>
                                          <p:attrName>style.visibility</p:attrName>
                                        </p:attrNameLst>
                                      </p:cBhvr>
                                      <p:to>
                                        <p:strVal val="hidden"/>
                                      </p:to>
                                    </p:set>
                                  </p:childTnLst>
                                </p:cTn>
                              </p:par>
                              <p:par>
                                <p:cTn id="69" presetID="10" presetClass="exit" presetSubtype="0" fill="hold" nodeType="withEffect">
                                  <p:stCondLst>
                                    <p:cond delay="0"/>
                                  </p:stCondLst>
                                  <p:childTnLst>
                                    <p:animEffect transition="out" filter="fade">
                                      <p:cBhvr>
                                        <p:cTn id="70" dur="300"/>
                                        <p:tgtEl>
                                          <p:spTgt spid="10"/>
                                        </p:tgtEl>
                                      </p:cBhvr>
                                    </p:animEffect>
                                    <p:set>
                                      <p:cBhvr>
                                        <p:cTn id="71" dur="1" fill="hold">
                                          <p:stCondLst>
                                            <p:cond delay="299"/>
                                          </p:stCondLst>
                                        </p:cTn>
                                        <p:tgtEl>
                                          <p:spTgt spid="10"/>
                                        </p:tgtEl>
                                        <p:attrNameLst>
                                          <p:attrName>style.visibility</p:attrName>
                                        </p:attrNameLst>
                                      </p:cBhvr>
                                      <p:to>
                                        <p:strVal val="hidden"/>
                                      </p:to>
                                    </p:set>
                                  </p:childTnLst>
                                </p:cTn>
                              </p:par>
                              <p:par>
                                <p:cTn id="72" presetID="10" presetClass="exit" presetSubtype="0" fill="hold" nodeType="withEffect">
                                  <p:stCondLst>
                                    <p:cond delay="0"/>
                                  </p:stCondLst>
                                  <p:childTnLst>
                                    <p:animEffect transition="out" filter="fade">
                                      <p:cBhvr>
                                        <p:cTn id="73" dur="300"/>
                                        <p:tgtEl>
                                          <p:spTgt spid="18"/>
                                        </p:tgtEl>
                                      </p:cBhvr>
                                    </p:animEffect>
                                    <p:set>
                                      <p:cBhvr>
                                        <p:cTn id="74" dur="1" fill="hold">
                                          <p:stCondLst>
                                            <p:cond delay="299"/>
                                          </p:stCondLst>
                                        </p:cTn>
                                        <p:tgtEl>
                                          <p:spTgt spid="18"/>
                                        </p:tgtEl>
                                        <p:attrNameLst>
                                          <p:attrName>style.visibility</p:attrName>
                                        </p:attrNameLst>
                                      </p:cBhvr>
                                      <p:to>
                                        <p:strVal val="hidden"/>
                                      </p:to>
                                    </p:set>
                                  </p:childTnLst>
                                </p:cTn>
                              </p:par>
                              <p:par>
                                <p:cTn id="75" presetID="10" presetClass="exit" presetSubtype="0" fill="hold" nodeType="withEffect">
                                  <p:stCondLst>
                                    <p:cond delay="0"/>
                                  </p:stCondLst>
                                  <p:childTnLst>
                                    <p:animEffect transition="out" filter="fade">
                                      <p:cBhvr>
                                        <p:cTn id="76" dur="300"/>
                                        <p:tgtEl>
                                          <p:spTgt spid="19"/>
                                        </p:tgtEl>
                                      </p:cBhvr>
                                    </p:animEffect>
                                    <p:set>
                                      <p:cBhvr>
                                        <p:cTn id="77" dur="1" fill="hold">
                                          <p:stCondLst>
                                            <p:cond delay="299"/>
                                          </p:stCondLst>
                                        </p:cTn>
                                        <p:tgtEl>
                                          <p:spTgt spid="19"/>
                                        </p:tgtEl>
                                        <p:attrNameLst>
                                          <p:attrName>style.visibility</p:attrName>
                                        </p:attrNameLst>
                                      </p:cBhvr>
                                      <p:to>
                                        <p:strVal val="hidden"/>
                                      </p:to>
                                    </p:set>
                                  </p:childTnLst>
                                </p:cTn>
                              </p:par>
                              <p:par>
                                <p:cTn id="78" presetID="10" presetClass="exit" presetSubtype="0" fill="hold" nodeType="withEffect">
                                  <p:stCondLst>
                                    <p:cond delay="0"/>
                                  </p:stCondLst>
                                  <p:childTnLst>
                                    <p:animEffect transition="out" filter="fade">
                                      <p:cBhvr>
                                        <p:cTn id="79" dur="300"/>
                                        <p:tgtEl>
                                          <p:spTgt spid="20"/>
                                        </p:tgtEl>
                                      </p:cBhvr>
                                    </p:animEffect>
                                    <p:set>
                                      <p:cBhvr>
                                        <p:cTn id="80" dur="1" fill="hold">
                                          <p:stCondLst>
                                            <p:cond delay="299"/>
                                          </p:stCondLst>
                                        </p:cTn>
                                        <p:tgtEl>
                                          <p:spTgt spid="20"/>
                                        </p:tgtEl>
                                        <p:attrNameLst>
                                          <p:attrName>style.visibility</p:attrName>
                                        </p:attrNameLst>
                                      </p:cBhvr>
                                      <p:to>
                                        <p:strVal val="hidden"/>
                                      </p:to>
                                    </p:set>
                                  </p:childTnLst>
                                </p:cTn>
                              </p:par>
                              <p:par>
                                <p:cTn id="81" presetID="10" presetClass="exit" presetSubtype="0" fill="hold" nodeType="withEffect">
                                  <p:stCondLst>
                                    <p:cond delay="0"/>
                                  </p:stCondLst>
                                  <p:childTnLst>
                                    <p:animEffect transition="out" filter="fade">
                                      <p:cBhvr>
                                        <p:cTn id="82" dur="300"/>
                                        <p:tgtEl>
                                          <p:spTgt spid="22"/>
                                        </p:tgtEl>
                                      </p:cBhvr>
                                    </p:animEffect>
                                    <p:set>
                                      <p:cBhvr>
                                        <p:cTn id="83" dur="1" fill="hold">
                                          <p:stCondLst>
                                            <p:cond delay="299"/>
                                          </p:stCondLst>
                                        </p:cTn>
                                        <p:tgtEl>
                                          <p:spTgt spid="22"/>
                                        </p:tgtEl>
                                        <p:attrNameLst>
                                          <p:attrName>style.visibility</p:attrName>
                                        </p:attrNameLst>
                                      </p:cBhvr>
                                      <p:to>
                                        <p:strVal val="hidden"/>
                                      </p:to>
                                    </p:se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41"/>
                                        </p:tgtEl>
                                        <p:attrNameLst>
                                          <p:attrName>style.visibility</p:attrName>
                                        </p:attrNameLst>
                                      </p:cBhvr>
                                      <p:to>
                                        <p:strVal val="visible"/>
                                      </p:to>
                                    </p:set>
                                    <p:animEffect transition="in" filter="fade">
                                      <p:cBhvr>
                                        <p:cTn id="88" dur="400"/>
                                        <p:tgtEl>
                                          <p:spTgt spid="41"/>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43"/>
                                        </p:tgtEl>
                                        <p:attrNameLst>
                                          <p:attrName>style.visibility</p:attrName>
                                        </p:attrNameLst>
                                      </p:cBhvr>
                                      <p:to>
                                        <p:strVal val="visible"/>
                                      </p:to>
                                    </p:set>
                                    <p:animEffect transition="in" filter="fade">
                                      <p:cBhvr>
                                        <p:cTn id="91" dur="400"/>
                                        <p:tgtEl>
                                          <p:spTgt spid="43"/>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45"/>
                                        </p:tgtEl>
                                        <p:attrNameLst>
                                          <p:attrName>style.visibility</p:attrName>
                                        </p:attrNameLst>
                                      </p:cBhvr>
                                      <p:to>
                                        <p:strVal val="visible"/>
                                      </p:to>
                                    </p:set>
                                    <p:animEffect transition="in" filter="fade">
                                      <p:cBhvr>
                                        <p:cTn id="94" dur="400"/>
                                        <p:tgtEl>
                                          <p:spTgt spid="45"/>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47"/>
                                        </p:tgtEl>
                                        <p:attrNameLst>
                                          <p:attrName>style.visibility</p:attrName>
                                        </p:attrNameLst>
                                      </p:cBhvr>
                                      <p:to>
                                        <p:strVal val="visible"/>
                                      </p:to>
                                    </p:set>
                                    <p:animEffect transition="in" filter="fade">
                                      <p:cBhvr>
                                        <p:cTn id="97" dur="400"/>
                                        <p:tgtEl>
                                          <p:spTgt spid="47"/>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49"/>
                                        </p:tgtEl>
                                        <p:attrNameLst>
                                          <p:attrName>style.visibility</p:attrName>
                                        </p:attrNameLst>
                                      </p:cBhvr>
                                      <p:to>
                                        <p:strVal val="visible"/>
                                      </p:to>
                                    </p:set>
                                    <p:animEffect transition="in" filter="fade">
                                      <p:cBhvr>
                                        <p:cTn id="100" dur="400"/>
                                        <p:tgtEl>
                                          <p:spTgt spid="49"/>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1"/>
                                        </p:tgtEl>
                                        <p:attrNameLst>
                                          <p:attrName>style.visibility</p:attrName>
                                        </p:attrNameLst>
                                      </p:cBhvr>
                                      <p:to>
                                        <p:strVal val="visible"/>
                                      </p:to>
                                    </p:set>
                                    <p:animEffect transition="in" filter="fade">
                                      <p:cBhvr>
                                        <p:cTn id="103" dur="400"/>
                                        <p:tgtEl>
                                          <p:spTgt spid="51"/>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53"/>
                                        </p:tgtEl>
                                        <p:attrNameLst>
                                          <p:attrName>style.visibility</p:attrName>
                                        </p:attrNameLst>
                                      </p:cBhvr>
                                      <p:to>
                                        <p:strVal val="visible"/>
                                      </p:to>
                                    </p:set>
                                    <p:animEffect transition="in" filter="fade">
                                      <p:cBhvr>
                                        <p:cTn id="106" dur="400"/>
                                        <p:tgtEl>
                                          <p:spTgt spid="53"/>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55"/>
                                        </p:tgtEl>
                                        <p:attrNameLst>
                                          <p:attrName>style.visibility</p:attrName>
                                        </p:attrNameLst>
                                      </p:cBhvr>
                                      <p:to>
                                        <p:strVal val="visible"/>
                                      </p:to>
                                    </p:set>
                                    <p:animEffect transition="in" filter="fade">
                                      <p:cBhvr>
                                        <p:cTn id="109" dur="400"/>
                                        <p:tgtEl>
                                          <p:spTgt spid="55"/>
                                        </p:tgtEl>
                                      </p:cBhvr>
                                    </p:animEffect>
                                  </p:childTnLst>
                                </p:cTn>
                              </p:par>
                              <p:par>
                                <p:cTn id="110" presetID="10" presetClass="exit" presetSubtype="0" fill="hold" grpId="1" nodeType="withEffect">
                                  <p:stCondLst>
                                    <p:cond delay="0"/>
                                  </p:stCondLst>
                                  <p:childTnLst>
                                    <p:animEffect transition="out" filter="fade">
                                      <p:cBhvr>
                                        <p:cTn id="111" dur="300"/>
                                        <p:tgtEl>
                                          <p:spTgt spid="23"/>
                                        </p:tgtEl>
                                      </p:cBhvr>
                                    </p:animEffect>
                                    <p:set>
                                      <p:cBhvr>
                                        <p:cTn id="112" dur="1" fill="hold">
                                          <p:stCondLst>
                                            <p:cond delay="299"/>
                                          </p:stCondLst>
                                        </p:cTn>
                                        <p:tgtEl>
                                          <p:spTgt spid="23"/>
                                        </p:tgtEl>
                                        <p:attrNameLst>
                                          <p:attrName>style.visibility</p:attrName>
                                        </p:attrNameLst>
                                      </p:cBhvr>
                                      <p:to>
                                        <p:strVal val="hidden"/>
                                      </p:to>
                                    </p:set>
                                  </p:childTnLst>
                                </p:cTn>
                              </p:par>
                              <p:par>
                                <p:cTn id="113" presetID="10" presetClass="exit" presetSubtype="0" fill="hold" grpId="1" nodeType="withEffect">
                                  <p:stCondLst>
                                    <p:cond delay="0"/>
                                  </p:stCondLst>
                                  <p:childTnLst>
                                    <p:animEffect transition="out" filter="fade">
                                      <p:cBhvr>
                                        <p:cTn id="114" dur="300"/>
                                        <p:tgtEl>
                                          <p:spTgt spid="25"/>
                                        </p:tgtEl>
                                      </p:cBhvr>
                                    </p:animEffect>
                                    <p:set>
                                      <p:cBhvr>
                                        <p:cTn id="115" dur="1" fill="hold">
                                          <p:stCondLst>
                                            <p:cond delay="299"/>
                                          </p:stCondLst>
                                        </p:cTn>
                                        <p:tgtEl>
                                          <p:spTgt spid="25"/>
                                        </p:tgtEl>
                                        <p:attrNameLst>
                                          <p:attrName>style.visibility</p:attrName>
                                        </p:attrNameLst>
                                      </p:cBhvr>
                                      <p:to>
                                        <p:strVal val="hidden"/>
                                      </p:to>
                                    </p:set>
                                  </p:childTnLst>
                                </p:cTn>
                              </p:par>
                              <p:par>
                                <p:cTn id="116" presetID="10" presetClass="exit" presetSubtype="0" fill="hold" grpId="1" nodeType="withEffect">
                                  <p:stCondLst>
                                    <p:cond delay="0"/>
                                  </p:stCondLst>
                                  <p:childTnLst>
                                    <p:animEffect transition="out" filter="fade">
                                      <p:cBhvr>
                                        <p:cTn id="117" dur="300"/>
                                        <p:tgtEl>
                                          <p:spTgt spid="27"/>
                                        </p:tgtEl>
                                      </p:cBhvr>
                                    </p:animEffect>
                                    <p:set>
                                      <p:cBhvr>
                                        <p:cTn id="118" dur="1" fill="hold">
                                          <p:stCondLst>
                                            <p:cond delay="299"/>
                                          </p:stCondLst>
                                        </p:cTn>
                                        <p:tgtEl>
                                          <p:spTgt spid="27"/>
                                        </p:tgtEl>
                                        <p:attrNameLst>
                                          <p:attrName>style.visibility</p:attrName>
                                        </p:attrNameLst>
                                      </p:cBhvr>
                                      <p:to>
                                        <p:strVal val="hidden"/>
                                      </p:to>
                                    </p:set>
                                  </p:childTnLst>
                                </p:cTn>
                              </p:par>
                              <p:par>
                                <p:cTn id="119" presetID="10" presetClass="exit" presetSubtype="0" fill="hold" grpId="1" nodeType="withEffect">
                                  <p:stCondLst>
                                    <p:cond delay="0"/>
                                  </p:stCondLst>
                                  <p:childTnLst>
                                    <p:animEffect transition="out" filter="fade">
                                      <p:cBhvr>
                                        <p:cTn id="120" dur="300"/>
                                        <p:tgtEl>
                                          <p:spTgt spid="29"/>
                                        </p:tgtEl>
                                      </p:cBhvr>
                                    </p:animEffect>
                                    <p:set>
                                      <p:cBhvr>
                                        <p:cTn id="121" dur="1" fill="hold">
                                          <p:stCondLst>
                                            <p:cond delay="299"/>
                                          </p:stCondLst>
                                        </p:cTn>
                                        <p:tgtEl>
                                          <p:spTgt spid="29"/>
                                        </p:tgtEl>
                                        <p:attrNameLst>
                                          <p:attrName>style.visibility</p:attrName>
                                        </p:attrNameLst>
                                      </p:cBhvr>
                                      <p:to>
                                        <p:strVal val="hidden"/>
                                      </p:to>
                                    </p:set>
                                  </p:childTnLst>
                                </p:cTn>
                              </p:par>
                              <p:par>
                                <p:cTn id="122" presetID="10" presetClass="exit" presetSubtype="0" fill="hold" grpId="1" nodeType="withEffect">
                                  <p:stCondLst>
                                    <p:cond delay="0"/>
                                  </p:stCondLst>
                                  <p:childTnLst>
                                    <p:animEffect transition="out" filter="fade">
                                      <p:cBhvr>
                                        <p:cTn id="123" dur="300"/>
                                        <p:tgtEl>
                                          <p:spTgt spid="35"/>
                                        </p:tgtEl>
                                      </p:cBhvr>
                                    </p:animEffect>
                                    <p:set>
                                      <p:cBhvr>
                                        <p:cTn id="124" dur="1" fill="hold">
                                          <p:stCondLst>
                                            <p:cond delay="299"/>
                                          </p:stCondLst>
                                        </p:cTn>
                                        <p:tgtEl>
                                          <p:spTgt spid="35"/>
                                        </p:tgtEl>
                                        <p:attrNameLst>
                                          <p:attrName>style.visibility</p:attrName>
                                        </p:attrNameLst>
                                      </p:cBhvr>
                                      <p:to>
                                        <p:strVal val="hidden"/>
                                      </p:to>
                                    </p:set>
                                  </p:childTnLst>
                                </p:cTn>
                              </p:par>
                              <p:par>
                                <p:cTn id="125" presetID="10" presetClass="exit" presetSubtype="0" fill="hold" grpId="1" nodeType="withEffect">
                                  <p:stCondLst>
                                    <p:cond delay="0"/>
                                  </p:stCondLst>
                                  <p:childTnLst>
                                    <p:animEffect transition="out" filter="fade">
                                      <p:cBhvr>
                                        <p:cTn id="126" dur="300"/>
                                        <p:tgtEl>
                                          <p:spTgt spid="37"/>
                                        </p:tgtEl>
                                      </p:cBhvr>
                                    </p:animEffect>
                                    <p:set>
                                      <p:cBhvr>
                                        <p:cTn id="127" dur="1" fill="hold">
                                          <p:stCondLst>
                                            <p:cond delay="299"/>
                                          </p:stCondLst>
                                        </p:cTn>
                                        <p:tgtEl>
                                          <p:spTgt spid="37"/>
                                        </p:tgtEl>
                                        <p:attrNameLst>
                                          <p:attrName>style.visibility</p:attrName>
                                        </p:attrNameLst>
                                      </p:cBhvr>
                                      <p:to>
                                        <p:strVal val="hidden"/>
                                      </p:to>
                                    </p:set>
                                  </p:childTnLst>
                                </p:cTn>
                              </p:par>
                              <p:par>
                                <p:cTn id="128" presetID="10" presetClass="exit" presetSubtype="0" fill="hold" grpId="1" nodeType="withEffect">
                                  <p:stCondLst>
                                    <p:cond delay="0"/>
                                  </p:stCondLst>
                                  <p:childTnLst>
                                    <p:animEffect transition="out" filter="fade">
                                      <p:cBhvr>
                                        <p:cTn id="129" dur="300"/>
                                        <p:tgtEl>
                                          <p:spTgt spid="39"/>
                                        </p:tgtEl>
                                      </p:cBhvr>
                                    </p:animEffect>
                                    <p:set>
                                      <p:cBhvr>
                                        <p:cTn id="130" dur="1" fill="hold">
                                          <p:stCondLst>
                                            <p:cond delay="299"/>
                                          </p:stCondLst>
                                        </p:cTn>
                                        <p:tgtEl>
                                          <p:spTgt spid="3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25" grpId="0" animBg="1"/>
      <p:bldP spid="25" grpId="1" animBg="1"/>
      <p:bldP spid="27" grpId="0" animBg="1"/>
      <p:bldP spid="27" grpId="1" animBg="1"/>
      <p:bldP spid="29" grpId="0" animBg="1"/>
      <p:bldP spid="29" grpId="1" animBg="1"/>
      <p:bldP spid="35" grpId="0" animBg="1"/>
      <p:bldP spid="35" grpId="1" animBg="1"/>
      <p:bldP spid="37" grpId="0" animBg="1"/>
      <p:bldP spid="37" grpId="1" animBg="1"/>
      <p:bldP spid="39" grpId="0" animBg="1"/>
      <p:bldP spid="39" grpId="1" animBg="1"/>
      <p:bldP spid="41" grpId="0" animBg="1"/>
      <p:bldP spid="43" grpId="0" animBg="1"/>
      <p:bldP spid="45" grpId="0" animBg="1"/>
      <p:bldP spid="47" grpId="0" animBg="1"/>
      <p:bldP spid="49" grpId="0" animBg="1"/>
      <p:bldP spid="51" grpId="0" animBg="1"/>
      <p:bldP spid="53" grpId="0" animBg="1"/>
      <p:bldP spid="5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F9F5050-E4DA-D7F3-1E0C-CB596972A292}"/>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C69E5B9-9B23-34F2-6479-D968B108C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59893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B7636BDF-0757-B959-8F59-3E73DF1124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685800"/>
            <a:ext cx="0" cy="539496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LAMMC footer line">
            <a:extLst>
              <a:ext uri="{FF2B5EF4-FFF2-40B4-BE49-F238E27FC236}">
                <a16:creationId xmlns:a16="http://schemas.microsoft.com/office/drawing/2014/main" id="{92F0AF2C-94F8-0D69-5D79-7933D2201CDF}"/>
              </a:ext>
            </a:extLst>
          </p:cNvPr>
          <p:cNvCxnSpPr/>
          <p:nvPr/>
        </p:nvCxnSpPr>
        <p:spPr>
          <a:xfrm>
            <a:off x="228600" y="6446520"/>
            <a:ext cx="11731752" cy="0"/>
          </a:xfrm>
          <a:prstGeom prst="line">
            <a:avLst/>
          </a:prstGeom>
          <a:ln w="38100">
            <a:solidFill>
              <a:srgbClr val="006600"/>
            </a:solidFill>
          </a:ln>
        </p:spPr>
        <p:style>
          <a:lnRef idx="2">
            <a:schemeClr val="accent1"/>
          </a:lnRef>
          <a:fillRef idx="0">
            <a:schemeClr val="accent1"/>
          </a:fillRef>
          <a:effectRef idx="1">
            <a:schemeClr val="accent1"/>
          </a:effectRef>
          <a:fontRef idx="minor">
            <a:schemeClr val="tx1"/>
          </a:fontRef>
        </p:style>
      </p:cxnSp>
      <p:cxnSp>
        <p:nvCxnSpPr>
          <p:cNvPr id="15" name="LAMMC footer line">
            <a:extLst>
              <a:ext uri="{FF2B5EF4-FFF2-40B4-BE49-F238E27FC236}">
                <a16:creationId xmlns:a16="http://schemas.microsoft.com/office/drawing/2014/main" id="{269B1AEB-9565-24AC-6BE1-2C7B89AAF5E3}"/>
              </a:ext>
            </a:extLst>
          </p:cNvPr>
          <p:cNvCxnSpPr/>
          <p:nvPr/>
        </p:nvCxnSpPr>
        <p:spPr>
          <a:xfrm>
            <a:off x="228600" y="6501384"/>
            <a:ext cx="11731752" cy="0"/>
          </a:xfrm>
          <a:prstGeom prst="line">
            <a:avLst/>
          </a:prstGeom>
          <a:ln w="12700">
            <a:solidFill>
              <a:srgbClr val="006600"/>
            </a:solidFill>
          </a:ln>
        </p:spPr>
        <p:style>
          <a:lnRef idx="2">
            <a:schemeClr val="accent1"/>
          </a:lnRef>
          <a:fillRef idx="0">
            <a:schemeClr val="accent1"/>
          </a:fillRef>
          <a:effectRef idx="1">
            <a:schemeClr val="accent1"/>
          </a:effectRef>
          <a:fontRef idx="minor">
            <a:schemeClr val="tx1"/>
          </a:fontRef>
        </p:style>
      </p:cxnSp>
      <p:sp>
        <p:nvSpPr>
          <p:cNvPr id="16" name="LAMMC footer number">
            <a:extLst>
              <a:ext uri="{FF2B5EF4-FFF2-40B4-BE49-F238E27FC236}">
                <a16:creationId xmlns:a16="http://schemas.microsoft.com/office/drawing/2014/main" id="{2F27F8B9-9272-E6C5-39EC-508D1CAC08A3}"/>
              </a:ext>
            </a:extLst>
          </p:cNvPr>
          <p:cNvSpPr txBox="1"/>
          <p:nvPr/>
        </p:nvSpPr>
        <p:spPr>
          <a:xfrm>
            <a:off x="5184648" y="6519672"/>
            <a:ext cx="1828800" cy="301752"/>
          </a:xfrm>
          <a:prstGeom prst="rect">
            <a:avLst/>
          </a:prstGeom>
          <a:noFill/>
        </p:spPr>
        <p:txBody>
          <a:bodyPr wrap="none" tIns="0" bIns="0" anchor="ctr">
            <a:spAutoFit/>
          </a:bodyPr>
          <a:lstStyle/>
          <a:p>
            <a:pPr algn="ctr"/>
            <a:fld id="{B6F15528-21DE-4FAA-801E-634DDDAF4B2B}" type="slidenum">
              <a:rPr lang="lt-LT" sz="1000" b="1">
                <a:solidFill>
                  <a:srgbClr val="595959"/>
                </a:solidFill>
                <a:latin typeface="Cambria"/>
              </a:rPr>
              <a:t>16</a:t>
            </a:fld>
            <a:endParaRPr lang="lt-LT" sz="1000" b="1">
              <a:solidFill>
                <a:srgbClr val="595959"/>
              </a:solidFill>
              <a:latin typeface="Cambria"/>
            </a:endParaRPr>
          </a:p>
        </p:txBody>
      </p:sp>
      <p:sp>
        <p:nvSpPr>
          <p:cNvPr id="17" name="LAMMC footer text">
            <a:extLst>
              <a:ext uri="{FF2B5EF4-FFF2-40B4-BE49-F238E27FC236}">
                <a16:creationId xmlns:a16="http://schemas.microsoft.com/office/drawing/2014/main" id="{8192044C-F1AD-4A3E-DC66-72298D7C51B9}"/>
              </a:ext>
            </a:extLst>
          </p:cNvPr>
          <p:cNvSpPr txBox="1"/>
          <p:nvPr/>
        </p:nvSpPr>
        <p:spPr>
          <a:xfrm>
            <a:off x="10332720" y="6510528"/>
            <a:ext cx="1627632" cy="329184"/>
          </a:xfrm>
          <a:prstGeom prst="rect">
            <a:avLst/>
          </a:prstGeom>
          <a:noFill/>
        </p:spPr>
        <p:txBody>
          <a:bodyPr wrap="none" tIns="0" rIns="0" bIns="0" anchor="ctr">
            <a:spAutoFit/>
          </a:bodyPr>
          <a:lstStyle/>
          <a:p>
            <a:pPr algn="r"/>
            <a:r>
              <a:rPr sz="1800">
                <a:solidFill>
                  <a:srgbClr val="006600"/>
                </a:solidFill>
                <a:latin typeface="Calibri"/>
              </a:rPr>
              <a:t>LAMMC</a:t>
            </a:r>
          </a:p>
        </p:txBody>
      </p:sp>
      <p:sp>
        <p:nvSpPr>
          <p:cNvPr id="3" name="TextBox 2">
            <a:extLst>
              <a:ext uri="{FF2B5EF4-FFF2-40B4-BE49-F238E27FC236}">
                <a16:creationId xmlns:a16="http://schemas.microsoft.com/office/drawing/2014/main" id="{55C0FC77-E59C-EB54-C614-DF643D27E965}"/>
              </a:ext>
            </a:extLst>
          </p:cNvPr>
          <p:cNvSpPr txBox="1"/>
          <p:nvPr/>
        </p:nvSpPr>
        <p:spPr>
          <a:xfrm>
            <a:off x="4919472" y="5502556"/>
            <a:ext cx="6858000" cy="636694"/>
          </a:xfrm>
          <a:prstGeom prst="rect">
            <a:avLst/>
          </a:prstGeom>
        </p:spPr>
        <p:txBody>
          <a:bodyPr vert="horz" lIns="91440" tIns="45720" rIns="91440" bIns="45720" rtlCol="0">
            <a:normAutofit/>
          </a:bodyPr>
          <a:lstStyle/>
          <a:p>
            <a:pPr>
              <a:lnSpc>
                <a:spcPct val="90000"/>
              </a:lnSpc>
              <a:spcAft>
                <a:spcPts val="600"/>
              </a:spcAft>
            </a:pPr>
            <a:r>
              <a:rPr lang="lt-LT" sz="1400" i="1" dirty="0">
                <a:latin typeface="Cambria" panose="02040503050406030204" pitchFamily="18" charset="0"/>
                <a:ea typeface="Cambria" panose="02040503050406030204" pitchFamily="18" charset="0"/>
              </a:rPr>
              <a:t>5 Pav. Jungtinių modelių prognozės tikslumas (NSE) visuose 14 scenarijų (žalia – A grupė, žydra – B grupė)</a:t>
            </a:r>
          </a:p>
        </p:txBody>
      </p:sp>
      <p:sp>
        <p:nvSpPr>
          <p:cNvPr id="6" name="Title 1">
            <a:extLst>
              <a:ext uri="{FF2B5EF4-FFF2-40B4-BE49-F238E27FC236}">
                <a16:creationId xmlns:a16="http://schemas.microsoft.com/office/drawing/2014/main" id="{793BD57F-A0CB-7F4C-6B97-84B0BA5BD5C6}"/>
              </a:ext>
            </a:extLst>
          </p:cNvPr>
          <p:cNvSpPr txBox="1">
            <a:spLocks/>
          </p:cNvSpPr>
          <p:nvPr/>
        </p:nvSpPr>
        <p:spPr>
          <a:xfrm>
            <a:off x="321564" y="685800"/>
            <a:ext cx="4010998" cy="2103120"/>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lnSpc>
                <a:spcPct val="90000"/>
              </a:lnSpc>
            </a:pPr>
            <a:r>
              <a:rPr lang="en-US" b="1" dirty="0">
                <a:effectLst>
                  <a:outerShdw blurRad="38100" dist="38100" dir="2700000" algn="tl">
                    <a:srgbClr val="000000">
                      <a:alpha val="43137"/>
                    </a:srgbClr>
                  </a:outerShdw>
                </a:effectLst>
              </a:rPr>
              <a:t>REZULTATAI (</a:t>
            </a:r>
            <a:r>
              <a:rPr lang="lt-LT" b="1" dirty="0">
                <a:effectLst>
                  <a:outerShdw blurRad="38100" dist="38100" dir="2700000" algn="tl">
                    <a:srgbClr val="000000">
                      <a:alpha val="43137"/>
                    </a:srgbClr>
                  </a:outerShdw>
                </a:effectLst>
              </a:rPr>
              <a:t>2</a:t>
            </a:r>
            <a:r>
              <a:rPr lang="en-US" b="1" dirty="0">
                <a:effectLst>
                  <a:outerShdw blurRad="38100" dist="38100" dir="2700000" algn="tl">
                    <a:srgbClr val="000000">
                      <a:alpha val="43137"/>
                    </a:srgbClr>
                  </a:outerShdw>
                </a:effectLst>
              </a:rPr>
              <a:t>)</a:t>
            </a:r>
            <a:endParaRPr lang="lt-LT" b="1" dirty="0">
              <a:effectLst>
                <a:outerShdw blurRad="38100" dist="38100" dir="2700000" algn="tl">
                  <a:srgbClr val="000000">
                    <a:alpha val="43137"/>
                  </a:srgbClr>
                </a:outerShdw>
              </a:effectLst>
            </a:endParaRPr>
          </a:p>
          <a:p>
            <a:pPr algn="r">
              <a:lnSpc>
                <a:spcPct val="100000"/>
              </a:lnSpc>
            </a:pPr>
            <a:r>
              <a:rPr lang="lt-LT" sz="3700" b="1" i="1" dirty="0"/>
              <a:t>jungtiniai modeliai</a:t>
            </a:r>
            <a:br>
              <a:rPr lang="en-US" dirty="0">
                <a:solidFill>
                  <a:schemeClr val="accent2">
                    <a:lumMod val="50000"/>
                  </a:schemeClr>
                </a:solidFill>
              </a:rPr>
            </a:br>
            <a:endParaRPr lang="en-US" b="1" dirty="0">
              <a:solidFill>
                <a:schemeClr val="accent2">
                  <a:lumMod val="50000"/>
                </a:schemeClr>
              </a:solidFill>
              <a:effectLst>
                <a:outerShdw blurRad="38100" dist="38100" dir="2700000" algn="tl">
                  <a:srgbClr val="000000">
                    <a:alpha val="43137"/>
                  </a:srgbClr>
                </a:outerShdw>
              </a:effectLst>
            </a:endParaRPr>
          </a:p>
        </p:txBody>
      </p:sp>
      <p:sp>
        <p:nvSpPr>
          <p:cNvPr id="10" name="TextBox 9">
            <a:extLst>
              <a:ext uri="{FF2B5EF4-FFF2-40B4-BE49-F238E27FC236}">
                <a16:creationId xmlns:a16="http://schemas.microsoft.com/office/drawing/2014/main" id="{06B93E21-8E2C-83A4-4F17-0F76F388D70E}"/>
              </a:ext>
            </a:extLst>
          </p:cNvPr>
          <p:cNvSpPr txBox="1"/>
          <p:nvPr/>
        </p:nvSpPr>
        <p:spPr>
          <a:xfrm>
            <a:off x="440433" y="2873188"/>
            <a:ext cx="4131565" cy="1077218"/>
          </a:xfrm>
          <a:prstGeom prst="rect">
            <a:avLst/>
          </a:prstGeom>
          <a:noFill/>
        </p:spPr>
        <p:txBody>
          <a:bodyPr wrap="square" lIns="0" rIns="0">
            <a:spAutoFit/>
          </a:bodyPr>
          <a:lstStyle>
            <a:defPPr>
              <a:defRPr lang="en-US"/>
            </a:defPPr>
            <a:lvl1pPr marL="285750" lvl="0" indent="-285750">
              <a:buFont typeface="Arial" panose="020B0604020202020204" pitchFamily="34" charset="0"/>
              <a:buChar char="•"/>
              <a:defRPr sz="1600"/>
            </a:lvl1pPr>
          </a:lstStyle>
          <a:p>
            <a:r>
              <a:rPr dirty="0"/>
              <a:t>Tik UAV (A1) – silpniausias visiems elementams (NSE 0,19–0,77)</a:t>
            </a:r>
          </a:p>
          <a:p>
            <a:r>
              <a:rPr dirty="0"/>
              <a:t>Su dirvožemio savybėmis – NSE 0,67–0,97</a:t>
            </a:r>
          </a:p>
          <a:p>
            <a:r>
              <a:rPr dirty="0"/>
              <a:t>Skirtumai tarp </a:t>
            </a:r>
            <a:r>
              <a:rPr dirty="0" err="1"/>
              <a:t>geriausių</a:t>
            </a:r>
            <a:r>
              <a:rPr dirty="0"/>
              <a:t> scenarijų nedideli</a:t>
            </a:r>
          </a:p>
          <a:p>
            <a:r>
              <a:rPr dirty="0"/>
              <a:t>Pb ir Cr – tiksliausias modelis be UAV (B7)</a:t>
            </a:r>
          </a:p>
        </p:txBody>
      </p:sp>
      <p:sp>
        <p:nvSpPr>
          <p:cNvPr id="18" name="Label Cr"/>
          <p:cNvSpPr txBox="1"/>
          <p:nvPr/>
        </p:nvSpPr>
        <p:spPr>
          <a:xfrm>
            <a:off x="4956048" y="384048"/>
            <a:ext cx="2176272" cy="201168"/>
          </a:xfrm>
          <a:prstGeom prst="rect">
            <a:avLst/>
          </a:prstGeom>
          <a:noFill/>
        </p:spPr>
        <p:txBody>
          <a:bodyPr wrap="none" tIns="0" bIns="0">
            <a:spAutoFit/>
          </a:bodyPr>
          <a:lstStyle/>
          <a:p>
            <a:pPr algn="ctr"/>
            <a:r>
              <a:rPr sz="1300" b="1">
                <a:solidFill>
                  <a:srgbClr val="1B5E20"/>
                </a:solidFill>
                <a:latin typeface="Cambria"/>
              </a:rPr>
              <a:t>Cr</a:t>
            </a:r>
          </a:p>
        </p:txBody>
      </p:sp>
      <p:pic>
        <p:nvPicPr>
          <p:cNvPr id="19" name="NSE L Cr" descr="L_Cr.png"/>
          <p:cNvPicPr>
            <a:picLocks noChangeAspect="1"/>
          </p:cNvPicPr>
          <p:nvPr/>
        </p:nvPicPr>
        <p:blipFill>
          <a:blip r:embed="rId3"/>
          <a:stretch>
            <a:fillRect/>
          </a:stretch>
        </p:blipFill>
        <p:spPr>
          <a:xfrm>
            <a:off x="4956048" y="585216"/>
            <a:ext cx="2176272" cy="1462330"/>
          </a:xfrm>
          <a:prstGeom prst="rect">
            <a:avLst/>
          </a:prstGeom>
        </p:spPr>
      </p:pic>
      <p:sp>
        <p:nvSpPr>
          <p:cNvPr id="20" name="Label Ni"/>
          <p:cNvSpPr txBox="1"/>
          <p:nvPr/>
        </p:nvSpPr>
        <p:spPr>
          <a:xfrm>
            <a:off x="7187183" y="384048"/>
            <a:ext cx="2176272" cy="201168"/>
          </a:xfrm>
          <a:prstGeom prst="rect">
            <a:avLst/>
          </a:prstGeom>
          <a:noFill/>
        </p:spPr>
        <p:txBody>
          <a:bodyPr wrap="none" tIns="0" bIns="0">
            <a:spAutoFit/>
          </a:bodyPr>
          <a:lstStyle/>
          <a:p>
            <a:pPr algn="ctr"/>
            <a:r>
              <a:rPr sz="1300" b="1">
                <a:solidFill>
                  <a:srgbClr val="1B5E20"/>
                </a:solidFill>
                <a:latin typeface="Cambria"/>
              </a:rPr>
              <a:t>Ni</a:t>
            </a:r>
          </a:p>
        </p:txBody>
      </p:sp>
      <p:pic>
        <p:nvPicPr>
          <p:cNvPr id="21" name="NSE L Ni" descr="L_Ni.png"/>
          <p:cNvPicPr>
            <a:picLocks noChangeAspect="1"/>
          </p:cNvPicPr>
          <p:nvPr/>
        </p:nvPicPr>
        <p:blipFill>
          <a:blip r:embed="rId4"/>
          <a:stretch>
            <a:fillRect/>
          </a:stretch>
        </p:blipFill>
        <p:spPr>
          <a:xfrm>
            <a:off x="7187183" y="585216"/>
            <a:ext cx="2176272" cy="1462330"/>
          </a:xfrm>
          <a:prstGeom prst="rect">
            <a:avLst/>
          </a:prstGeom>
        </p:spPr>
      </p:pic>
      <p:sp>
        <p:nvSpPr>
          <p:cNvPr id="22" name="Label Co"/>
          <p:cNvSpPr txBox="1"/>
          <p:nvPr/>
        </p:nvSpPr>
        <p:spPr>
          <a:xfrm>
            <a:off x="9418320" y="384048"/>
            <a:ext cx="2176272" cy="201168"/>
          </a:xfrm>
          <a:prstGeom prst="rect">
            <a:avLst/>
          </a:prstGeom>
          <a:noFill/>
        </p:spPr>
        <p:txBody>
          <a:bodyPr wrap="none" tIns="0" bIns="0">
            <a:spAutoFit/>
          </a:bodyPr>
          <a:lstStyle/>
          <a:p>
            <a:pPr algn="ctr"/>
            <a:r>
              <a:rPr sz="1300" b="1">
                <a:solidFill>
                  <a:srgbClr val="1B5E20"/>
                </a:solidFill>
                <a:latin typeface="Cambria"/>
              </a:rPr>
              <a:t>Co</a:t>
            </a:r>
          </a:p>
        </p:txBody>
      </p:sp>
      <p:pic>
        <p:nvPicPr>
          <p:cNvPr id="23" name="NSE L Co" descr="L_Co.png"/>
          <p:cNvPicPr>
            <a:picLocks noChangeAspect="1"/>
          </p:cNvPicPr>
          <p:nvPr/>
        </p:nvPicPr>
        <p:blipFill>
          <a:blip r:embed="rId5"/>
          <a:stretch>
            <a:fillRect/>
          </a:stretch>
        </p:blipFill>
        <p:spPr>
          <a:xfrm>
            <a:off x="9418320" y="585216"/>
            <a:ext cx="2176272" cy="1436993"/>
          </a:xfrm>
          <a:prstGeom prst="rect">
            <a:avLst/>
          </a:prstGeom>
        </p:spPr>
      </p:pic>
      <p:sp>
        <p:nvSpPr>
          <p:cNvPr id="24" name="Label Zn"/>
          <p:cNvSpPr txBox="1"/>
          <p:nvPr/>
        </p:nvSpPr>
        <p:spPr>
          <a:xfrm>
            <a:off x="4956048" y="2084121"/>
            <a:ext cx="2176272" cy="201168"/>
          </a:xfrm>
          <a:prstGeom prst="rect">
            <a:avLst/>
          </a:prstGeom>
          <a:noFill/>
        </p:spPr>
        <p:txBody>
          <a:bodyPr wrap="none" tIns="0" bIns="0">
            <a:spAutoFit/>
          </a:bodyPr>
          <a:lstStyle/>
          <a:p>
            <a:pPr algn="ctr"/>
            <a:r>
              <a:rPr sz="1300" b="1">
                <a:solidFill>
                  <a:srgbClr val="1B5E20"/>
                </a:solidFill>
                <a:latin typeface="Cambria"/>
              </a:rPr>
              <a:t>Zn</a:t>
            </a:r>
          </a:p>
        </p:txBody>
      </p:sp>
      <p:pic>
        <p:nvPicPr>
          <p:cNvPr id="25" name="NSE L Zn" descr="L_Zn.png"/>
          <p:cNvPicPr>
            <a:picLocks noChangeAspect="1"/>
          </p:cNvPicPr>
          <p:nvPr/>
        </p:nvPicPr>
        <p:blipFill>
          <a:blip r:embed="rId6"/>
          <a:stretch>
            <a:fillRect/>
          </a:stretch>
        </p:blipFill>
        <p:spPr>
          <a:xfrm>
            <a:off x="4956048" y="2285289"/>
            <a:ext cx="2176272" cy="1389489"/>
          </a:xfrm>
          <a:prstGeom prst="rect">
            <a:avLst/>
          </a:prstGeom>
        </p:spPr>
      </p:pic>
      <p:sp>
        <p:nvSpPr>
          <p:cNvPr id="26" name="Label Cd"/>
          <p:cNvSpPr txBox="1"/>
          <p:nvPr/>
        </p:nvSpPr>
        <p:spPr>
          <a:xfrm>
            <a:off x="7187183" y="2084121"/>
            <a:ext cx="2176272" cy="201168"/>
          </a:xfrm>
          <a:prstGeom prst="rect">
            <a:avLst/>
          </a:prstGeom>
          <a:noFill/>
        </p:spPr>
        <p:txBody>
          <a:bodyPr wrap="none" tIns="0" bIns="0">
            <a:spAutoFit/>
          </a:bodyPr>
          <a:lstStyle/>
          <a:p>
            <a:pPr algn="ctr"/>
            <a:r>
              <a:rPr sz="1300" b="1">
                <a:solidFill>
                  <a:srgbClr val="1B5E20"/>
                </a:solidFill>
                <a:latin typeface="Cambria"/>
              </a:rPr>
              <a:t>Cd</a:t>
            </a:r>
          </a:p>
        </p:txBody>
      </p:sp>
      <p:pic>
        <p:nvPicPr>
          <p:cNvPr id="27" name="NSE L Cd" descr="L_Cd.png"/>
          <p:cNvPicPr>
            <a:picLocks noChangeAspect="1"/>
          </p:cNvPicPr>
          <p:nvPr/>
        </p:nvPicPr>
        <p:blipFill>
          <a:blip r:embed="rId7"/>
          <a:stretch>
            <a:fillRect/>
          </a:stretch>
        </p:blipFill>
        <p:spPr>
          <a:xfrm>
            <a:off x="7187183" y="2285289"/>
            <a:ext cx="2176272" cy="1462330"/>
          </a:xfrm>
          <a:prstGeom prst="rect">
            <a:avLst/>
          </a:prstGeom>
        </p:spPr>
      </p:pic>
      <p:sp>
        <p:nvSpPr>
          <p:cNvPr id="28" name="Label Pb"/>
          <p:cNvSpPr txBox="1"/>
          <p:nvPr/>
        </p:nvSpPr>
        <p:spPr>
          <a:xfrm>
            <a:off x="9418320" y="2084121"/>
            <a:ext cx="2176272" cy="201168"/>
          </a:xfrm>
          <a:prstGeom prst="rect">
            <a:avLst/>
          </a:prstGeom>
          <a:noFill/>
        </p:spPr>
        <p:txBody>
          <a:bodyPr wrap="none" tIns="0" bIns="0">
            <a:spAutoFit/>
          </a:bodyPr>
          <a:lstStyle/>
          <a:p>
            <a:pPr algn="ctr"/>
            <a:r>
              <a:rPr sz="1300" b="1">
                <a:solidFill>
                  <a:srgbClr val="1B5E20"/>
                </a:solidFill>
                <a:latin typeface="Cambria"/>
              </a:rPr>
              <a:t>Pb</a:t>
            </a:r>
          </a:p>
        </p:txBody>
      </p:sp>
      <p:pic>
        <p:nvPicPr>
          <p:cNvPr id="29" name="NSE L Pb" descr="L_Pb.png"/>
          <p:cNvPicPr>
            <a:picLocks noChangeAspect="1"/>
          </p:cNvPicPr>
          <p:nvPr/>
        </p:nvPicPr>
        <p:blipFill>
          <a:blip r:embed="rId8"/>
          <a:stretch>
            <a:fillRect/>
          </a:stretch>
        </p:blipFill>
        <p:spPr>
          <a:xfrm>
            <a:off x="9418320" y="2285289"/>
            <a:ext cx="2176272" cy="1417460"/>
          </a:xfrm>
          <a:prstGeom prst="rect">
            <a:avLst/>
          </a:prstGeom>
        </p:spPr>
      </p:pic>
      <p:sp>
        <p:nvSpPr>
          <p:cNvPr id="30" name="Label Cu"/>
          <p:cNvSpPr txBox="1"/>
          <p:nvPr/>
        </p:nvSpPr>
        <p:spPr>
          <a:xfrm>
            <a:off x="4956048" y="3784195"/>
            <a:ext cx="2176272" cy="201168"/>
          </a:xfrm>
          <a:prstGeom prst="rect">
            <a:avLst/>
          </a:prstGeom>
          <a:noFill/>
        </p:spPr>
        <p:txBody>
          <a:bodyPr wrap="none" tIns="0" bIns="0">
            <a:spAutoFit/>
          </a:bodyPr>
          <a:lstStyle/>
          <a:p>
            <a:pPr algn="ctr"/>
            <a:r>
              <a:rPr sz="1300" b="1">
                <a:solidFill>
                  <a:srgbClr val="1B5E20"/>
                </a:solidFill>
                <a:latin typeface="Cambria"/>
              </a:rPr>
              <a:t>Cu</a:t>
            </a:r>
          </a:p>
        </p:txBody>
      </p:sp>
      <p:pic>
        <p:nvPicPr>
          <p:cNvPr id="31" name="NSE L Cu" descr="L_Cu.png"/>
          <p:cNvPicPr>
            <a:picLocks noChangeAspect="1"/>
          </p:cNvPicPr>
          <p:nvPr/>
        </p:nvPicPr>
        <p:blipFill>
          <a:blip r:embed="rId9"/>
          <a:stretch>
            <a:fillRect/>
          </a:stretch>
        </p:blipFill>
        <p:spPr>
          <a:xfrm>
            <a:off x="4956048" y="3985363"/>
            <a:ext cx="2176272" cy="1462330"/>
          </a:xfrm>
          <a:prstGeom prst="rect">
            <a:avLst/>
          </a:prstGeom>
        </p:spPr>
      </p:pic>
      <p:sp>
        <p:nvSpPr>
          <p:cNvPr id="32" name="Label As"/>
          <p:cNvSpPr txBox="1"/>
          <p:nvPr/>
        </p:nvSpPr>
        <p:spPr>
          <a:xfrm>
            <a:off x="7187183" y="3784195"/>
            <a:ext cx="2176272" cy="201168"/>
          </a:xfrm>
          <a:prstGeom prst="rect">
            <a:avLst/>
          </a:prstGeom>
          <a:noFill/>
        </p:spPr>
        <p:txBody>
          <a:bodyPr wrap="none" tIns="0" bIns="0">
            <a:spAutoFit/>
          </a:bodyPr>
          <a:lstStyle/>
          <a:p>
            <a:pPr algn="ctr"/>
            <a:r>
              <a:rPr sz="1300" b="1">
                <a:solidFill>
                  <a:srgbClr val="1B5E20"/>
                </a:solidFill>
                <a:latin typeface="Cambria"/>
              </a:rPr>
              <a:t>As</a:t>
            </a:r>
          </a:p>
        </p:txBody>
      </p:sp>
      <p:pic>
        <p:nvPicPr>
          <p:cNvPr id="33" name="NSE L As" descr="L_As.png"/>
          <p:cNvPicPr>
            <a:picLocks noChangeAspect="1"/>
          </p:cNvPicPr>
          <p:nvPr/>
        </p:nvPicPr>
        <p:blipFill>
          <a:blip r:embed="rId10"/>
          <a:stretch>
            <a:fillRect/>
          </a:stretch>
        </p:blipFill>
        <p:spPr>
          <a:xfrm>
            <a:off x="7187183" y="3985363"/>
            <a:ext cx="2176272" cy="1412615"/>
          </a:xfrm>
          <a:prstGeom prst="rect">
            <a:avLst/>
          </a:prstGeom>
        </p:spPr>
      </p:pic>
      <p:cxnSp>
        <p:nvCxnSpPr>
          <p:cNvPr id="34" name="Arrow A1 Cr"/>
          <p:cNvCxnSpPr/>
          <p:nvPr/>
        </p:nvCxnSpPr>
        <p:spPr>
          <a:xfrm>
            <a:off x="5419484" y="597346"/>
            <a:ext cx="0" cy="310896"/>
          </a:xfrm>
          <a:prstGeom prst="line">
            <a:avLst/>
          </a:prstGeom>
          <a:ln w="28575">
            <a:solidFill>
              <a:srgbClr val="C0000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5" name="Arrow best Cr"/>
          <p:cNvCxnSpPr/>
          <p:nvPr/>
        </p:nvCxnSpPr>
        <p:spPr>
          <a:xfrm>
            <a:off x="7082218" y="321789"/>
            <a:ext cx="0" cy="310896"/>
          </a:xfrm>
          <a:prstGeom prst="line">
            <a:avLst/>
          </a:prstGeom>
          <a:ln w="28575">
            <a:solidFill>
              <a:srgbClr val="C0000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6" name="Arrow B7 Cr"/>
          <p:cNvCxnSpPr/>
          <p:nvPr/>
        </p:nvCxnSpPr>
        <p:spPr>
          <a:xfrm>
            <a:off x="7082218" y="321789"/>
            <a:ext cx="0" cy="310896"/>
          </a:xfrm>
          <a:prstGeom prst="line">
            <a:avLst/>
          </a:prstGeom>
          <a:ln w="28575">
            <a:solidFill>
              <a:srgbClr val="C0000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7" name="Arrow A1 Ni"/>
          <p:cNvCxnSpPr/>
          <p:nvPr/>
        </p:nvCxnSpPr>
        <p:spPr>
          <a:xfrm>
            <a:off x="7650619" y="750781"/>
            <a:ext cx="0" cy="310896"/>
          </a:xfrm>
          <a:prstGeom prst="line">
            <a:avLst/>
          </a:prstGeom>
          <a:ln w="28575">
            <a:solidFill>
              <a:srgbClr val="C0000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8" name="Arrow best Ni"/>
          <p:cNvCxnSpPr/>
          <p:nvPr/>
        </p:nvCxnSpPr>
        <p:spPr>
          <a:xfrm>
            <a:off x="9069110" y="365628"/>
            <a:ext cx="0" cy="310896"/>
          </a:xfrm>
          <a:prstGeom prst="line">
            <a:avLst/>
          </a:prstGeom>
          <a:ln w="28575">
            <a:solidFill>
              <a:srgbClr val="C0000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9" name="Arrow A1 Co"/>
          <p:cNvCxnSpPr/>
          <p:nvPr/>
        </p:nvCxnSpPr>
        <p:spPr>
          <a:xfrm>
            <a:off x="9878513" y="742946"/>
            <a:ext cx="0" cy="310896"/>
          </a:xfrm>
          <a:prstGeom prst="line">
            <a:avLst/>
          </a:prstGeom>
          <a:ln w="28575">
            <a:solidFill>
              <a:srgbClr val="C0000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0" name="Arrow best Co"/>
          <p:cNvCxnSpPr/>
          <p:nvPr/>
        </p:nvCxnSpPr>
        <p:spPr>
          <a:xfrm>
            <a:off x="10371366" y="416357"/>
            <a:ext cx="0" cy="310896"/>
          </a:xfrm>
          <a:prstGeom prst="line">
            <a:avLst/>
          </a:prstGeom>
          <a:ln w="28575">
            <a:solidFill>
              <a:srgbClr val="C0000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Arrow A1 Zn"/>
          <p:cNvCxnSpPr/>
          <p:nvPr/>
        </p:nvCxnSpPr>
        <p:spPr>
          <a:xfrm>
            <a:off x="5416241" y="2499430"/>
            <a:ext cx="0" cy="310896"/>
          </a:xfrm>
          <a:prstGeom prst="line">
            <a:avLst/>
          </a:prstGeom>
          <a:ln w="28575">
            <a:solidFill>
              <a:srgbClr val="C0000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Arrow best Zn"/>
          <p:cNvCxnSpPr/>
          <p:nvPr/>
        </p:nvCxnSpPr>
        <p:spPr>
          <a:xfrm>
            <a:off x="6588994" y="2160965"/>
            <a:ext cx="0" cy="310896"/>
          </a:xfrm>
          <a:prstGeom prst="line">
            <a:avLst/>
          </a:prstGeom>
          <a:ln w="28575">
            <a:solidFill>
              <a:srgbClr val="C0000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3" name="Arrow A1 Cd"/>
          <p:cNvCxnSpPr/>
          <p:nvPr/>
        </p:nvCxnSpPr>
        <p:spPr>
          <a:xfrm>
            <a:off x="7650619" y="2964392"/>
            <a:ext cx="0" cy="310896"/>
          </a:xfrm>
          <a:prstGeom prst="line">
            <a:avLst/>
          </a:prstGeom>
          <a:ln w="28575">
            <a:solidFill>
              <a:srgbClr val="C0000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4" name="Arrow best Cd"/>
          <p:cNvCxnSpPr/>
          <p:nvPr/>
        </p:nvCxnSpPr>
        <p:spPr>
          <a:xfrm>
            <a:off x="9191232" y="2303682"/>
            <a:ext cx="0" cy="310896"/>
          </a:xfrm>
          <a:prstGeom prst="line">
            <a:avLst/>
          </a:prstGeom>
          <a:ln w="28575">
            <a:solidFill>
              <a:srgbClr val="C0000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5" name="Arrow A1 Pb"/>
          <p:cNvCxnSpPr/>
          <p:nvPr/>
        </p:nvCxnSpPr>
        <p:spPr>
          <a:xfrm>
            <a:off x="9879677" y="2997194"/>
            <a:ext cx="0" cy="310896"/>
          </a:xfrm>
          <a:prstGeom prst="line">
            <a:avLst/>
          </a:prstGeom>
          <a:ln w="28575">
            <a:solidFill>
              <a:srgbClr val="C0000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6" name="Arrow best Pb"/>
          <p:cNvCxnSpPr/>
          <p:nvPr/>
        </p:nvCxnSpPr>
        <p:spPr>
          <a:xfrm>
            <a:off x="11542992" y="2293017"/>
            <a:ext cx="0" cy="310896"/>
          </a:xfrm>
          <a:prstGeom prst="line">
            <a:avLst/>
          </a:prstGeom>
          <a:ln w="28575">
            <a:solidFill>
              <a:srgbClr val="C0000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7" name="Arrow B7 Pb"/>
          <p:cNvCxnSpPr/>
          <p:nvPr/>
        </p:nvCxnSpPr>
        <p:spPr>
          <a:xfrm>
            <a:off x="11542992" y="2293017"/>
            <a:ext cx="0" cy="310896"/>
          </a:xfrm>
          <a:prstGeom prst="line">
            <a:avLst/>
          </a:prstGeom>
          <a:ln w="28575">
            <a:solidFill>
              <a:srgbClr val="C0000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8" name="Arrow A1 Cu"/>
          <p:cNvCxnSpPr/>
          <p:nvPr/>
        </p:nvCxnSpPr>
        <p:spPr>
          <a:xfrm>
            <a:off x="5419484" y="4504768"/>
            <a:ext cx="0" cy="310896"/>
          </a:xfrm>
          <a:prstGeom prst="line">
            <a:avLst/>
          </a:prstGeom>
          <a:ln w="28575">
            <a:solidFill>
              <a:srgbClr val="C0000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9" name="Arrow best Cu"/>
          <p:cNvCxnSpPr/>
          <p:nvPr/>
        </p:nvCxnSpPr>
        <p:spPr>
          <a:xfrm>
            <a:off x="7082218" y="4056988"/>
            <a:ext cx="0" cy="310896"/>
          </a:xfrm>
          <a:prstGeom prst="line">
            <a:avLst/>
          </a:prstGeom>
          <a:ln w="28575">
            <a:solidFill>
              <a:srgbClr val="C0000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0" name="Arrow A1 As"/>
          <p:cNvCxnSpPr/>
          <p:nvPr/>
        </p:nvCxnSpPr>
        <p:spPr>
          <a:xfrm>
            <a:off x="7648999" y="4721677"/>
            <a:ext cx="0" cy="310896"/>
          </a:xfrm>
          <a:prstGeom prst="line">
            <a:avLst/>
          </a:prstGeom>
          <a:ln w="28575">
            <a:solidFill>
              <a:srgbClr val="C0000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1" name="Arrow best As"/>
          <p:cNvCxnSpPr/>
          <p:nvPr/>
        </p:nvCxnSpPr>
        <p:spPr>
          <a:xfrm>
            <a:off x="8817123" y="4114977"/>
            <a:ext cx="0" cy="310896"/>
          </a:xfrm>
          <a:prstGeom prst="line">
            <a:avLst/>
          </a:prstGeom>
          <a:ln w="28575">
            <a:solidFill>
              <a:srgbClr val="C00000"/>
            </a:solidFill>
            <a:tailEnd type="triangle" w="med" len="med"/>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FF0073A3-4C0D-4515-9BB9-B1A269210A97}"/>
              </a:ext>
            </a:extLst>
          </p:cNvPr>
          <p:cNvSpPr txBox="1"/>
          <p:nvPr/>
        </p:nvSpPr>
        <p:spPr>
          <a:xfrm>
            <a:off x="321564" y="5791200"/>
            <a:ext cx="4332727" cy="292388"/>
          </a:xfrm>
          <a:prstGeom prst="rect">
            <a:avLst/>
          </a:prstGeom>
          <a:noFill/>
        </p:spPr>
        <p:txBody>
          <a:bodyPr wrap="square">
            <a:spAutoFit/>
          </a:bodyPr>
          <a:lstStyle/>
          <a:p>
            <a:r>
              <a:rPr lang="en-US" sz="1300" b="1" i="1" dirty="0"/>
              <a:t>NSE = 1:</a:t>
            </a:r>
            <a:r>
              <a:rPr lang="en-US" sz="1300" i="1" dirty="0"/>
              <a:t> prognozė tobula, sutampa su išmatuotomis vertėmis</a:t>
            </a:r>
          </a:p>
        </p:txBody>
      </p:sp>
    </p:spTree>
    <p:extLst>
      <p:ext uri="{BB962C8B-B14F-4D97-AF65-F5344CB8AC3E}">
        <p14:creationId xmlns:p14="http://schemas.microsoft.com/office/powerpoint/2010/main" val="3225094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ppt_x"/>
                                          </p:val>
                                        </p:tav>
                                        <p:tav tm="100000">
                                          <p:val>
                                            <p:strVal val="#ppt_x"/>
                                          </p:val>
                                        </p:tav>
                                      </p:tavLst>
                                    </p:anim>
                                    <p:anim calcmode="lin" valueType="num">
                                      <p:cBhvr additive="base">
                                        <p:cTn id="12" dur="5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fill="hold"/>
                                        <p:tgtEl>
                                          <p:spTgt spid="39"/>
                                        </p:tgtEl>
                                        <p:attrNameLst>
                                          <p:attrName>ppt_x</p:attrName>
                                        </p:attrNameLst>
                                      </p:cBhvr>
                                      <p:tavLst>
                                        <p:tav tm="0">
                                          <p:val>
                                            <p:strVal val="#ppt_x"/>
                                          </p:val>
                                        </p:tav>
                                        <p:tav tm="100000">
                                          <p:val>
                                            <p:strVal val="#ppt_x"/>
                                          </p:val>
                                        </p:tav>
                                      </p:tavLst>
                                    </p:anim>
                                    <p:anim calcmode="lin" valueType="num">
                                      <p:cBhvr additive="base">
                                        <p:cTn id="16" dur="500" fill="hold"/>
                                        <p:tgtEl>
                                          <p:spTgt spid="39"/>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ppt_x"/>
                                          </p:val>
                                        </p:tav>
                                        <p:tav tm="100000">
                                          <p:val>
                                            <p:strVal val="#ppt_x"/>
                                          </p:val>
                                        </p:tav>
                                      </p:tavLst>
                                    </p:anim>
                                    <p:anim calcmode="lin" valueType="num">
                                      <p:cBhvr additive="base">
                                        <p:cTn id="20" dur="500" fill="hold"/>
                                        <p:tgtEl>
                                          <p:spTgt spid="41"/>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43"/>
                                        </p:tgtEl>
                                        <p:attrNameLst>
                                          <p:attrName>style.visibility</p:attrName>
                                        </p:attrNameLst>
                                      </p:cBhvr>
                                      <p:to>
                                        <p:strVal val="visible"/>
                                      </p:to>
                                    </p:set>
                                    <p:anim calcmode="lin" valueType="num">
                                      <p:cBhvr additive="base">
                                        <p:cTn id="23" dur="500" fill="hold"/>
                                        <p:tgtEl>
                                          <p:spTgt spid="43"/>
                                        </p:tgtEl>
                                        <p:attrNameLst>
                                          <p:attrName>ppt_x</p:attrName>
                                        </p:attrNameLst>
                                      </p:cBhvr>
                                      <p:tavLst>
                                        <p:tav tm="0">
                                          <p:val>
                                            <p:strVal val="#ppt_x"/>
                                          </p:val>
                                        </p:tav>
                                        <p:tav tm="100000">
                                          <p:val>
                                            <p:strVal val="#ppt_x"/>
                                          </p:val>
                                        </p:tav>
                                      </p:tavLst>
                                    </p:anim>
                                    <p:anim calcmode="lin" valueType="num">
                                      <p:cBhvr additive="base">
                                        <p:cTn id="24" dur="500" fill="hold"/>
                                        <p:tgtEl>
                                          <p:spTgt spid="43"/>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additive="base">
                                        <p:cTn id="27" dur="500" fill="hold"/>
                                        <p:tgtEl>
                                          <p:spTgt spid="45"/>
                                        </p:tgtEl>
                                        <p:attrNameLst>
                                          <p:attrName>ppt_x</p:attrName>
                                        </p:attrNameLst>
                                      </p:cBhvr>
                                      <p:tavLst>
                                        <p:tav tm="0">
                                          <p:val>
                                            <p:strVal val="#ppt_x"/>
                                          </p:val>
                                        </p:tav>
                                        <p:tav tm="100000">
                                          <p:val>
                                            <p:strVal val="#ppt_x"/>
                                          </p:val>
                                        </p:tav>
                                      </p:tavLst>
                                    </p:anim>
                                    <p:anim calcmode="lin" valueType="num">
                                      <p:cBhvr additive="base">
                                        <p:cTn id="28" dur="500" fill="hold"/>
                                        <p:tgtEl>
                                          <p:spTgt spid="45"/>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500" fill="hold"/>
                                        <p:tgtEl>
                                          <p:spTgt spid="48"/>
                                        </p:tgtEl>
                                        <p:attrNameLst>
                                          <p:attrName>ppt_x</p:attrName>
                                        </p:attrNameLst>
                                      </p:cBhvr>
                                      <p:tavLst>
                                        <p:tav tm="0">
                                          <p:val>
                                            <p:strVal val="#ppt_x"/>
                                          </p:val>
                                        </p:tav>
                                        <p:tav tm="100000">
                                          <p:val>
                                            <p:strVal val="#ppt_x"/>
                                          </p:val>
                                        </p:tav>
                                      </p:tavLst>
                                    </p:anim>
                                    <p:anim calcmode="lin" valueType="num">
                                      <p:cBhvr additive="base">
                                        <p:cTn id="32" dur="500" fill="hold"/>
                                        <p:tgtEl>
                                          <p:spTgt spid="48"/>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500" fill="hold"/>
                                        <p:tgtEl>
                                          <p:spTgt spid="50"/>
                                        </p:tgtEl>
                                        <p:attrNameLst>
                                          <p:attrName>ppt_x</p:attrName>
                                        </p:attrNameLst>
                                      </p:cBhvr>
                                      <p:tavLst>
                                        <p:tav tm="0">
                                          <p:val>
                                            <p:strVal val="#ppt_x"/>
                                          </p:val>
                                        </p:tav>
                                        <p:tav tm="100000">
                                          <p:val>
                                            <p:strVal val="#ppt_x"/>
                                          </p:val>
                                        </p:tav>
                                      </p:tavLst>
                                    </p:anim>
                                    <p:anim calcmode="lin" valueType="num">
                                      <p:cBhvr additive="base">
                                        <p:cTn id="36" dur="500" fill="hold"/>
                                        <p:tgtEl>
                                          <p:spTgt spid="50"/>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1" fill="hold" nodeType="click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500" fill="hold"/>
                                        <p:tgtEl>
                                          <p:spTgt spid="35"/>
                                        </p:tgtEl>
                                        <p:attrNameLst>
                                          <p:attrName>ppt_x</p:attrName>
                                        </p:attrNameLst>
                                      </p:cBhvr>
                                      <p:tavLst>
                                        <p:tav tm="0">
                                          <p:val>
                                            <p:strVal val="#ppt_x"/>
                                          </p:val>
                                        </p:tav>
                                        <p:tav tm="100000">
                                          <p:val>
                                            <p:strVal val="#ppt_x"/>
                                          </p:val>
                                        </p:tav>
                                      </p:tavLst>
                                    </p:anim>
                                    <p:anim calcmode="lin" valueType="num">
                                      <p:cBhvr additive="base">
                                        <p:cTn id="42" dur="500" fill="hold"/>
                                        <p:tgtEl>
                                          <p:spTgt spid="35"/>
                                        </p:tgtEl>
                                        <p:attrNameLst>
                                          <p:attrName>ppt_y</p:attrName>
                                        </p:attrNameLst>
                                      </p:cBhvr>
                                      <p:tavLst>
                                        <p:tav tm="0">
                                          <p:val>
                                            <p:strVal val="0-#ppt_h/2"/>
                                          </p:val>
                                        </p:tav>
                                        <p:tav tm="100000">
                                          <p:val>
                                            <p:strVal val="#ppt_y"/>
                                          </p:val>
                                        </p:tav>
                                      </p:tavLst>
                                    </p:anim>
                                  </p:childTnLst>
                                </p:cTn>
                              </p:par>
                              <p:par>
                                <p:cTn id="43" presetID="2" presetClass="entr" presetSubtype="1"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fill="hold"/>
                                        <p:tgtEl>
                                          <p:spTgt spid="38"/>
                                        </p:tgtEl>
                                        <p:attrNameLst>
                                          <p:attrName>ppt_x</p:attrName>
                                        </p:attrNameLst>
                                      </p:cBhvr>
                                      <p:tavLst>
                                        <p:tav tm="0">
                                          <p:val>
                                            <p:strVal val="#ppt_x"/>
                                          </p:val>
                                        </p:tav>
                                        <p:tav tm="100000">
                                          <p:val>
                                            <p:strVal val="#ppt_x"/>
                                          </p:val>
                                        </p:tav>
                                      </p:tavLst>
                                    </p:anim>
                                    <p:anim calcmode="lin" valueType="num">
                                      <p:cBhvr additive="base">
                                        <p:cTn id="46" dur="500" fill="hold"/>
                                        <p:tgtEl>
                                          <p:spTgt spid="38"/>
                                        </p:tgtEl>
                                        <p:attrNameLst>
                                          <p:attrName>ppt_y</p:attrName>
                                        </p:attrNameLst>
                                      </p:cBhvr>
                                      <p:tavLst>
                                        <p:tav tm="0">
                                          <p:val>
                                            <p:strVal val="0-#ppt_h/2"/>
                                          </p:val>
                                        </p:tav>
                                        <p:tav tm="100000">
                                          <p:val>
                                            <p:strVal val="#ppt_y"/>
                                          </p:val>
                                        </p:tav>
                                      </p:tavLst>
                                    </p:anim>
                                  </p:childTnLst>
                                </p:cTn>
                              </p:par>
                              <p:par>
                                <p:cTn id="47" presetID="2" presetClass="entr" presetSubtype="1" fill="hold" nodeType="with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additive="base">
                                        <p:cTn id="49" dur="500" fill="hold"/>
                                        <p:tgtEl>
                                          <p:spTgt spid="40"/>
                                        </p:tgtEl>
                                        <p:attrNameLst>
                                          <p:attrName>ppt_x</p:attrName>
                                        </p:attrNameLst>
                                      </p:cBhvr>
                                      <p:tavLst>
                                        <p:tav tm="0">
                                          <p:val>
                                            <p:strVal val="#ppt_x"/>
                                          </p:val>
                                        </p:tav>
                                        <p:tav tm="100000">
                                          <p:val>
                                            <p:strVal val="#ppt_x"/>
                                          </p:val>
                                        </p:tav>
                                      </p:tavLst>
                                    </p:anim>
                                    <p:anim calcmode="lin" valueType="num">
                                      <p:cBhvr additive="base">
                                        <p:cTn id="50" dur="500" fill="hold"/>
                                        <p:tgtEl>
                                          <p:spTgt spid="40"/>
                                        </p:tgtEl>
                                        <p:attrNameLst>
                                          <p:attrName>ppt_y</p:attrName>
                                        </p:attrNameLst>
                                      </p:cBhvr>
                                      <p:tavLst>
                                        <p:tav tm="0">
                                          <p:val>
                                            <p:strVal val="0-#ppt_h/2"/>
                                          </p:val>
                                        </p:tav>
                                        <p:tav tm="100000">
                                          <p:val>
                                            <p:strVal val="#ppt_y"/>
                                          </p:val>
                                        </p:tav>
                                      </p:tavLst>
                                    </p:anim>
                                  </p:childTnLst>
                                </p:cTn>
                              </p:par>
                              <p:par>
                                <p:cTn id="51" presetID="2" presetClass="entr" presetSubtype="1" fill="hold" nodeType="with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additive="base">
                                        <p:cTn id="53" dur="500" fill="hold"/>
                                        <p:tgtEl>
                                          <p:spTgt spid="42"/>
                                        </p:tgtEl>
                                        <p:attrNameLst>
                                          <p:attrName>ppt_x</p:attrName>
                                        </p:attrNameLst>
                                      </p:cBhvr>
                                      <p:tavLst>
                                        <p:tav tm="0">
                                          <p:val>
                                            <p:strVal val="#ppt_x"/>
                                          </p:val>
                                        </p:tav>
                                        <p:tav tm="100000">
                                          <p:val>
                                            <p:strVal val="#ppt_x"/>
                                          </p:val>
                                        </p:tav>
                                      </p:tavLst>
                                    </p:anim>
                                    <p:anim calcmode="lin" valueType="num">
                                      <p:cBhvr additive="base">
                                        <p:cTn id="54" dur="500" fill="hold"/>
                                        <p:tgtEl>
                                          <p:spTgt spid="42"/>
                                        </p:tgtEl>
                                        <p:attrNameLst>
                                          <p:attrName>ppt_y</p:attrName>
                                        </p:attrNameLst>
                                      </p:cBhvr>
                                      <p:tavLst>
                                        <p:tav tm="0">
                                          <p:val>
                                            <p:strVal val="0-#ppt_h/2"/>
                                          </p:val>
                                        </p:tav>
                                        <p:tav tm="100000">
                                          <p:val>
                                            <p:strVal val="#ppt_y"/>
                                          </p:val>
                                        </p:tav>
                                      </p:tavLst>
                                    </p:anim>
                                  </p:childTnLst>
                                </p:cTn>
                              </p:par>
                              <p:par>
                                <p:cTn id="55" presetID="2" presetClass="entr" presetSubtype="1" fill="hold" nodeType="withEffect">
                                  <p:stCondLst>
                                    <p:cond delay="0"/>
                                  </p:stCondLst>
                                  <p:childTnLst>
                                    <p:set>
                                      <p:cBhvr>
                                        <p:cTn id="56" dur="1" fill="hold">
                                          <p:stCondLst>
                                            <p:cond delay="0"/>
                                          </p:stCondLst>
                                        </p:cTn>
                                        <p:tgtEl>
                                          <p:spTgt spid="44"/>
                                        </p:tgtEl>
                                        <p:attrNameLst>
                                          <p:attrName>style.visibility</p:attrName>
                                        </p:attrNameLst>
                                      </p:cBhvr>
                                      <p:to>
                                        <p:strVal val="visible"/>
                                      </p:to>
                                    </p:set>
                                    <p:anim calcmode="lin" valueType="num">
                                      <p:cBhvr additive="base">
                                        <p:cTn id="57" dur="500" fill="hold"/>
                                        <p:tgtEl>
                                          <p:spTgt spid="44"/>
                                        </p:tgtEl>
                                        <p:attrNameLst>
                                          <p:attrName>ppt_x</p:attrName>
                                        </p:attrNameLst>
                                      </p:cBhvr>
                                      <p:tavLst>
                                        <p:tav tm="0">
                                          <p:val>
                                            <p:strVal val="#ppt_x"/>
                                          </p:val>
                                        </p:tav>
                                        <p:tav tm="100000">
                                          <p:val>
                                            <p:strVal val="#ppt_x"/>
                                          </p:val>
                                        </p:tav>
                                      </p:tavLst>
                                    </p:anim>
                                    <p:anim calcmode="lin" valueType="num">
                                      <p:cBhvr additive="base">
                                        <p:cTn id="58" dur="500" fill="hold"/>
                                        <p:tgtEl>
                                          <p:spTgt spid="44"/>
                                        </p:tgtEl>
                                        <p:attrNameLst>
                                          <p:attrName>ppt_y</p:attrName>
                                        </p:attrNameLst>
                                      </p:cBhvr>
                                      <p:tavLst>
                                        <p:tav tm="0">
                                          <p:val>
                                            <p:strVal val="0-#ppt_h/2"/>
                                          </p:val>
                                        </p:tav>
                                        <p:tav tm="100000">
                                          <p:val>
                                            <p:strVal val="#ppt_y"/>
                                          </p:val>
                                        </p:tav>
                                      </p:tavLst>
                                    </p:anim>
                                  </p:childTnLst>
                                </p:cTn>
                              </p:par>
                              <p:par>
                                <p:cTn id="59" presetID="2" presetClass="entr" presetSubtype="1" fill="hold" nodeType="withEffect">
                                  <p:stCondLst>
                                    <p:cond delay="0"/>
                                  </p:stCondLst>
                                  <p:childTnLst>
                                    <p:set>
                                      <p:cBhvr>
                                        <p:cTn id="60" dur="1" fill="hold">
                                          <p:stCondLst>
                                            <p:cond delay="0"/>
                                          </p:stCondLst>
                                        </p:cTn>
                                        <p:tgtEl>
                                          <p:spTgt spid="46"/>
                                        </p:tgtEl>
                                        <p:attrNameLst>
                                          <p:attrName>style.visibility</p:attrName>
                                        </p:attrNameLst>
                                      </p:cBhvr>
                                      <p:to>
                                        <p:strVal val="visible"/>
                                      </p:to>
                                    </p:set>
                                    <p:anim calcmode="lin" valueType="num">
                                      <p:cBhvr additive="base">
                                        <p:cTn id="61" dur="500" fill="hold"/>
                                        <p:tgtEl>
                                          <p:spTgt spid="46"/>
                                        </p:tgtEl>
                                        <p:attrNameLst>
                                          <p:attrName>ppt_x</p:attrName>
                                        </p:attrNameLst>
                                      </p:cBhvr>
                                      <p:tavLst>
                                        <p:tav tm="0">
                                          <p:val>
                                            <p:strVal val="#ppt_x"/>
                                          </p:val>
                                        </p:tav>
                                        <p:tav tm="100000">
                                          <p:val>
                                            <p:strVal val="#ppt_x"/>
                                          </p:val>
                                        </p:tav>
                                      </p:tavLst>
                                    </p:anim>
                                    <p:anim calcmode="lin" valueType="num">
                                      <p:cBhvr additive="base">
                                        <p:cTn id="62" dur="500" fill="hold"/>
                                        <p:tgtEl>
                                          <p:spTgt spid="46"/>
                                        </p:tgtEl>
                                        <p:attrNameLst>
                                          <p:attrName>ppt_y</p:attrName>
                                        </p:attrNameLst>
                                      </p:cBhvr>
                                      <p:tavLst>
                                        <p:tav tm="0">
                                          <p:val>
                                            <p:strVal val="0-#ppt_h/2"/>
                                          </p:val>
                                        </p:tav>
                                        <p:tav tm="100000">
                                          <p:val>
                                            <p:strVal val="#ppt_y"/>
                                          </p:val>
                                        </p:tav>
                                      </p:tavLst>
                                    </p:anim>
                                  </p:childTnLst>
                                </p:cTn>
                              </p:par>
                              <p:par>
                                <p:cTn id="63" presetID="2" presetClass="entr" presetSubtype="1" fill="hold" nodeType="withEffect">
                                  <p:stCondLst>
                                    <p:cond delay="0"/>
                                  </p:stCondLst>
                                  <p:childTnLst>
                                    <p:set>
                                      <p:cBhvr>
                                        <p:cTn id="64" dur="1" fill="hold">
                                          <p:stCondLst>
                                            <p:cond delay="0"/>
                                          </p:stCondLst>
                                        </p:cTn>
                                        <p:tgtEl>
                                          <p:spTgt spid="49"/>
                                        </p:tgtEl>
                                        <p:attrNameLst>
                                          <p:attrName>style.visibility</p:attrName>
                                        </p:attrNameLst>
                                      </p:cBhvr>
                                      <p:to>
                                        <p:strVal val="visible"/>
                                      </p:to>
                                    </p:set>
                                    <p:anim calcmode="lin" valueType="num">
                                      <p:cBhvr additive="base">
                                        <p:cTn id="65" dur="500" fill="hold"/>
                                        <p:tgtEl>
                                          <p:spTgt spid="49"/>
                                        </p:tgtEl>
                                        <p:attrNameLst>
                                          <p:attrName>ppt_x</p:attrName>
                                        </p:attrNameLst>
                                      </p:cBhvr>
                                      <p:tavLst>
                                        <p:tav tm="0">
                                          <p:val>
                                            <p:strVal val="#ppt_x"/>
                                          </p:val>
                                        </p:tav>
                                        <p:tav tm="100000">
                                          <p:val>
                                            <p:strVal val="#ppt_x"/>
                                          </p:val>
                                        </p:tav>
                                      </p:tavLst>
                                    </p:anim>
                                    <p:anim calcmode="lin" valueType="num">
                                      <p:cBhvr additive="base">
                                        <p:cTn id="66" dur="500" fill="hold"/>
                                        <p:tgtEl>
                                          <p:spTgt spid="49"/>
                                        </p:tgtEl>
                                        <p:attrNameLst>
                                          <p:attrName>ppt_y</p:attrName>
                                        </p:attrNameLst>
                                      </p:cBhvr>
                                      <p:tavLst>
                                        <p:tav tm="0">
                                          <p:val>
                                            <p:strVal val="0-#ppt_h/2"/>
                                          </p:val>
                                        </p:tav>
                                        <p:tav tm="100000">
                                          <p:val>
                                            <p:strVal val="#ppt_y"/>
                                          </p:val>
                                        </p:tav>
                                      </p:tavLst>
                                    </p:anim>
                                  </p:childTnLst>
                                </p:cTn>
                              </p:par>
                              <p:par>
                                <p:cTn id="67" presetID="2" presetClass="entr" presetSubtype="1" fill="hold" nodeType="withEffect">
                                  <p:stCondLst>
                                    <p:cond delay="0"/>
                                  </p:stCondLst>
                                  <p:childTnLst>
                                    <p:set>
                                      <p:cBhvr>
                                        <p:cTn id="68" dur="1" fill="hold">
                                          <p:stCondLst>
                                            <p:cond delay="0"/>
                                          </p:stCondLst>
                                        </p:cTn>
                                        <p:tgtEl>
                                          <p:spTgt spid="51"/>
                                        </p:tgtEl>
                                        <p:attrNameLst>
                                          <p:attrName>style.visibility</p:attrName>
                                        </p:attrNameLst>
                                      </p:cBhvr>
                                      <p:to>
                                        <p:strVal val="visible"/>
                                      </p:to>
                                    </p:set>
                                    <p:anim calcmode="lin" valueType="num">
                                      <p:cBhvr additive="base">
                                        <p:cTn id="69" dur="500" fill="hold"/>
                                        <p:tgtEl>
                                          <p:spTgt spid="51"/>
                                        </p:tgtEl>
                                        <p:attrNameLst>
                                          <p:attrName>ppt_x</p:attrName>
                                        </p:attrNameLst>
                                      </p:cBhvr>
                                      <p:tavLst>
                                        <p:tav tm="0">
                                          <p:val>
                                            <p:strVal val="#ppt_x"/>
                                          </p:val>
                                        </p:tav>
                                        <p:tav tm="100000">
                                          <p:val>
                                            <p:strVal val="#ppt_x"/>
                                          </p:val>
                                        </p:tav>
                                      </p:tavLst>
                                    </p:anim>
                                    <p:anim calcmode="lin" valueType="num">
                                      <p:cBhvr additive="base">
                                        <p:cTn id="70" dur="500" fill="hold"/>
                                        <p:tgtEl>
                                          <p:spTgt spid="51"/>
                                        </p:tgtEl>
                                        <p:attrNameLst>
                                          <p:attrName>ppt_y</p:attrName>
                                        </p:attrNameLst>
                                      </p:cBhvr>
                                      <p:tavLst>
                                        <p:tav tm="0">
                                          <p:val>
                                            <p:strVal val="0-#ppt_h/2"/>
                                          </p:val>
                                        </p:tav>
                                        <p:tav tm="100000">
                                          <p:val>
                                            <p:strVal val="#ppt_y"/>
                                          </p:val>
                                        </p:tav>
                                      </p:tavLst>
                                    </p:anim>
                                  </p:childTnLst>
                                </p:cTn>
                              </p:par>
                              <p:par>
                                <p:cTn id="71" presetID="10" presetClass="exit" presetSubtype="0" fill="hold" nodeType="withEffect">
                                  <p:stCondLst>
                                    <p:cond delay="0"/>
                                  </p:stCondLst>
                                  <p:childTnLst>
                                    <p:animEffect transition="out" filter="fade">
                                      <p:cBhvr>
                                        <p:cTn id="72" dur="300"/>
                                        <p:tgtEl>
                                          <p:spTgt spid="34"/>
                                        </p:tgtEl>
                                      </p:cBhvr>
                                    </p:animEffect>
                                    <p:set>
                                      <p:cBhvr>
                                        <p:cTn id="73" dur="1" fill="hold">
                                          <p:stCondLst>
                                            <p:cond delay="299"/>
                                          </p:stCondLst>
                                        </p:cTn>
                                        <p:tgtEl>
                                          <p:spTgt spid="34"/>
                                        </p:tgtEl>
                                        <p:attrNameLst>
                                          <p:attrName>style.visibility</p:attrName>
                                        </p:attrNameLst>
                                      </p:cBhvr>
                                      <p:to>
                                        <p:strVal val="hidden"/>
                                      </p:to>
                                    </p:set>
                                  </p:childTnLst>
                                </p:cTn>
                              </p:par>
                              <p:par>
                                <p:cTn id="74" presetID="10" presetClass="exit" presetSubtype="0" fill="hold" nodeType="withEffect">
                                  <p:stCondLst>
                                    <p:cond delay="0"/>
                                  </p:stCondLst>
                                  <p:childTnLst>
                                    <p:animEffect transition="out" filter="fade">
                                      <p:cBhvr>
                                        <p:cTn id="75" dur="300"/>
                                        <p:tgtEl>
                                          <p:spTgt spid="37"/>
                                        </p:tgtEl>
                                      </p:cBhvr>
                                    </p:animEffect>
                                    <p:set>
                                      <p:cBhvr>
                                        <p:cTn id="76" dur="1" fill="hold">
                                          <p:stCondLst>
                                            <p:cond delay="299"/>
                                          </p:stCondLst>
                                        </p:cTn>
                                        <p:tgtEl>
                                          <p:spTgt spid="37"/>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300"/>
                                        <p:tgtEl>
                                          <p:spTgt spid="39"/>
                                        </p:tgtEl>
                                      </p:cBhvr>
                                    </p:animEffect>
                                    <p:set>
                                      <p:cBhvr>
                                        <p:cTn id="79" dur="1" fill="hold">
                                          <p:stCondLst>
                                            <p:cond delay="299"/>
                                          </p:stCondLst>
                                        </p:cTn>
                                        <p:tgtEl>
                                          <p:spTgt spid="39"/>
                                        </p:tgtEl>
                                        <p:attrNameLst>
                                          <p:attrName>style.visibility</p:attrName>
                                        </p:attrNameLst>
                                      </p:cBhvr>
                                      <p:to>
                                        <p:strVal val="hidden"/>
                                      </p:to>
                                    </p:set>
                                  </p:childTnLst>
                                </p:cTn>
                              </p:par>
                              <p:par>
                                <p:cTn id="80" presetID="10" presetClass="exit" presetSubtype="0" fill="hold" nodeType="withEffect">
                                  <p:stCondLst>
                                    <p:cond delay="0"/>
                                  </p:stCondLst>
                                  <p:childTnLst>
                                    <p:animEffect transition="out" filter="fade">
                                      <p:cBhvr>
                                        <p:cTn id="81" dur="300"/>
                                        <p:tgtEl>
                                          <p:spTgt spid="41"/>
                                        </p:tgtEl>
                                      </p:cBhvr>
                                    </p:animEffect>
                                    <p:set>
                                      <p:cBhvr>
                                        <p:cTn id="82" dur="1" fill="hold">
                                          <p:stCondLst>
                                            <p:cond delay="299"/>
                                          </p:stCondLst>
                                        </p:cTn>
                                        <p:tgtEl>
                                          <p:spTgt spid="41"/>
                                        </p:tgtEl>
                                        <p:attrNameLst>
                                          <p:attrName>style.visibility</p:attrName>
                                        </p:attrNameLst>
                                      </p:cBhvr>
                                      <p:to>
                                        <p:strVal val="hidden"/>
                                      </p:to>
                                    </p:set>
                                  </p:childTnLst>
                                </p:cTn>
                              </p:par>
                              <p:par>
                                <p:cTn id="83" presetID="10" presetClass="exit" presetSubtype="0" fill="hold" nodeType="withEffect">
                                  <p:stCondLst>
                                    <p:cond delay="0"/>
                                  </p:stCondLst>
                                  <p:childTnLst>
                                    <p:animEffect transition="out" filter="fade">
                                      <p:cBhvr>
                                        <p:cTn id="84" dur="300"/>
                                        <p:tgtEl>
                                          <p:spTgt spid="43"/>
                                        </p:tgtEl>
                                      </p:cBhvr>
                                    </p:animEffect>
                                    <p:set>
                                      <p:cBhvr>
                                        <p:cTn id="85" dur="1" fill="hold">
                                          <p:stCondLst>
                                            <p:cond delay="299"/>
                                          </p:stCondLst>
                                        </p:cTn>
                                        <p:tgtEl>
                                          <p:spTgt spid="43"/>
                                        </p:tgtEl>
                                        <p:attrNameLst>
                                          <p:attrName>style.visibility</p:attrName>
                                        </p:attrNameLst>
                                      </p:cBhvr>
                                      <p:to>
                                        <p:strVal val="hidden"/>
                                      </p:to>
                                    </p:set>
                                  </p:childTnLst>
                                </p:cTn>
                              </p:par>
                              <p:par>
                                <p:cTn id="86" presetID="10" presetClass="exit" presetSubtype="0" fill="hold" nodeType="withEffect">
                                  <p:stCondLst>
                                    <p:cond delay="0"/>
                                  </p:stCondLst>
                                  <p:childTnLst>
                                    <p:animEffect transition="out" filter="fade">
                                      <p:cBhvr>
                                        <p:cTn id="87" dur="300"/>
                                        <p:tgtEl>
                                          <p:spTgt spid="45"/>
                                        </p:tgtEl>
                                      </p:cBhvr>
                                    </p:animEffect>
                                    <p:set>
                                      <p:cBhvr>
                                        <p:cTn id="88" dur="1" fill="hold">
                                          <p:stCondLst>
                                            <p:cond delay="299"/>
                                          </p:stCondLst>
                                        </p:cTn>
                                        <p:tgtEl>
                                          <p:spTgt spid="45"/>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300"/>
                                        <p:tgtEl>
                                          <p:spTgt spid="48"/>
                                        </p:tgtEl>
                                      </p:cBhvr>
                                    </p:animEffect>
                                    <p:set>
                                      <p:cBhvr>
                                        <p:cTn id="91" dur="1" fill="hold">
                                          <p:stCondLst>
                                            <p:cond delay="299"/>
                                          </p:stCondLst>
                                        </p:cTn>
                                        <p:tgtEl>
                                          <p:spTgt spid="48"/>
                                        </p:tgtEl>
                                        <p:attrNameLst>
                                          <p:attrName>style.visibility</p:attrName>
                                        </p:attrNameLst>
                                      </p:cBhvr>
                                      <p:to>
                                        <p:strVal val="hidden"/>
                                      </p:to>
                                    </p:set>
                                  </p:childTnLst>
                                </p:cTn>
                              </p:par>
                              <p:par>
                                <p:cTn id="92" presetID="10" presetClass="exit" presetSubtype="0" fill="hold" nodeType="withEffect">
                                  <p:stCondLst>
                                    <p:cond delay="0"/>
                                  </p:stCondLst>
                                  <p:childTnLst>
                                    <p:animEffect transition="out" filter="fade">
                                      <p:cBhvr>
                                        <p:cTn id="93" dur="300"/>
                                        <p:tgtEl>
                                          <p:spTgt spid="50"/>
                                        </p:tgtEl>
                                      </p:cBhvr>
                                    </p:animEffect>
                                    <p:set>
                                      <p:cBhvr>
                                        <p:cTn id="94" dur="1" fill="hold">
                                          <p:stCondLst>
                                            <p:cond delay="299"/>
                                          </p:stCondLst>
                                        </p:cTn>
                                        <p:tgtEl>
                                          <p:spTgt spid="50"/>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2" presetClass="entr" presetSubtype="1" fill="hold" nodeType="clickEffect">
                                  <p:stCondLst>
                                    <p:cond delay="0"/>
                                  </p:stCondLst>
                                  <p:childTnLst>
                                    <p:set>
                                      <p:cBhvr>
                                        <p:cTn id="98" dur="1" fill="hold">
                                          <p:stCondLst>
                                            <p:cond delay="0"/>
                                          </p:stCondLst>
                                        </p:cTn>
                                        <p:tgtEl>
                                          <p:spTgt spid="36"/>
                                        </p:tgtEl>
                                        <p:attrNameLst>
                                          <p:attrName>style.visibility</p:attrName>
                                        </p:attrNameLst>
                                      </p:cBhvr>
                                      <p:to>
                                        <p:strVal val="visible"/>
                                      </p:to>
                                    </p:set>
                                    <p:anim calcmode="lin" valueType="num">
                                      <p:cBhvr additive="base">
                                        <p:cTn id="99" dur="500" fill="hold"/>
                                        <p:tgtEl>
                                          <p:spTgt spid="36"/>
                                        </p:tgtEl>
                                        <p:attrNameLst>
                                          <p:attrName>ppt_x</p:attrName>
                                        </p:attrNameLst>
                                      </p:cBhvr>
                                      <p:tavLst>
                                        <p:tav tm="0">
                                          <p:val>
                                            <p:strVal val="#ppt_x"/>
                                          </p:val>
                                        </p:tav>
                                        <p:tav tm="100000">
                                          <p:val>
                                            <p:strVal val="#ppt_x"/>
                                          </p:val>
                                        </p:tav>
                                      </p:tavLst>
                                    </p:anim>
                                    <p:anim calcmode="lin" valueType="num">
                                      <p:cBhvr additive="base">
                                        <p:cTn id="100" dur="500" fill="hold"/>
                                        <p:tgtEl>
                                          <p:spTgt spid="36"/>
                                        </p:tgtEl>
                                        <p:attrNameLst>
                                          <p:attrName>ppt_y</p:attrName>
                                        </p:attrNameLst>
                                      </p:cBhvr>
                                      <p:tavLst>
                                        <p:tav tm="0">
                                          <p:val>
                                            <p:strVal val="0-#ppt_h/2"/>
                                          </p:val>
                                        </p:tav>
                                        <p:tav tm="100000">
                                          <p:val>
                                            <p:strVal val="#ppt_y"/>
                                          </p:val>
                                        </p:tav>
                                      </p:tavLst>
                                    </p:anim>
                                  </p:childTnLst>
                                </p:cTn>
                              </p:par>
                              <p:par>
                                <p:cTn id="101" presetID="2" presetClass="entr" presetSubtype="1" fill="hold" nodeType="withEffect">
                                  <p:stCondLst>
                                    <p:cond delay="0"/>
                                  </p:stCondLst>
                                  <p:childTnLst>
                                    <p:set>
                                      <p:cBhvr>
                                        <p:cTn id="102" dur="1" fill="hold">
                                          <p:stCondLst>
                                            <p:cond delay="0"/>
                                          </p:stCondLst>
                                        </p:cTn>
                                        <p:tgtEl>
                                          <p:spTgt spid="47"/>
                                        </p:tgtEl>
                                        <p:attrNameLst>
                                          <p:attrName>style.visibility</p:attrName>
                                        </p:attrNameLst>
                                      </p:cBhvr>
                                      <p:to>
                                        <p:strVal val="visible"/>
                                      </p:to>
                                    </p:set>
                                    <p:anim calcmode="lin" valueType="num">
                                      <p:cBhvr additive="base">
                                        <p:cTn id="103" dur="500" fill="hold"/>
                                        <p:tgtEl>
                                          <p:spTgt spid="47"/>
                                        </p:tgtEl>
                                        <p:attrNameLst>
                                          <p:attrName>ppt_x</p:attrName>
                                        </p:attrNameLst>
                                      </p:cBhvr>
                                      <p:tavLst>
                                        <p:tav tm="0">
                                          <p:val>
                                            <p:strVal val="#ppt_x"/>
                                          </p:val>
                                        </p:tav>
                                        <p:tav tm="100000">
                                          <p:val>
                                            <p:strVal val="#ppt_x"/>
                                          </p:val>
                                        </p:tav>
                                      </p:tavLst>
                                    </p:anim>
                                    <p:anim calcmode="lin" valueType="num">
                                      <p:cBhvr additive="base">
                                        <p:cTn id="104" dur="500" fill="hold"/>
                                        <p:tgtEl>
                                          <p:spTgt spid="47"/>
                                        </p:tgtEl>
                                        <p:attrNameLst>
                                          <p:attrName>ppt_y</p:attrName>
                                        </p:attrNameLst>
                                      </p:cBhvr>
                                      <p:tavLst>
                                        <p:tav tm="0">
                                          <p:val>
                                            <p:strVal val="0-#ppt_h/2"/>
                                          </p:val>
                                        </p:tav>
                                        <p:tav tm="100000">
                                          <p:val>
                                            <p:strVal val="#ppt_y"/>
                                          </p:val>
                                        </p:tav>
                                      </p:tavLst>
                                    </p:anim>
                                  </p:childTnLst>
                                </p:cTn>
                              </p:par>
                              <p:par>
                                <p:cTn id="105" presetID="10" presetClass="exit" presetSubtype="0" fill="hold" nodeType="withEffect">
                                  <p:stCondLst>
                                    <p:cond delay="0"/>
                                  </p:stCondLst>
                                  <p:childTnLst>
                                    <p:animEffect transition="out" filter="fade">
                                      <p:cBhvr>
                                        <p:cTn id="106" dur="300"/>
                                        <p:tgtEl>
                                          <p:spTgt spid="35"/>
                                        </p:tgtEl>
                                      </p:cBhvr>
                                    </p:animEffect>
                                    <p:set>
                                      <p:cBhvr>
                                        <p:cTn id="107" dur="1" fill="hold">
                                          <p:stCondLst>
                                            <p:cond delay="299"/>
                                          </p:stCondLst>
                                        </p:cTn>
                                        <p:tgtEl>
                                          <p:spTgt spid="35"/>
                                        </p:tgtEl>
                                        <p:attrNameLst>
                                          <p:attrName>style.visibility</p:attrName>
                                        </p:attrNameLst>
                                      </p:cBhvr>
                                      <p:to>
                                        <p:strVal val="hidden"/>
                                      </p:to>
                                    </p:set>
                                  </p:childTnLst>
                                </p:cTn>
                              </p:par>
                              <p:par>
                                <p:cTn id="108" presetID="10" presetClass="exit" presetSubtype="0" fill="hold" nodeType="withEffect">
                                  <p:stCondLst>
                                    <p:cond delay="0"/>
                                  </p:stCondLst>
                                  <p:childTnLst>
                                    <p:animEffect transition="out" filter="fade">
                                      <p:cBhvr>
                                        <p:cTn id="109" dur="300"/>
                                        <p:tgtEl>
                                          <p:spTgt spid="38"/>
                                        </p:tgtEl>
                                      </p:cBhvr>
                                    </p:animEffect>
                                    <p:set>
                                      <p:cBhvr>
                                        <p:cTn id="110" dur="1" fill="hold">
                                          <p:stCondLst>
                                            <p:cond delay="299"/>
                                          </p:stCondLst>
                                        </p:cTn>
                                        <p:tgtEl>
                                          <p:spTgt spid="38"/>
                                        </p:tgtEl>
                                        <p:attrNameLst>
                                          <p:attrName>style.visibility</p:attrName>
                                        </p:attrNameLst>
                                      </p:cBhvr>
                                      <p:to>
                                        <p:strVal val="hidden"/>
                                      </p:to>
                                    </p:set>
                                  </p:childTnLst>
                                </p:cTn>
                              </p:par>
                              <p:par>
                                <p:cTn id="111" presetID="10" presetClass="exit" presetSubtype="0" fill="hold" nodeType="withEffect">
                                  <p:stCondLst>
                                    <p:cond delay="0"/>
                                  </p:stCondLst>
                                  <p:childTnLst>
                                    <p:animEffect transition="out" filter="fade">
                                      <p:cBhvr>
                                        <p:cTn id="112" dur="300"/>
                                        <p:tgtEl>
                                          <p:spTgt spid="40"/>
                                        </p:tgtEl>
                                      </p:cBhvr>
                                    </p:animEffect>
                                    <p:set>
                                      <p:cBhvr>
                                        <p:cTn id="113" dur="1" fill="hold">
                                          <p:stCondLst>
                                            <p:cond delay="299"/>
                                          </p:stCondLst>
                                        </p:cTn>
                                        <p:tgtEl>
                                          <p:spTgt spid="40"/>
                                        </p:tgtEl>
                                        <p:attrNameLst>
                                          <p:attrName>style.visibility</p:attrName>
                                        </p:attrNameLst>
                                      </p:cBhvr>
                                      <p:to>
                                        <p:strVal val="hidden"/>
                                      </p:to>
                                    </p:set>
                                  </p:childTnLst>
                                </p:cTn>
                              </p:par>
                              <p:par>
                                <p:cTn id="114" presetID="10" presetClass="exit" presetSubtype="0" fill="hold" nodeType="withEffect">
                                  <p:stCondLst>
                                    <p:cond delay="0"/>
                                  </p:stCondLst>
                                  <p:childTnLst>
                                    <p:animEffect transition="out" filter="fade">
                                      <p:cBhvr>
                                        <p:cTn id="115" dur="300"/>
                                        <p:tgtEl>
                                          <p:spTgt spid="42"/>
                                        </p:tgtEl>
                                      </p:cBhvr>
                                    </p:animEffect>
                                    <p:set>
                                      <p:cBhvr>
                                        <p:cTn id="116" dur="1" fill="hold">
                                          <p:stCondLst>
                                            <p:cond delay="299"/>
                                          </p:stCondLst>
                                        </p:cTn>
                                        <p:tgtEl>
                                          <p:spTgt spid="42"/>
                                        </p:tgtEl>
                                        <p:attrNameLst>
                                          <p:attrName>style.visibility</p:attrName>
                                        </p:attrNameLst>
                                      </p:cBhvr>
                                      <p:to>
                                        <p:strVal val="hidden"/>
                                      </p:to>
                                    </p:set>
                                  </p:childTnLst>
                                </p:cTn>
                              </p:par>
                              <p:par>
                                <p:cTn id="117" presetID="10" presetClass="exit" presetSubtype="0" fill="hold" nodeType="withEffect">
                                  <p:stCondLst>
                                    <p:cond delay="0"/>
                                  </p:stCondLst>
                                  <p:childTnLst>
                                    <p:animEffect transition="out" filter="fade">
                                      <p:cBhvr>
                                        <p:cTn id="118" dur="300"/>
                                        <p:tgtEl>
                                          <p:spTgt spid="44"/>
                                        </p:tgtEl>
                                      </p:cBhvr>
                                    </p:animEffect>
                                    <p:set>
                                      <p:cBhvr>
                                        <p:cTn id="119" dur="1" fill="hold">
                                          <p:stCondLst>
                                            <p:cond delay="299"/>
                                          </p:stCondLst>
                                        </p:cTn>
                                        <p:tgtEl>
                                          <p:spTgt spid="44"/>
                                        </p:tgtEl>
                                        <p:attrNameLst>
                                          <p:attrName>style.visibility</p:attrName>
                                        </p:attrNameLst>
                                      </p:cBhvr>
                                      <p:to>
                                        <p:strVal val="hidden"/>
                                      </p:to>
                                    </p:set>
                                  </p:childTnLst>
                                </p:cTn>
                              </p:par>
                              <p:par>
                                <p:cTn id="120" presetID="10" presetClass="exit" presetSubtype="0" fill="hold" nodeType="withEffect">
                                  <p:stCondLst>
                                    <p:cond delay="0"/>
                                  </p:stCondLst>
                                  <p:childTnLst>
                                    <p:animEffect transition="out" filter="fade">
                                      <p:cBhvr>
                                        <p:cTn id="121" dur="300"/>
                                        <p:tgtEl>
                                          <p:spTgt spid="46"/>
                                        </p:tgtEl>
                                      </p:cBhvr>
                                    </p:animEffect>
                                    <p:set>
                                      <p:cBhvr>
                                        <p:cTn id="122" dur="1" fill="hold">
                                          <p:stCondLst>
                                            <p:cond delay="299"/>
                                          </p:stCondLst>
                                        </p:cTn>
                                        <p:tgtEl>
                                          <p:spTgt spid="46"/>
                                        </p:tgtEl>
                                        <p:attrNameLst>
                                          <p:attrName>style.visibility</p:attrName>
                                        </p:attrNameLst>
                                      </p:cBhvr>
                                      <p:to>
                                        <p:strVal val="hidden"/>
                                      </p:to>
                                    </p:set>
                                  </p:childTnLst>
                                </p:cTn>
                              </p:par>
                              <p:par>
                                <p:cTn id="123" presetID="10" presetClass="exit" presetSubtype="0" fill="hold" nodeType="withEffect">
                                  <p:stCondLst>
                                    <p:cond delay="0"/>
                                  </p:stCondLst>
                                  <p:childTnLst>
                                    <p:animEffect transition="out" filter="fade">
                                      <p:cBhvr>
                                        <p:cTn id="124" dur="300"/>
                                        <p:tgtEl>
                                          <p:spTgt spid="49"/>
                                        </p:tgtEl>
                                      </p:cBhvr>
                                    </p:animEffect>
                                    <p:set>
                                      <p:cBhvr>
                                        <p:cTn id="125" dur="1" fill="hold">
                                          <p:stCondLst>
                                            <p:cond delay="299"/>
                                          </p:stCondLst>
                                        </p:cTn>
                                        <p:tgtEl>
                                          <p:spTgt spid="49"/>
                                        </p:tgtEl>
                                        <p:attrNameLst>
                                          <p:attrName>style.visibility</p:attrName>
                                        </p:attrNameLst>
                                      </p:cBhvr>
                                      <p:to>
                                        <p:strVal val="hidden"/>
                                      </p:to>
                                    </p:set>
                                  </p:childTnLst>
                                </p:cTn>
                              </p:par>
                              <p:par>
                                <p:cTn id="126" presetID="10" presetClass="exit" presetSubtype="0" fill="hold" nodeType="withEffect">
                                  <p:stCondLst>
                                    <p:cond delay="0"/>
                                  </p:stCondLst>
                                  <p:childTnLst>
                                    <p:animEffect transition="out" filter="fade">
                                      <p:cBhvr>
                                        <p:cTn id="127" dur="300"/>
                                        <p:tgtEl>
                                          <p:spTgt spid="51"/>
                                        </p:tgtEl>
                                      </p:cBhvr>
                                    </p:animEffect>
                                    <p:set>
                                      <p:cBhvr>
                                        <p:cTn id="128" dur="1" fill="hold">
                                          <p:stCondLst>
                                            <p:cond delay="299"/>
                                          </p:stCondLst>
                                        </p:cTn>
                                        <p:tgtEl>
                                          <p:spTgt spid="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59893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685800"/>
            <a:ext cx="0" cy="539496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D6732AF0-864F-8DBB-CFEF-59F643C1DADE}"/>
              </a:ext>
            </a:extLst>
          </p:cNvPr>
          <p:cNvSpPr txBox="1"/>
          <p:nvPr/>
        </p:nvSpPr>
        <p:spPr>
          <a:xfrm>
            <a:off x="4919472" y="5579633"/>
            <a:ext cx="6858000" cy="636694"/>
          </a:xfrm>
          <a:prstGeom prst="rect">
            <a:avLst/>
          </a:prstGeom>
        </p:spPr>
        <p:txBody>
          <a:bodyPr vert="horz" lIns="91440" tIns="45720" rIns="91440" bIns="45720" rtlCol="0">
            <a:noAutofit/>
          </a:bodyPr>
          <a:lstStyle/>
          <a:p>
            <a:pPr>
              <a:lnSpc>
                <a:spcPct val="90000"/>
              </a:lnSpc>
              <a:spcAft>
                <a:spcPts val="600"/>
              </a:spcAft>
            </a:pPr>
            <a:r>
              <a:rPr lang="lt-LT" sz="1400" i="1" dirty="0">
                <a:latin typeface="Cambria" panose="02040503050406030204" pitchFamily="18" charset="0"/>
                <a:ea typeface="Cambria" panose="02040503050406030204" pitchFamily="18" charset="0"/>
              </a:rPr>
              <a:t>6 Pav. Atskirų laukų modelių prognozės tikslumas (NSE): šviesiai geltona – Akademija 1, žalia – Joniškėlis, raudona – Vokė</a:t>
            </a:r>
          </a:p>
        </p:txBody>
      </p:sp>
      <p:sp>
        <p:nvSpPr>
          <p:cNvPr id="7" name="Title 1">
            <a:extLst>
              <a:ext uri="{FF2B5EF4-FFF2-40B4-BE49-F238E27FC236}">
                <a16:creationId xmlns:a16="http://schemas.microsoft.com/office/drawing/2014/main" id="{60E717CF-4D57-61D2-F58C-EDCA57333A25}"/>
              </a:ext>
            </a:extLst>
          </p:cNvPr>
          <p:cNvSpPr txBox="1">
            <a:spLocks/>
          </p:cNvSpPr>
          <p:nvPr/>
        </p:nvSpPr>
        <p:spPr>
          <a:xfrm>
            <a:off x="381002" y="685800"/>
            <a:ext cx="3951560" cy="2103120"/>
          </a:xfrm>
          <a:prstGeom prst="rect">
            <a:avLst/>
          </a:prstGeom>
        </p:spPr>
        <p:txBody>
          <a:bodyPr vert="horz" lIns="91440" tIns="45720" rIns="91440" bIns="45720" rtlCol="0" anchor="t">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lnSpc>
                <a:spcPct val="90000"/>
              </a:lnSpc>
            </a:pPr>
            <a:r>
              <a:rPr lang="en-US" b="1" dirty="0">
                <a:effectLst>
                  <a:outerShdw blurRad="38100" dist="38100" dir="2700000" algn="tl">
                    <a:srgbClr val="000000">
                      <a:alpha val="43137"/>
                    </a:srgbClr>
                  </a:outerShdw>
                </a:effectLst>
              </a:rPr>
              <a:t>REZULTATAI</a:t>
            </a:r>
            <a:r>
              <a:rPr lang="lt-LT" b="1" dirty="0">
                <a:effectLst>
                  <a:outerShdw blurRad="38100" dist="38100" dir="2700000" algn="tl">
                    <a:srgbClr val="000000">
                      <a:alpha val="43137"/>
                    </a:srgbClr>
                  </a:outerShdw>
                </a:effectLst>
              </a:rPr>
              <a:t> (3)</a:t>
            </a:r>
          </a:p>
          <a:p>
            <a:pPr algn="r">
              <a:lnSpc>
                <a:spcPct val="100000"/>
              </a:lnSpc>
            </a:pPr>
            <a:r>
              <a:rPr lang="lt-LT" sz="4000" b="1" i="1" dirty="0"/>
              <a:t>atskirų laukų modeliai</a:t>
            </a:r>
            <a:br>
              <a:rPr lang="en-US" dirty="0">
                <a:solidFill>
                  <a:schemeClr val="accent2">
                    <a:lumMod val="50000"/>
                  </a:schemeClr>
                </a:solidFill>
              </a:rPr>
            </a:br>
            <a:endParaRPr lang="en-US" b="1" dirty="0">
              <a:solidFill>
                <a:schemeClr val="accent2">
                  <a:lumMod val="50000"/>
                </a:schemeClr>
              </a:solidFill>
              <a:effectLst>
                <a:outerShdw blurRad="38100" dist="38100" dir="2700000" algn="tl">
                  <a:srgbClr val="000000">
                    <a:alpha val="43137"/>
                  </a:srgbClr>
                </a:outerShdw>
              </a:effectLst>
            </a:endParaRPr>
          </a:p>
        </p:txBody>
      </p:sp>
      <p:sp>
        <p:nvSpPr>
          <p:cNvPr id="13" name="TextBox 12"/>
          <p:cNvSpPr txBox="1"/>
          <p:nvPr/>
        </p:nvSpPr>
        <p:spPr>
          <a:xfrm>
            <a:off x="685800" y="2880360"/>
            <a:ext cx="3703320" cy="2062103"/>
          </a:xfrm>
          <a:prstGeom prst="rect">
            <a:avLst/>
          </a:prstGeom>
          <a:noFill/>
        </p:spPr>
        <p:txBody>
          <a:bodyPr wrap="square" lIns="0" rIns="0">
            <a:spAutoFit/>
          </a:bodyPr>
          <a:lstStyle>
            <a:defPPr>
              <a:defRPr lang="en-US"/>
            </a:defPPr>
            <a:lvl1pPr marL="285750" lvl="0" indent="-285750">
              <a:buFont typeface="Arial" panose="020B0604020202020204" pitchFamily="34" charset="0"/>
              <a:buChar char="•"/>
              <a:defRPr sz="1600"/>
            </a:lvl1pPr>
          </a:lstStyle>
          <a:p>
            <a:r>
              <a:rPr dirty="0"/>
              <a:t>Atskirų laukų modeliai silpnesni (NSE ≤ 0,75)</a:t>
            </a:r>
          </a:p>
          <a:p>
            <a:r>
              <a:rPr lang="en-US" dirty="0"/>
              <a:t>Geriausi: Ni Akademijoje 1 (0,75; UAV + visos dirvožemio savybės), Pb Vokėje (0,68; UAV + visos dirvožemio savybės), Cr Joniškėlyje (iki 0,62; UAV + granuliometrinė sudėtis)</a:t>
            </a:r>
            <a:endParaRPr lang="lt-LT" dirty="0"/>
          </a:p>
          <a:p>
            <a:r>
              <a:rPr dirty="0"/>
              <a:t>Cu ir Zn – silpnai visuose laukuose (NSE ≤ 0,25)</a:t>
            </a:r>
          </a:p>
        </p:txBody>
      </p:sp>
      <p:cxnSp>
        <p:nvCxnSpPr>
          <p:cNvPr id="14" name="LAMMC footer line"/>
          <p:cNvCxnSpPr/>
          <p:nvPr/>
        </p:nvCxnSpPr>
        <p:spPr>
          <a:xfrm>
            <a:off x="228600" y="6446520"/>
            <a:ext cx="11731752" cy="0"/>
          </a:xfrm>
          <a:prstGeom prst="line">
            <a:avLst/>
          </a:prstGeom>
          <a:ln w="38100">
            <a:solidFill>
              <a:srgbClr val="006600"/>
            </a:solidFill>
          </a:ln>
        </p:spPr>
        <p:style>
          <a:lnRef idx="2">
            <a:schemeClr val="accent1"/>
          </a:lnRef>
          <a:fillRef idx="0">
            <a:schemeClr val="accent1"/>
          </a:fillRef>
          <a:effectRef idx="1">
            <a:schemeClr val="accent1"/>
          </a:effectRef>
          <a:fontRef idx="minor">
            <a:schemeClr val="tx1"/>
          </a:fontRef>
        </p:style>
      </p:cxnSp>
      <p:cxnSp>
        <p:nvCxnSpPr>
          <p:cNvPr id="15" name="LAMMC footer line"/>
          <p:cNvCxnSpPr/>
          <p:nvPr/>
        </p:nvCxnSpPr>
        <p:spPr>
          <a:xfrm>
            <a:off x="228600" y="6501384"/>
            <a:ext cx="11731752" cy="0"/>
          </a:xfrm>
          <a:prstGeom prst="line">
            <a:avLst/>
          </a:prstGeom>
          <a:ln w="12700">
            <a:solidFill>
              <a:srgbClr val="006600"/>
            </a:solidFill>
          </a:ln>
        </p:spPr>
        <p:style>
          <a:lnRef idx="2">
            <a:schemeClr val="accent1"/>
          </a:lnRef>
          <a:fillRef idx="0">
            <a:schemeClr val="accent1"/>
          </a:fillRef>
          <a:effectRef idx="1">
            <a:schemeClr val="accent1"/>
          </a:effectRef>
          <a:fontRef idx="minor">
            <a:schemeClr val="tx1"/>
          </a:fontRef>
        </p:style>
      </p:cxnSp>
      <p:sp>
        <p:nvSpPr>
          <p:cNvPr id="16" name="LAMMC footer number"/>
          <p:cNvSpPr txBox="1"/>
          <p:nvPr/>
        </p:nvSpPr>
        <p:spPr>
          <a:xfrm>
            <a:off x="5184648" y="6519672"/>
            <a:ext cx="1828800" cy="301752"/>
          </a:xfrm>
          <a:prstGeom prst="rect">
            <a:avLst/>
          </a:prstGeom>
          <a:noFill/>
        </p:spPr>
        <p:txBody>
          <a:bodyPr wrap="none" tIns="0" bIns="0" anchor="ctr">
            <a:spAutoFit/>
          </a:bodyPr>
          <a:lstStyle/>
          <a:p>
            <a:pPr algn="ctr"/>
            <a:fld id="{B6F15528-21DE-4FAA-801E-634DDDAF4B2B}" type="slidenum">
              <a:rPr lang="lt-LT" sz="1000" b="1">
                <a:solidFill>
                  <a:srgbClr val="595959"/>
                </a:solidFill>
                <a:latin typeface="Cambria"/>
              </a:rPr>
              <a:t>17</a:t>
            </a:fld>
            <a:endParaRPr lang="lt-LT" sz="1000" b="1">
              <a:solidFill>
                <a:srgbClr val="595959"/>
              </a:solidFill>
              <a:latin typeface="Cambria"/>
            </a:endParaRPr>
          </a:p>
        </p:txBody>
      </p:sp>
      <p:sp>
        <p:nvSpPr>
          <p:cNvPr id="17" name="LAMMC footer text"/>
          <p:cNvSpPr txBox="1"/>
          <p:nvPr/>
        </p:nvSpPr>
        <p:spPr>
          <a:xfrm>
            <a:off x="10332720" y="6510528"/>
            <a:ext cx="1627632" cy="329184"/>
          </a:xfrm>
          <a:prstGeom prst="rect">
            <a:avLst/>
          </a:prstGeom>
          <a:noFill/>
        </p:spPr>
        <p:txBody>
          <a:bodyPr wrap="none" tIns="0" rIns="0" bIns="0" anchor="ctr">
            <a:spAutoFit/>
          </a:bodyPr>
          <a:lstStyle/>
          <a:p>
            <a:pPr algn="r"/>
            <a:r>
              <a:rPr sz="1800">
                <a:solidFill>
                  <a:srgbClr val="006600"/>
                </a:solidFill>
                <a:latin typeface="Calibri"/>
              </a:rPr>
              <a:t>LAMMC</a:t>
            </a:r>
          </a:p>
        </p:txBody>
      </p:sp>
      <p:sp>
        <p:nvSpPr>
          <p:cNvPr id="18" name="Label Cr"/>
          <p:cNvSpPr txBox="1"/>
          <p:nvPr/>
        </p:nvSpPr>
        <p:spPr>
          <a:xfrm>
            <a:off x="4956048" y="384048"/>
            <a:ext cx="2176272" cy="201168"/>
          </a:xfrm>
          <a:prstGeom prst="rect">
            <a:avLst/>
          </a:prstGeom>
          <a:noFill/>
        </p:spPr>
        <p:txBody>
          <a:bodyPr wrap="none" tIns="0" bIns="0">
            <a:spAutoFit/>
          </a:bodyPr>
          <a:lstStyle/>
          <a:p>
            <a:pPr algn="ctr"/>
            <a:r>
              <a:rPr sz="1300" b="1">
                <a:solidFill>
                  <a:srgbClr val="1B5E20"/>
                </a:solidFill>
                <a:latin typeface="Cambria"/>
              </a:rPr>
              <a:t>Cr</a:t>
            </a:r>
          </a:p>
        </p:txBody>
      </p:sp>
      <p:pic>
        <p:nvPicPr>
          <p:cNvPr id="19" name="NSE R Cr" descr="R_Cr.png"/>
          <p:cNvPicPr>
            <a:picLocks noChangeAspect="1"/>
          </p:cNvPicPr>
          <p:nvPr/>
        </p:nvPicPr>
        <p:blipFill>
          <a:blip r:embed="rId3"/>
          <a:stretch>
            <a:fillRect/>
          </a:stretch>
        </p:blipFill>
        <p:spPr>
          <a:xfrm>
            <a:off x="4956048" y="585216"/>
            <a:ext cx="2176272" cy="1488022"/>
          </a:xfrm>
          <a:prstGeom prst="rect">
            <a:avLst/>
          </a:prstGeom>
        </p:spPr>
      </p:pic>
      <p:sp>
        <p:nvSpPr>
          <p:cNvPr id="20" name="Label Ni"/>
          <p:cNvSpPr txBox="1"/>
          <p:nvPr/>
        </p:nvSpPr>
        <p:spPr>
          <a:xfrm>
            <a:off x="7187183" y="384048"/>
            <a:ext cx="2176272" cy="201168"/>
          </a:xfrm>
          <a:prstGeom prst="rect">
            <a:avLst/>
          </a:prstGeom>
          <a:noFill/>
        </p:spPr>
        <p:txBody>
          <a:bodyPr wrap="none" tIns="0" bIns="0">
            <a:spAutoFit/>
          </a:bodyPr>
          <a:lstStyle/>
          <a:p>
            <a:pPr algn="ctr"/>
            <a:r>
              <a:rPr sz="1300" b="1">
                <a:solidFill>
                  <a:srgbClr val="1B5E20"/>
                </a:solidFill>
                <a:latin typeface="Cambria"/>
              </a:rPr>
              <a:t>Ni</a:t>
            </a:r>
          </a:p>
        </p:txBody>
      </p:sp>
      <p:pic>
        <p:nvPicPr>
          <p:cNvPr id="21" name="NSE R Ni" descr="R_Ni.png"/>
          <p:cNvPicPr>
            <a:picLocks noChangeAspect="1"/>
          </p:cNvPicPr>
          <p:nvPr/>
        </p:nvPicPr>
        <p:blipFill>
          <a:blip r:embed="rId4"/>
          <a:stretch>
            <a:fillRect/>
          </a:stretch>
        </p:blipFill>
        <p:spPr>
          <a:xfrm>
            <a:off x="7187183" y="585216"/>
            <a:ext cx="2176272" cy="1488022"/>
          </a:xfrm>
          <a:prstGeom prst="rect">
            <a:avLst/>
          </a:prstGeom>
        </p:spPr>
      </p:pic>
      <p:sp>
        <p:nvSpPr>
          <p:cNvPr id="22" name="Label Co"/>
          <p:cNvSpPr txBox="1"/>
          <p:nvPr/>
        </p:nvSpPr>
        <p:spPr>
          <a:xfrm>
            <a:off x="9418320" y="384048"/>
            <a:ext cx="2176272" cy="201168"/>
          </a:xfrm>
          <a:prstGeom prst="rect">
            <a:avLst/>
          </a:prstGeom>
          <a:noFill/>
        </p:spPr>
        <p:txBody>
          <a:bodyPr wrap="none" tIns="0" bIns="0">
            <a:spAutoFit/>
          </a:bodyPr>
          <a:lstStyle/>
          <a:p>
            <a:pPr algn="ctr"/>
            <a:r>
              <a:rPr sz="1300" b="1">
                <a:solidFill>
                  <a:srgbClr val="1B5E20"/>
                </a:solidFill>
                <a:latin typeface="Cambria"/>
              </a:rPr>
              <a:t>Co</a:t>
            </a:r>
          </a:p>
        </p:txBody>
      </p:sp>
      <p:pic>
        <p:nvPicPr>
          <p:cNvPr id="23" name="NSE R Co" descr="R_Co.png"/>
          <p:cNvPicPr>
            <a:picLocks noChangeAspect="1"/>
          </p:cNvPicPr>
          <p:nvPr/>
        </p:nvPicPr>
        <p:blipFill>
          <a:blip r:embed="rId5"/>
          <a:stretch>
            <a:fillRect/>
          </a:stretch>
        </p:blipFill>
        <p:spPr>
          <a:xfrm>
            <a:off x="9418320" y="585216"/>
            <a:ext cx="2176272" cy="1464973"/>
          </a:xfrm>
          <a:prstGeom prst="rect">
            <a:avLst/>
          </a:prstGeom>
        </p:spPr>
      </p:pic>
      <p:sp>
        <p:nvSpPr>
          <p:cNvPr id="24" name="Label Zn"/>
          <p:cNvSpPr txBox="1"/>
          <p:nvPr/>
        </p:nvSpPr>
        <p:spPr>
          <a:xfrm>
            <a:off x="4956048" y="2109813"/>
            <a:ext cx="2176272" cy="201168"/>
          </a:xfrm>
          <a:prstGeom prst="rect">
            <a:avLst/>
          </a:prstGeom>
          <a:noFill/>
        </p:spPr>
        <p:txBody>
          <a:bodyPr wrap="none" tIns="0" bIns="0">
            <a:spAutoFit/>
          </a:bodyPr>
          <a:lstStyle/>
          <a:p>
            <a:pPr algn="ctr"/>
            <a:r>
              <a:rPr sz="1300" b="1">
                <a:solidFill>
                  <a:srgbClr val="1B5E20"/>
                </a:solidFill>
                <a:latin typeface="Cambria"/>
              </a:rPr>
              <a:t>Zn</a:t>
            </a:r>
          </a:p>
        </p:txBody>
      </p:sp>
      <p:pic>
        <p:nvPicPr>
          <p:cNvPr id="25" name="NSE R Zn" descr="R_Zn.png"/>
          <p:cNvPicPr>
            <a:picLocks noChangeAspect="1"/>
          </p:cNvPicPr>
          <p:nvPr/>
        </p:nvPicPr>
        <p:blipFill>
          <a:blip r:embed="rId6"/>
          <a:stretch>
            <a:fillRect/>
          </a:stretch>
        </p:blipFill>
        <p:spPr>
          <a:xfrm>
            <a:off x="4956048" y="2310981"/>
            <a:ext cx="2176272" cy="1416544"/>
          </a:xfrm>
          <a:prstGeom prst="rect">
            <a:avLst/>
          </a:prstGeom>
        </p:spPr>
      </p:pic>
      <p:sp>
        <p:nvSpPr>
          <p:cNvPr id="26" name="Label Cd"/>
          <p:cNvSpPr txBox="1"/>
          <p:nvPr/>
        </p:nvSpPr>
        <p:spPr>
          <a:xfrm>
            <a:off x="7187183" y="2109813"/>
            <a:ext cx="2176272" cy="201168"/>
          </a:xfrm>
          <a:prstGeom prst="rect">
            <a:avLst/>
          </a:prstGeom>
          <a:noFill/>
        </p:spPr>
        <p:txBody>
          <a:bodyPr wrap="none" tIns="0" bIns="0">
            <a:spAutoFit/>
          </a:bodyPr>
          <a:lstStyle/>
          <a:p>
            <a:pPr algn="ctr"/>
            <a:r>
              <a:rPr sz="1300" b="1">
                <a:solidFill>
                  <a:srgbClr val="1B5E20"/>
                </a:solidFill>
                <a:latin typeface="Cambria"/>
              </a:rPr>
              <a:t>Cd</a:t>
            </a:r>
          </a:p>
        </p:txBody>
      </p:sp>
      <p:pic>
        <p:nvPicPr>
          <p:cNvPr id="27" name="NSE R Cd" descr="R_Cd.png"/>
          <p:cNvPicPr>
            <a:picLocks noChangeAspect="1"/>
          </p:cNvPicPr>
          <p:nvPr/>
        </p:nvPicPr>
        <p:blipFill>
          <a:blip r:embed="rId7"/>
          <a:stretch>
            <a:fillRect/>
          </a:stretch>
        </p:blipFill>
        <p:spPr>
          <a:xfrm>
            <a:off x="7187183" y="2310981"/>
            <a:ext cx="2176272" cy="1488022"/>
          </a:xfrm>
          <a:prstGeom prst="rect">
            <a:avLst/>
          </a:prstGeom>
        </p:spPr>
      </p:pic>
      <p:sp>
        <p:nvSpPr>
          <p:cNvPr id="28" name="Label Pb"/>
          <p:cNvSpPr txBox="1"/>
          <p:nvPr/>
        </p:nvSpPr>
        <p:spPr>
          <a:xfrm>
            <a:off x="9418320" y="2109813"/>
            <a:ext cx="2176272" cy="201168"/>
          </a:xfrm>
          <a:prstGeom prst="rect">
            <a:avLst/>
          </a:prstGeom>
          <a:noFill/>
        </p:spPr>
        <p:txBody>
          <a:bodyPr wrap="none" tIns="0" bIns="0">
            <a:spAutoFit/>
          </a:bodyPr>
          <a:lstStyle/>
          <a:p>
            <a:pPr algn="ctr"/>
            <a:r>
              <a:rPr sz="1300" b="1">
                <a:solidFill>
                  <a:srgbClr val="1B5E20"/>
                </a:solidFill>
                <a:latin typeface="Cambria"/>
              </a:rPr>
              <a:t>Pb</a:t>
            </a:r>
          </a:p>
        </p:txBody>
      </p:sp>
      <p:pic>
        <p:nvPicPr>
          <p:cNvPr id="29" name="NSE R Pb" descr="R_Pb.png"/>
          <p:cNvPicPr>
            <a:picLocks noChangeAspect="1"/>
          </p:cNvPicPr>
          <p:nvPr/>
        </p:nvPicPr>
        <p:blipFill>
          <a:blip r:embed="rId8"/>
          <a:stretch>
            <a:fillRect/>
          </a:stretch>
        </p:blipFill>
        <p:spPr>
          <a:xfrm>
            <a:off x="9418320" y="2310981"/>
            <a:ext cx="2176272" cy="1445689"/>
          </a:xfrm>
          <a:prstGeom prst="rect">
            <a:avLst/>
          </a:prstGeom>
        </p:spPr>
      </p:pic>
      <p:sp>
        <p:nvSpPr>
          <p:cNvPr id="30" name="Label Cu"/>
          <p:cNvSpPr txBox="1"/>
          <p:nvPr/>
        </p:nvSpPr>
        <p:spPr>
          <a:xfrm>
            <a:off x="4956048" y="3835579"/>
            <a:ext cx="2176272" cy="201168"/>
          </a:xfrm>
          <a:prstGeom prst="rect">
            <a:avLst/>
          </a:prstGeom>
          <a:noFill/>
        </p:spPr>
        <p:txBody>
          <a:bodyPr wrap="none" tIns="0" bIns="0">
            <a:spAutoFit/>
          </a:bodyPr>
          <a:lstStyle/>
          <a:p>
            <a:pPr algn="ctr"/>
            <a:r>
              <a:rPr sz="1300" b="1">
                <a:solidFill>
                  <a:srgbClr val="1B5E20"/>
                </a:solidFill>
                <a:latin typeface="Cambria"/>
              </a:rPr>
              <a:t>Cu</a:t>
            </a:r>
          </a:p>
        </p:txBody>
      </p:sp>
      <p:pic>
        <p:nvPicPr>
          <p:cNvPr id="31" name="NSE R Cu" descr="R_Cu.png"/>
          <p:cNvPicPr>
            <a:picLocks noChangeAspect="1"/>
          </p:cNvPicPr>
          <p:nvPr/>
        </p:nvPicPr>
        <p:blipFill>
          <a:blip r:embed="rId9"/>
          <a:stretch>
            <a:fillRect/>
          </a:stretch>
        </p:blipFill>
        <p:spPr>
          <a:xfrm>
            <a:off x="4956048" y="4036747"/>
            <a:ext cx="2176272" cy="1488022"/>
          </a:xfrm>
          <a:prstGeom prst="rect">
            <a:avLst/>
          </a:prstGeom>
        </p:spPr>
      </p:pic>
      <p:sp>
        <p:nvSpPr>
          <p:cNvPr id="32" name="Label As"/>
          <p:cNvSpPr txBox="1"/>
          <p:nvPr/>
        </p:nvSpPr>
        <p:spPr>
          <a:xfrm>
            <a:off x="7187183" y="3835579"/>
            <a:ext cx="2176272" cy="201168"/>
          </a:xfrm>
          <a:prstGeom prst="rect">
            <a:avLst/>
          </a:prstGeom>
          <a:noFill/>
        </p:spPr>
        <p:txBody>
          <a:bodyPr wrap="none" tIns="0" bIns="0">
            <a:spAutoFit/>
          </a:bodyPr>
          <a:lstStyle/>
          <a:p>
            <a:pPr algn="ctr"/>
            <a:r>
              <a:rPr sz="1300" b="1">
                <a:solidFill>
                  <a:srgbClr val="1B5E20"/>
                </a:solidFill>
                <a:latin typeface="Cambria"/>
              </a:rPr>
              <a:t>As</a:t>
            </a:r>
          </a:p>
        </p:txBody>
      </p:sp>
      <p:pic>
        <p:nvPicPr>
          <p:cNvPr id="33" name="NSE R As" descr="R_As.png"/>
          <p:cNvPicPr>
            <a:picLocks noChangeAspect="1"/>
          </p:cNvPicPr>
          <p:nvPr/>
        </p:nvPicPr>
        <p:blipFill>
          <a:blip r:embed="rId10"/>
          <a:stretch>
            <a:fillRect/>
          </a:stretch>
        </p:blipFill>
        <p:spPr>
          <a:xfrm>
            <a:off x="7187183" y="4036747"/>
            <a:ext cx="2176272" cy="1440587"/>
          </a:xfrm>
          <a:prstGeom prst="rect">
            <a:avLst/>
          </a:prstGeom>
        </p:spPr>
      </p:pic>
      <p:cxnSp>
        <p:nvCxnSpPr>
          <p:cNvPr id="34" name="Arrow best field Ni"/>
          <p:cNvCxnSpPr/>
          <p:nvPr/>
        </p:nvCxnSpPr>
        <p:spPr>
          <a:xfrm>
            <a:off x="9070311" y="622461"/>
            <a:ext cx="0" cy="310896"/>
          </a:xfrm>
          <a:prstGeom prst="line">
            <a:avLst/>
          </a:prstGeom>
          <a:ln w="28575">
            <a:solidFill>
              <a:srgbClr val="C0000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5" name="Arrow best field Pb"/>
          <p:cNvCxnSpPr/>
          <p:nvPr/>
        </p:nvCxnSpPr>
        <p:spPr>
          <a:xfrm>
            <a:off x="11343840" y="2430672"/>
            <a:ext cx="0" cy="310896"/>
          </a:xfrm>
          <a:prstGeom prst="line">
            <a:avLst/>
          </a:prstGeom>
          <a:ln w="28575">
            <a:solidFill>
              <a:srgbClr val="C0000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6" name="Arrow best field Cr"/>
          <p:cNvCxnSpPr/>
          <p:nvPr/>
        </p:nvCxnSpPr>
        <p:spPr>
          <a:xfrm>
            <a:off x="6358038" y="797710"/>
            <a:ext cx="0" cy="310896"/>
          </a:xfrm>
          <a:prstGeom prst="line">
            <a:avLst/>
          </a:prstGeom>
          <a:ln w="28575">
            <a:solidFill>
              <a:srgbClr val="C00000"/>
            </a:solidFill>
            <a:tailEnd type="triangle" w="med" len="med"/>
          </a:ln>
        </p:spPr>
        <p:style>
          <a:lnRef idx="2">
            <a:schemeClr val="accent1"/>
          </a:lnRef>
          <a:fillRef idx="0">
            <a:schemeClr val="accent1"/>
          </a:fillRef>
          <a:effectRef idx="1">
            <a:schemeClr val="accent1"/>
          </a:effectRef>
          <a:fontRef idx="minor">
            <a:schemeClr val="tx1"/>
          </a:fontRef>
        </p:style>
      </p:cxnSp>
      <p:sp>
        <p:nvSpPr>
          <p:cNvPr id="2" name="Rectangle 1">
            <a:extLst>
              <a:ext uri="{FF2B5EF4-FFF2-40B4-BE49-F238E27FC236}">
                <a16:creationId xmlns:a16="http://schemas.microsoft.com/office/drawing/2014/main" id="{A48CBA17-6854-21DB-D512-DECDBB13AE9C}"/>
              </a:ext>
            </a:extLst>
          </p:cNvPr>
          <p:cNvSpPr/>
          <p:nvPr/>
        </p:nvSpPr>
        <p:spPr>
          <a:xfrm>
            <a:off x="5077656" y="4935031"/>
            <a:ext cx="1947670" cy="60802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09F4199-51B2-003B-89B9-3C97E57F2F0E}"/>
              </a:ext>
            </a:extLst>
          </p:cNvPr>
          <p:cNvSpPr/>
          <p:nvPr/>
        </p:nvSpPr>
        <p:spPr>
          <a:xfrm>
            <a:off x="5065778" y="3171226"/>
            <a:ext cx="1947670" cy="60802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1226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ppt_x"/>
                                          </p:val>
                                        </p:tav>
                                        <p:tav tm="100000">
                                          <p:val>
                                            <p:strVal val="#ppt_x"/>
                                          </p:val>
                                        </p:tav>
                                      </p:tavLst>
                                    </p:anim>
                                    <p:anim calcmode="lin" valueType="num">
                                      <p:cBhvr additive="base">
                                        <p:cTn id="12" dur="500" fill="hold"/>
                                        <p:tgtEl>
                                          <p:spTgt spid="35"/>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ppt_x"/>
                                          </p:val>
                                        </p:tav>
                                        <p:tav tm="100000">
                                          <p:val>
                                            <p:strVal val="#ppt_x"/>
                                          </p:val>
                                        </p:tav>
                                      </p:tavLst>
                                    </p:anim>
                                    <p:anim calcmode="lin" valueType="num">
                                      <p:cBhvr additive="base">
                                        <p:cTn id="16" dur="500" fill="hold"/>
                                        <p:tgtEl>
                                          <p:spTgt spid="36"/>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400"/>
                                        <p:tgtEl>
                                          <p:spTgt spid="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400"/>
                                        <p:tgtEl>
                                          <p:spTgt spid="5"/>
                                        </p:tgtEl>
                                      </p:cBhvr>
                                    </p:animEffect>
                                  </p:childTnLst>
                                </p:cTn>
                              </p:par>
                              <p:par>
                                <p:cTn id="25" presetID="10" presetClass="exit" presetSubtype="0" fill="hold" nodeType="withEffect">
                                  <p:stCondLst>
                                    <p:cond delay="0"/>
                                  </p:stCondLst>
                                  <p:childTnLst>
                                    <p:animEffect transition="out" filter="fade">
                                      <p:cBhvr>
                                        <p:cTn id="26" dur="300"/>
                                        <p:tgtEl>
                                          <p:spTgt spid="34"/>
                                        </p:tgtEl>
                                      </p:cBhvr>
                                    </p:animEffect>
                                    <p:set>
                                      <p:cBhvr>
                                        <p:cTn id="27" dur="1" fill="hold">
                                          <p:stCondLst>
                                            <p:cond delay="299"/>
                                          </p:stCondLst>
                                        </p:cTn>
                                        <p:tgtEl>
                                          <p:spTgt spid="34"/>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300"/>
                                        <p:tgtEl>
                                          <p:spTgt spid="35"/>
                                        </p:tgtEl>
                                      </p:cBhvr>
                                    </p:animEffect>
                                    <p:set>
                                      <p:cBhvr>
                                        <p:cTn id="30" dur="1" fill="hold">
                                          <p:stCondLst>
                                            <p:cond delay="299"/>
                                          </p:stCondLst>
                                        </p:cTn>
                                        <p:tgtEl>
                                          <p:spTgt spid="35"/>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300"/>
                                        <p:tgtEl>
                                          <p:spTgt spid="36"/>
                                        </p:tgtEl>
                                      </p:cBhvr>
                                    </p:animEffect>
                                    <p:set>
                                      <p:cBhvr>
                                        <p:cTn id="33" dur="1" fill="hold">
                                          <p:stCondLst>
                                            <p:cond delay="299"/>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59893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685800"/>
            <a:ext cx="0" cy="539496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D6732AF0-864F-8DBB-CFEF-59F643C1DADE}"/>
              </a:ext>
            </a:extLst>
          </p:cNvPr>
          <p:cNvSpPr txBox="1"/>
          <p:nvPr/>
        </p:nvSpPr>
        <p:spPr>
          <a:xfrm>
            <a:off x="4983480" y="5120640"/>
            <a:ext cx="6675120" cy="636694"/>
          </a:xfrm>
          <a:prstGeom prst="rect">
            <a:avLst/>
          </a:prstGeom>
        </p:spPr>
        <p:txBody>
          <a:bodyPr vert="horz" lIns="91440" tIns="45720" rIns="91440" bIns="45720" rtlCol="0">
            <a:normAutofit/>
          </a:bodyPr>
          <a:lstStyle/>
          <a:p>
            <a:pPr>
              <a:lnSpc>
                <a:spcPct val="90000"/>
              </a:lnSpc>
              <a:spcAft>
                <a:spcPts val="600"/>
              </a:spcAft>
            </a:pPr>
            <a:r>
              <a:rPr lang="lt-LT" i="1" dirty="0">
                <a:latin typeface="Cambria" panose="02040503050406030204" pitchFamily="18" charset="0"/>
                <a:ea typeface="Cambria" panose="02040503050406030204" pitchFamily="18" charset="0"/>
              </a:rPr>
              <a:t>7 Pav. PCA: MMs, dirvožemio savybės ir UAV kanalai</a:t>
            </a:r>
            <a:endParaRPr lang="lt-LT" i="1" dirty="0">
              <a:solidFill>
                <a:srgbClr val="1B5E20"/>
              </a:solidFill>
              <a:latin typeface="Cambria" panose="02040503050406030204" pitchFamily="18" charset="0"/>
              <a:ea typeface="Cambria" panose="02040503050406030204" pitchFamily="18" charset="0"/>
            </a:endParaRPr>
          </a:p>
        </p:txBody>
      </p:sp>
      <p:sp>
        <p:nvSpPr>
          <p:cNvPr id="7" name="Title 1">
            <a:extLst>
              <a:ext uri="{FF2B5EF4-FFF2-40B4-BE49-F238E27FC236}">
                <a16:creationId xmlns:a16="http://schemas.microsoft.com/office/drawing/2014/main" id="{60E717CF-4D57-61D2-F58C-EDCA57333A25}"/>
              </a:ext>
            </a:extLst>
          </p:cNvPr>
          <p:cNvSpPr txBox="1">
            <a:spLocks/>
          </p:cNvSpPr>
          <p:nvPr/>
        </p:nvSpPr>
        <p:spPr>
          <a:xfrm>
            <a:off x="381001" y="685800"/>
            <a:ext cx="4061459" cy="2103120"/>
          </a:xfrm>
          <a:prstGeom prst="rect">
            <a:avLst/>
          </a:prstGeom>
        </p:spPr>
        <p:txBody>
          <a:bodyPr vert="horz" lIns="91440" tIns="45720" rIns="91440" bIns="45720" rtlCol="0" anchor="t">
            <a:normAutofit fontScale="7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lnSpc>
                <a:spcPct val="90000"/>
              </a:lnSpc>
            </a:pPr>
            <a:r>
              <a:rPr lang="en-US" b="1" dirty="0">
                <a:effectLst>
                  <a:outerShdw blurRad="38100" dist="38100" dir="2700000" algn="tl">
                    <a:srgbClr val="000000">
                      <a:alpha val="43137"/>
                    </a:srgbClr>
                  </a:outerShdw>
                </a:effectLst>
              </a:rPr>
              <a:t>REZULTATAI</a:t>
            </a:r>
            <a:r>
              <a:rPr lang="lt-LT" b="1" dirty="0">
                <a:effectLst>
                  <a:outerShdw blurRad="38100" dist="38100" dir="2700000" algn="tl">
                    <a:srgbClr val="000000">
                      <a:alpha val="43137"/>
                    </a:srgbClr>
                  </a:outerShdw>
                </a:effectLst>
              </a:rPr>
              <a:t> (4)</a:t>
            </a:r>
          </a:p>
          <a:p>
            <a:pPr algn="r">
              <a:lnSpc>
                <a:spcPct val="100000"/>
              </a:lnSpc>
            </a:pPr>
            <a:r>
              <a:rPr lang="lt-LT" sz="4800" b="1" i="1" dirty="0"/>
              <a:t>pagrindinių komponenčių analizė (PCA)</a:t>
            </a:r>
            <a:br>
              <a:rPr lang="en-US" sz="4800" dirty="0">
                <a:solidFill>
                  <a:schemeClr val="accent2">
                    <a:lumMod val="50000"/>
                  </a:schemeClr>
                </a:solidFill>
              </a:rPr>
            </a:br>
            <a:endParaRPr lang="en-US" sz="4800" b="1" dirty="0">
              <a:solidFill>
                <a:schemeClr val="accent2">
                  <a:lumMod val="50000"/>
                </a:schemeClr>
              </a:solidFill>
              <a:effectLst>
                <a:outerShdw blurRad="38100" dist="38100" dir="2700000" algn="tl">
                  <a:srgbClr val="000000">
                    <a:alpha val="43137"/>
                  </a:srgbClr>
                </a:outerShdw>
              </a:effectLst>
            </a:endParaRPr>
          </a:p>
        </p:txBody>
      </p:sp>
      <p:pic>
        <p:nvPicPr>
          <p:cNvPr id="12" name="Picture 11" descr="fig_pca.png"/>
          <p:cNvPicPr>
            <a:picLocks noChangeAspect="1"/>
          </p:cNvPicPr>
          <p:nvPr/>
        </p:nvPicPr>
        <p:blipFill>
          <a:blip r:embed="rId3"/>
          <a:stretch>
            <a:fillRect/>
          </a:stretch>
        </p:blipFill>
        <p:spPr>
          <a:xfrm>
            <a:off x="4983480" y="685800"/>
            <a:ext cx="6675120" cy="4288728"/>
          </a:xfrm>
          <a:prstGeom prst="rect">
            <a:avLst/>
          </a:prstGeom>
        </p:spPr>
      </p:pic>
      <p:sp>
        <p:nvSpPr>
          <p:cNvPr id="13" name="TextBox 12"/>
          <p:cNvSpPr txBox="1"/>
          <p:nvPr/>
        </p:nvSpPr>
        <p:spPr>
          <a:xfrm>
            <a:off x="513762" y="2880360"/>
            <a:ext cx="3875358" cy="1682512"/>
          </a:xfrm>
          <a:prstGeom prst="rect">
            <a:avLst/>
          </a:prstGeom>
          <a:noFill/>
        </p:spPr>
        <p:txBody>
          <a:bodyPr wrap="square" lIns="0" rIns="0">
            <a:spAutoFit/>
          </a:bodyPr>
          <a:lstStyle>
            <a:defPPr>
              <a:defRPr lang="en-US"/>
            </a:defPPr>
            <a:lvl1pPr marL="285750" lvl="0" indent="-285750">
              <a:buFont typeface="Arial" panose="020B0604020202020204" pitchFamily="34" charset="0"/>
              <a:buChar char="•"/>
              <a:defRPr sz="1600"/>
            </a:lvl1pPr>
          </a:lstStyle>
          <a:p>
            <a:pPr lvl="0"/>
            <a:r>
              <a:rPr lang="en-US" dirty="0"/>
              <a:t>Kur daugiau molio, ten daugiau metalų (Cr, Ni, Co, Zn, Cu)</a:t>
            </a:r>
          </a:p>
          <a:p>
            <a:pPr lvl="0"/>
            <a:r>
              <a:rPr lang="en-US" dirty="0"/>
              <a:t>Drono kanalai daugiausia atspindi dirvos šviesumą (organinę anglį), ne metalus</a:t>
            </a:r>
          </a:p>
          <a:p>
            <a:pPr lvl="0"/>
            <a:r>
              <a:rPr lang="en-US" dirty="0"/>
              <a:t>Todėl modeliuose svarbiausios dirvožemio savybės, o drono indėlis 7–28 %</a:t>
            </a:r>
          </a:p>
        </p:txBody>
      </p:sp>
      <p:cxnSp>
        <p:nvCxnSpPr>
          <p:cNvPr id="14" name="LAMMC footer line"/>
          <p:cNvCxnSpPr/>
          <p:nvPr/>
        </p:nvCxnSpPr>
        <p:spPr>
          <a:xfrm>
            <a:off x="228600" y="6446520"/>
            <a:ext cx="11731752" cy="0"/>
          </a:xfrm>
          <a:prstGeom prst="line">
            <a:avLst/>
          </a:prstGeom>
          <a:ln w="38100">
            <a:solidFill>
              <a:srgbClr val="006600"/>
            </a:solidFill>
          </a:ln>
        </p:spPr>
        <p:style>
          <a:lnRef idx="2">
            <a:schemeClr val="accent1"/>
          </a:lnRef>
          <a:fillRef idx="0">
            <a:schemeClr val="accent1"/>
          </a:fillRef>
          <a:effectRef idx="1">
            <a:schemeClr val="accent1"/>
          </a:effectRef>
          <a:fontRef idx="minor">
            <a:schemeClr val="tx1"/>
          </a:fontRef>
        </p:style>
      </p:cxnSp>
      <p:cxnSp>
        <p:nvCxnSpPr>
          <p:cNvPr id="15" name="LAMMC footer line"/>
          <p:cNvCxnSpPr/>
          <p:nvPr/>
        </p:nvCxnSpPr>
        <p:spPr>
          <a:xfrm>
            <a:off x="228600" y="6501384"/>
            <a:ext cx="11731752" cy="0"/>
          </a:xfrm>
          <a:prstGeom prst="line">
            <a:avLst/>
          </a:prstGeom>
          <a:ln w="12700">
            <a:solidFill>
              <a:srgbClr val="006600"/>
            </a:solidFill>
          </a:ln>
        </p:spPr>
        <p:style>
          <a:lnRef idx="2">
            <a:schemeClr val="accent1"/>
          </a:lnRef>
          <a:fillRef idx="0">
            <a:schemeClr val="accent1"/>
          </a:fillRef>
          <a:effectRef idx="1">
            <a:schemeClr val="accent1"/>
          </a:effectRef>
          <a:fontRef idx="minor">
            <a:schemeClr val="tx1"/>
          </a:fontRef>
        </p:style>
      </p:cxnSp>
      <p:sp>
        <p:nvSpPr>
          <p:cNvPr id="16" name="LAMMC footer number"/>
          <p:cNvSpPr txBox="1"/>
          <p:nvPr/>
        </p:nvSpPr>
        <p:spPr>
          <a:xfrm>
            <a:off x="5184648" y="6519672"/>
            <a:ext cx="1828800" cy="301752"/>
          </a:xfrm>
          <a:prstGeom prst="rect">
            <a:avLst/>
          </a:prstGeom>
          <a:noFill/>
        </p:spPr>
        <p:txBody>
          <a:bodyPr wrap="none" tIns="0" bIns="0" anchor="ctr">
            <a:spAutoFit/>
          </a:bodyPr>
          <a:lstStyle/>
          <a:p>
            <a:pPr algn="ctr"/>
            <a:fld id="{B6F15528-21DE-4FAA-801E-634DDDAF4B2B}" type="slidenum">
              <a:rPr lang="lt-LT" sz="1000" b="1">
                <a:solidFill>
                  <a:srgbClr val="595959"/>
                </a:solidFill>
                <a:latin typeface="Cambria"/>
              </a:rPr>
              <a:t>18</a:t>
            </a:fld>
            <a:endParaRPr lang="lt-LT" sz="1000" b="1">
              <a:solidFill>
                <a:srgbClr val="595959"/>
              </a:solidFill>
              <a:latin typeface="Cambria"/>
            </a:endParaRPr>
          </a:p>
        </p:txBody>
      </p:sp>
      <p:sp>
        <p:nvSpPr>
          <p:cNvPr id="17" name="LAMMC footer text"/>
          <p:cNvSpPr txBox="1"/>
          <p:nvPr/>
        </p:nvSpPr>
        <p:spPr>
          <a:xfrm>
            <a:off x="10332720" y="6510528"/>
            <a:ext cx="1627632" cy="329184"/>
          </a:xfrm>
          <a:prstGeom prst="rect">
            <a:avLst/>
          </a:prstGeom>
          <a:noFill/>
        </p:spPr>
        <p:txBody>
          <a:bodyPr wrap="none" tIns="0" rIns="0" bIns="0" anchor="ctr">
            <a:spAutoFit/>
          </a:bodyPr>
          <a:lstStyle/>
          <a:p>
            <a:pPr algn="r"/>
            <a:r>
              <a:rPr sz="1800">
                <a:solidFill>
                  <a:srgbClr val="006600"/>
                </a:solidFill>
                <a:latin typeface="Calibri"/>
              </a:rPr>
              <a:t>LAMMC</a:t>
            </a:r>
          </a:p>
        </p:txBody>
      </p:sp>
      <p:sp>
        <p:nvSpPr>
          <p:cNvPr id="2" name="Oval 1">
            <a:extLst>
              <a:ext uri="{FF2B5EF4-FFF2-40B4-BE49-F238E27FC236}">
                <a16:creationId xmlns:a16="http://schemas.microsoft.com/office/drawing/2014/main" id="{1CD3F05F-F8D9-6ED3-65B9-1A2E34E3D90F}"/>
              </a:ext>
            </a:extLst>
          </p:cNvPr>
          <p:cNvSpPr/>
          <p:nvPr/>
        </p:nvSpPr>
        <p:spPr>
          <a:xfrm>
            <a:off x="5562600" y="1371600"/>
            <a:ext cx="2286000" cy="20574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F4F93AAC-C6C0-A5FD-940C-6CE4362B5E3D}"/>
              </a:ext>
            </a:extLst>
          </p:cNvPr>
          <p:cNvSpPr/>
          <p:nvPr/>
        </p:nvSpPr>
        <p:spPr>
          <a:xfrm>
            <a:off x="7042404" y="1075266"/>
            <a:ext cx="1612392" cy="1524000"/>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1226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59893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685800"/>
            <a:ext cx="0" cy="539496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D6732AF0-864F-8DBB-CFEF-59F643C1DADE}"/>
              </a:ext>
            </a:extLst>
          </p:cNvPr>
          <p:cNvSpPr txBox="1"/>
          <p:nvPr/>
        </p:nvSpPr>
        <p:spPr>
          <a:xfrm>
            <a:off x="4753355" y="5120640"/>
            <a:ext cx="7117079" cy="636694"/>
          </a:xfrm>
          <a:prstGeom prst="rect">
            <a:avLst/>
          </a:prstGeom>
        </p:spPr>
        <p:txBody>
          <a:bodyPr vert="horz" lIns="91440" tIns="45720" rIns="91440" bIns="45720" rtlCol="0">
            <a:normAutofit lnSpcReduction="10000"/>
          </a:bodyPr>
          <a:lstStyle/>
          <a:p>
            <a:pPr>
              <a:lnSpc>
                <a:spcPct val="100000"/>
              </a:lnSpc>
              <a:spcAft>
                <a:spcPts val="600"/>
              </a:spcAft>
            </a:pPr>
            <a:r>
              <a:rPr lang="lt-LT" i="1" dirty="0">
                <a:latin typeface="Cambria" panose="02040503050406030204" pitchFamily="18" charset="0"/>
                <a:ea typeface="Cambria" panose="02040503050406030204" pitchFamily="18" charset="0"/>
              </a:rPr>
              <a:t>8 Pav. UAV </a:t>
            </a:r>
            <a:r>
              <a:rPr lang="en-US" i="1" dirty="0">
                <a:latin typeface="Cambria" panose="02040503050406030204" pitchFamily="18" charset="0"/>
                <a:ea typeface="Cambria" panose="02040503050406030204" pitchFamily="18" charset="0"/>
              </a:rPr>
              <a:t>duomenų svarba modeliuose ir svarbiausi dirvožemio rodikliai</a:t>
            </a:r>
            <a:endParaRPr lang="lt-LT" i="1" dirty="0">
              <a:latin typeface="Cambria" panose="02040503050406030204" pitchFamily="18" charset="0"/>
              <a:ea typeface="Cambria" panose="02040503050406030204" pitchFamily="18" charset="0"/>
            </a:endParaRPr>
          </a:p>
        </p:txBody>
      </p:sp>
      <p:sp>
        <p:nvSpPr>
          <p:cNvPr id="7" name="Title 1">
            <a:extLst>
              <a:ext uri="{FF2B5EF4-FFF2-40B4-BE49-F238E27FC236}">
                <a16:creationId xmlns:a16="http://schemas.microsoft.com/office/drawing/2014/main" id="{60E717CF-4D57-61D2-F58C-EDCA57333A25}"/>
              </a:ext>
            </a:extLst>
          </p:cNvPr>
          <p:cNvSpPr txBox="1">
            <a:spLocks/>
          </p:cNvSpPr>
          <p:nvPr/>
        </p:nvSpPr>
        <p:spPr>
          <a:xfrm>
            <a:off x="457200" y="685800"/>
            <a:ext cx="3875362" cy="2103120"/>
          </a:xfrm>
          <a:prstGeom prst="rect">
            <a:avLst/>
          </a:prstGeom>
        </p:spPr>
        <p:txBody>
          <a:bodyPr vert="horz" lIns="91440" tIns="45720" rIns="91440" bIns="45720" rtlCol="0" anchor="t">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lnSpc>
                <a:spcPct val="90000"/>
              </a:lnSpc>
            </a:pPr>
            <a:r>
              <a:rPr lang="en-US" b="1" dirty="0">
                <a:effectLst>
                  <a:outerShdw blurRad="38100" dist="38100" dir="2700000" algn="tl">
                    <a:srgbClr val="000000">
                      <a:alpha val="43137"/>
                    </a:srgbClr>
                  </a:outerShdw>
                </a:effectLst>
              </a:rPr>
              <a:t>REZULTATAI</a:t>
            </a:r>
            <a:r>
              <a:rPr lang="lt-LT" b="1" dirty="0">
                <a:effectLst>
                  <a:outerShdw blurRad="38100" dist="38100" dir="2700000" algn="tl">
                    <a:srgbClr val="000000">
                      <a:alpha val="43137"/>
                    </a:srgbClr>
                  </a:outerShdw>
                </a:effectLst>
              </a:rPr>
              <a:t> (5)</a:t>
            </a:r>
          </a:p>
          <a:p>
            <a:pPr algn="r">
              <a:lnSpc>
                <a:spcPct val="90000"/>
              </a:lnSpc>
            </a:pPr>
            <a:r>
              <a:rPr lang="lt-LT" sz="4200" b="1" i="1" dirty="0"/>
              <a:t>kintamųjų svarba</a:t>
            </a:r>
            <a:br>
              <a:rPr lang="en-US" dirty="0">
                <a:solidFill>
                  <a:schemeClr val="accent2">
                    <a:lumMod val="50000"/>
                  </a:schemeClr>
                </a:solidFill>
              </a:rPr>
            </a:br>
            <a:endParaRPr lang="en-US" b="1" dirty="0">
              <a:solidFill>
                <a:schemeClr val="accent2">
                  <a:lumMod val="50000"/>
                </a:schemeClr>
              </a:solidFill>
              <a:effectLst>
                <a:outerShdw blurRad="38100" dist="38100" dir="2700000" algn="tl">
                  <a:srgbClr val="000000">
                    <a:alpha val="43137"/>
                  </a:srgbClr>
                </a:outerShdw>
              </a:effectLst>
            </a:endParaRPr>
          </a:p>
        </p:txBody>
      </p:sp>
      <p:sp>
        <p:nvSpPr>
          <p:cNvPr id="13" name="TextBox 12"/>
          <p:cNvSpPr txBox="1"/>
          <p:nvPr/>
        </p:nvSpPr>
        <p:spPr>
          <a:xfrm>
            <a:off x="685800" y="2880360"/>
            <a:ext cx="3703320" cy="3383280"/>
          </a:xfrm>
          <a:prstGeom prst="rect">
            <a:avLst/>
          </a:prstGeom>
          <a:noFill/>
        </p:spPr>
        <p:txBody>
          <a:bodyPr wrap="square" lIns="0" rIns="0">
            <a:spAutoFit/>
          </a:bodyPr>
          <a:lstStyle>
            <a:defPPr>
              <a:defRPr lang="en-US"/>
            </a:defPPr>
            <a:lvl1pPr marL="285750" lvl="0" indent="-285750">
              <a:buFont typeface="Arial" panose="020B0604020202020204" pitchFamily="34" charset="0"/>
              <a:buChar char="•"/>
              <a:defRPr sz="1600"/>
            </a:lvl1pPr>
          </a:lstStyle>
          <a:p>
            <a:r>
              <a:rPr dirty="0"/>
              <a:t>Visuose modeliuose svarbiausios – dirvožemio savybės</a:t>
            </a:r>
          </a:p>
          <a:p>
            <a:r>
              <a:rPr dirty="0"/>
              <a:t>UAV kanalų dalis 7–28 %; didžiausia As</a:t>
            </a:r>
          </a:p>
          <a:p>
            <a:r>
              <a:rPr dirty="0"/>
              <a:t>Tekstūra ir agregatai – Cr, Ni, Co, Zn, Cu</a:t>
            </a:r>
          </a:p>
        </p:txBody>
      </p:sp>
      <p:cxnSp>
        <p:nvCxnSpPr>
          <p:cNvPr id="14" name="LAMMC footer line"/>
          <p:cNvCxnSpPr/>
          <p:nvPr/>
        </p:nvCxnSpPr>
        <p:spPr>
          <a:xfrm>
            <a:off x="228600" y="6446520"/>
            <a:ext cx="11731752" cy="0"/>
          </a:xfrm>
          <a:prstGeom prst="line">
            <a:avLst/>
          </a:prstGeom>
          <a:ln w="38100">
            <a:solidFill>
              <a:srgbClr val="006600"/>
            </a:solidFill>
          </a:ln>
        </p:spPr>
        <p:style>
          <a:lnRef idx="2">
            <a:schemeClr val="accent1"/>
          </a:lnRef>
          <a:fillRef idx="0">
            <a:schemeClr val="accent1"/>
          </a:fillRef>
          <a:effectRef idx="1">
            <a:schemeClr val="accent1"/>
          </a:effectRef>
          <a:fontRef idx="minor">
            <a:schemeClr val="tx1"/>
          </a:fontRef>
        </p:style>
      </p:cxnSp>
      <p:cxnSp>
        <p:nvCxnSpPr>
          <p:cNvPr id="15" name="LAMMC footer line"/>
          <p:cNvCxnSpPr/>
          <p:nvPr/>
        </p:nvCxnSpPr>
        <p:spPr>
          <a:xfrm>
            <a:off x="228600" y="6501384"/>
            <a:ext cx="11731752" cy="0"/>
          </a:xfrm>
          <a:prstGeom prst="line">
            <a:avLst/>
          </a:prstGeom>
          <a:ln w="12700">
            <a:solidFill>
              <a:srgbClr val="006600"/>
            </a:solidFill>
          </a:ln>
        </p:spPr>
        <p:style>
          <a:lnRef idx="2">
            <a:schemeClr val="accent1"/>
          </a:lnRef>
          <a:fillRef idx="0">
            <a:schemeClr val="accent1"/>
          </a:fillRef>
          <a:effectRef idx="1">
            <a:schemeClr val="accent1"/>
          </a:effectRef>
          <a:fontRef idx="minor">
            <a:schemeClr val="tx1"/>
          </a:fontRef>
        </p:style>
      </p:cxnSp>
      <p:sp>
        <p:nvSpPr>
          <p:cNvPr id="16" name="LAMMC footer number"/>
          <p:cNvSpPr txBox="1"/>
          <p:nvPr/>
        </p:nvSpPr>
        <p:spPr>
          <a:xfrm>
            <a:off x="5184648" y="6519672"/>
            <a:ext cx="1828800" cy="301752"/>
          </a:xfrm>
          <a:prstGeom prst="rect">
            <a:avLst/>
          </a:prstGeom>
          <a:noFill/>
        </p:spPr>
        <p:txBody>
          <a:bodyPr wrap="none" tIns="0" bIns="0" anchor="ctr">
            <a:spAutoFit/>
          </a:bodyPr>
          <a:lstStyle/>
          <a:p>
            <a:pPr algn="ctr"/>
            <a:fld id="{B6F15528-21DE-4FAA-801E-634DDDAF4B2B}" type="slidenum">
              <a:rPr lang="lt-LT" sz="1000" b="1">
                <a:solidFill>
                  <a:srgbClr val="595959"/>
                </a:solidFill>
                <a:latin typeface="Cambria"/>
              </a:rPr>
              <a:t>19</a:t>
            </a:fld>
            <a:endParaRPr lang="lt-LT" sz="1000" b="1">
              <a:solidFill>
                <a:srgbClr val="595959"/>
              </a:solidFill>
              <a:latin typeface="Cambria"/>
            </a:endParaRPr>
          </a:p>
        </p:txBody>
      </p:sp>
      <p:sp>
        <p:nvSpPr>
          <p:cNvPr id="17" name="LAMMC footer text"/>
          <p:cNvSpPr txBox="1"/>
          <p:nvPr/>
        </p:nvSpPr>
        <p:spPr>
          <a:xfrm>
            <a:off x="10332720" y="6510528"/>
            <a:ext cx="1627632" cy="329184"/>
          </a:xfrm>
          <a:prstGeom prst="rect">
            <a:avLst/>
          </a:prstGeom>
          <a:noFill/>
        </p:spPr>
        <p:txBody>
          <a:bodyPr wrap="none" tIns="0" rIns="0" bIns="0" anchor="ctr">
            <a:spAutoFit/>
          </a:bodyPr>
          <a:lstStyle/>
          <a:p>
            <a:pPr algn="r"/>
            <a:r>
              <a:rPr sz="1800">
                <a:solidFill>
                  <a:srgbClr val="006600"/>
                </a:solidFill>
                <a:latin typeface="Calibri"/>
              </a:rPr>
              <a:t>LAMMC</a:t>
            </a:r>
          </a:p>
        </p:txBody>
      </p:sp>
      <p:graphicFrame>
        <p:nvGraphicFramePr>
          <p:cNvPr id="18" name="UAV importance chart"/>
          <p:cNvGraphicFramePr>
            <a:graphicFrameLocks noGrp="1"/>
          </p:cNvGraphicFramePr>
          <p:nvPr/>
        </p:nvGraphicFramePr>
        <p:xfrm>
          <a:off x="4983480" y="502920"/>
          <a:ext cx="3291840" cy="4572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Top predictors"/>
          <p:cNvGraphicFramePr>
            <a:graphicFrameLocks noGrp="1"/>
          </p:cNvGraphicFramePr>
          <p:nvPr>
            <p:extLst>
              <p:ext uri="{D42A27DB-BD31-4B8C-83A1-F6EECF244321}">
                <p14:modId xmlns:p14="http://schemas.microsoft.com/office/powerpoint/2010/main" val="4081893396"/>
              </p:ext>
            </p:extLst>
          </p:nvPr>
        </p:nvGraphicFramePr>
        <p:xfrm>
          <a:off x="8412480" y="566928"/>
          <a:ext cx="3246120" cy="4069080"/>
        </p:xfrm>
        <a:graphic>
          <a:graphicData uri="http://schemas.openxmlformats.org/drawingml/2006/table">
            <a:tbl>
              <a:tblPr firstRow="1">
                <a:tableStyleId>{5C22544A-7EE6-4342-B048-85BDC9FD1C3A}</a:tableStyleId>
              </a:tblPr>
              <a:tblGrid>
                <a:gridCol w="548640">
                  <a:extLst>
                    <a:ext uri="{9D8B030D-6E8A-4147-A177-3AD203B41FA5}">
                      <a16:colId xmlns:a16="http://schemas.microsoft.com/office/drawing/2014/main" val="20000"/>
                    </a:ext>
                  </a:extLst>
                </a:gridCol>
                <a:gridCol w="2697480">
                  <a:extLst>
                    <a:ext uri="{9D8B030D-6E8A-4147-A177-3AD203B41FA5}">
                      <a16:colId xmlns:a16="http://schemas.microsoft.com/office/drawing/2014/main" val="20001"/>
                    </a:ext>
                  </a:extLst>
                </a:gridCol>
              </a:tblGrid>
              <a:tr h="411480">
                <a:tc>
                  <a:txBody>
                    <a:bodyPr/>
                    <a:lstStyle/>
                    <a:p>
                      <a:pPr algn="ctr"/>
                      <a:r>
                        <a:rPr lang="lt-LT" sz="1200" b="1" dirty="0">
                          <a:solidFill>
                            <a:srgbClr val="FFFFFF"/>
                          </a:solidFill>
                          <a:latin typeface="Cambria"/>
                        </a:rPr>
                        <a:t>MMs</a:t>
                      </a:r>
                      <a:endParaRPr sz="1200" b="1" dirty="0">
                        <a:solidFill>
                          <a:srgbClr val="FFFFFF"/>
                        </a:solidFill>
                        <a:latin typeface="Cambria"/>
                      </a:endParaRPr>
                    </a:p>
                  </a:txBody>
                  <a:tcPr marL="45720" marR="45720" marT="18288" marB="18288" anchor="ctr">
                    <a:solidFill>
                      <a:srgbClr val="2E7D32"/>
                    </a:solidFill>
                  </a:tcPr>
                </a:tc>
                <a:tc>
                  <a:txBody>
                    <a:bodyPr/>
                    <a:lstStyle/>
                    <a:p>
                      <a:pPr algn="ctr"/>
                      <a:r>
                        <a:rPr sz="1200" b="1" dirty="0">
                          <a:solidFill>
                            <a:srgbClr val="FFFFFF"/>
                          </a:solidFill>
                          <a:latin typeface="Cambria"/>
                        </a:rPr>
                        <a:t>Svarbiausi kintamieji</a:t>
                      </a:r>
                    </a:p>
                  </a:txBody>
                  <a:tcPr marL="45720" marR="45720" marT="18288" marB="18288" anchor="ctr">
                    <a:solidFill>
                      <a:srgbClr val="2E7D32"/>
                    </a:solidFill>
                  </a:tcPr>
                </a:tc>
                <a:extLst>
                  <a:ext uri="{0D108BD9-81ED-4DB2-BD59-A6C34878D82A}">
                    <a16:rowId xmlns:a16="http://schemas.microsoft.com/office/drawing/2014/main" val="10000"/>
                  </a:ext>
                </a:extLst>
              </a:tr>
              <a:tr h="457200">
                <a:tc>
                  <a:txBody>
                    <a:bodyPr/>
                    <a:lstStyle/>
                    <a:p>
                      <a:pPr algn="ctr"/>
                      <a:r>
                        <a:rPr sz="1200" b="1">
                          <a:solidFill>
                            <a:srgbClr val="1B5E20"/>
                          </a:solidFill>
                          <a:latin typeface="Cambria"/>
                        </a:rPr>
                        <a:t>As</a:t>
                      </a:r>
                    </a:p>
                  </a:txBody>
                  <a:tcPr marL="45720" marR="45720" marT="18288" marB="18288" anchor="ctr">
                    <a:solidFill>
                      <a:srgbClr val="E6F2DF"/>
                    </a:solidFill>
                  </a:tcPr>
                </a:tc>
                <a:tc>
                  <a:txBody>
                    <a:bodyPr/>
                    <a:lstStyle/>
                    <a:p>
                      <a:pPr algn="l"/>
                      <a:r>
                        <a:rPr sz="1200" dirty="0">
                          <a:solidFill>
                            <a:srgbClr val="262626"/>
                          </a:solidFill>
                          <a:latin typeface="Cambria"/>
                        </a:rPr>
                        <a:t>molis, bendrasis N, C/N</a:t>
                      </a:r>
                    </a:p>
                  </a:txBody>
                  <a:tcPr marL="45720" marR="45720" marT="18288" marB="18288" anchor="ctr">
                    <a:solidFill>
                      <a:srgbClr val="E6F2DF"/>
                    </a:solidFill>
                  </a:tcPr>
                </a:tc>
                <a:extLst>
                  <a:ext uri="{0D108BD9-81ED-4DB2-BD59-A6C34878D82A}">
                    <a16:rowId xmlns:a16="http://schemas.microsoft.com/office/drawing/2014/main" val="10001"/>
                  </a:ext>
                </a:extLst>
              </a:tr>
              <a:tr h="457200">
                <a:tc>
                  <a:txBody>
                    <a:bodyPr/>
                    <a:lstStyle/>
                    <a:p>
                      <a:pPr algn="ctr"/>
                      <a:r>
                        <a:rPr sz="1200" b="1">
                          <a:solidFill>
                            <a:srgbClr val="1B5E20"/>
                          </a:solidFill>
                          <a:latin typeface="Cambria"/>
                        </a:rPr>
                        <a:t>Zn</a:t>
                      </a:r>
                    </a:p>
                  </a:txBody>
                  <a:tcPr marL="45720" marR="45720" marT="18288" marB="18288" anchor="ctr">
                    <a:solidFill>
                      <a:srgbClr val="FFFFFF"/>
                    </a:solidFill>
                  </a:tcPr>
                </a:tc>
                <a:tc>
                  <a:txBody>
                    <a:bodyPr/>
                    <a:lstStyle/>
                    <a:p>
                      <a:pPr algn="l"/>
                      <a:r>
                        <a:rPr sz="1200" dirty="0">
                          <a:solidFill>
                            <a:srgbClr val="262626"/>
                          </a:solidFill>
                          <a:latin typeface="Cambria"/>
                        </a:rPr>
                        <a:t>smėlis, molis, dulkės</a:t>
                      </a:r>
                    </a:p>
                  </a:txBody>
                  <a:tcPr marL="45720" marR="45720" marT="18288" marB="18288" anchor="ctr">
                    <a:solidFill>
                      <a:srgbClr val="FFFFFF"/>
                    </a:solidFill>
                  </a:tcPr>
                </a:tc>
                <a:extLst>
                  <a:ext uri="{0D108BD9-81ED-4DB2-BD59-A6C34878D82A}">
                    <a16:rowId xmlns:a16="http://schemas.microsoft.com/office/drawing/2014/main" val="10002"/>
                  </a:ext>
                </a:extLst>
              </a:tr>
              <a:tr h="457200">
                <a:tc>
                  <a:txBody>
                    <a:bodyPr/>
                    <a:lstStyle/>
                    <a:p>
                      <a:pPr algn="ctr"/>
                      <a:r>
                        <a:rPr sz="1200" b="1">
                          <a:solidFill>
                            <a:srgbClr val="1B5E20"/>
                          </a:solidFill>
                          <a:latin typeface="Cambria"/>
                        </a:rPr>
                        <a:t>Cd</a:t>
                      </a:r>
                    </a:p>
                  </a:txBody>
                  <a:tcPr marL="45720" marR="45720" marT="18288" marB="18288" anchor="ctr">
                    <a:solidFill>
                      <a:srgbClr val="E6F2DF"/>
                    </a:solidFill>
                  </a:tcPr>
                </a:tc>
                <a:tc>
                  <a:txBody>
                    <a:bodyPr/>
                    <a:lstStyle/>
                    <a:p>
                      <a:pPr algn="l"/>
                      <a:r>
                        <a:rPr sz="1200" dirty="0">
                          <a:solidFill>
                            <a:srgbClr val="262626"/>
                          </a:solidFill>
                          <a:latin typeface="Cambria"/>
                        </a:rPr>
                        <a:t>SOC, smėlis</a:t>
                      </a:r>
                    </a:p>
                  </a:txBody>
                  <a:tcPr marL="45720" marR="45720" marT="18288" marB="18288" anchor="ctr">
                    <a:solidFill>
                      <a:srgbClr val="E6F2DF"/>
                    </a:solidFill>
                  </a:tcPr>
                </a:tc>
                <a:extLst>
                  <a:ext uri="{0D108BD9-81ED-4DB2-BD59-A6C34878D82A}">
                    <a16:rowId xmlns:a16="http://schemas.microsoft.com/office/drawing/2014/main" val="10003"/>
                  </a:ext>
                </a:extLst>
              </a:tr>
              <a:tr h="457200">
                <a:tc>
                  <a:txBody>
                    <a:bodyPr/>
                    <a:lstStyle/>
                    <a:p>
                      <a:pPr algn="ctr"/>
                      <a:r>
                        <a:rPr sz="1200" b="1">
                          <a:solidFill>
                            <a:srgbClr val="1B5E20"/>
                          </a:solidFill>
                          <a:latin typeface="Cambria"/>
                        </a:rPr>
                        <a:t>Cu</a:t>
                      </a:r>
                    </a:p>
                  </a:txBody>
                  <a:tcPr marL="45720" marR="45720" marT="18288" marB="18288" anchor="ctr">
                    <a:solidFill>
                      <a:srgbClr val="FFFFFF"/>
                    </a:solidFill>
                  </a:tcPr>
                </a:tc>
                <a:tc>
                  <a:txBody>
                    <a:bodyPr/>
                    <a:lstStyle/>
                    <a:p>
                      <a:pPr algn="l"/>
                      <a:r>
                        <a:rPr sz="1200" dirty="0">
                          <a:solidFill>
                            <a:srgbClr val="262626"/>
                          </a:solidFill>
                          <a:latin typeface="Cambria"/>
                        </a:rPr>
                        <a:t>mikro- ir makroagregatai</a:t>
                      </a:r>
                    </a:p>
                  </a:txBody>
                  <a:tcPr marL="45720" marR="45720" marT="18288" marB="18288" anchor="ctr">
                    <a:solidFill>
                      <a:srgbClr val="FFFFFF"/>
                    </a:solidFill>
                  </a:tcPr>
                </a:tc>
                <a:extLst>
                  <a:ext uri="{0D108BD9-81ED-4DB2-BD59-A6C34878D82A}">
                    <a16:rowId xmlns:a16="http://schemas.microsoft.com/office/drawing/2014/main" val="10004"/>
                  </a:ext>
                </a:extLst>
              </a:tr>
              <a:tr h="457200">
                <a:tc>
                  <a:txBody>
                    <a:bodyPr/>
                    <a:lstStyle/>
                    <a:p>
                      <a:pPr algn="ctr"/>
                      <a:r>
                        <a:rPr sz="1200" b="1">
                          <a:solidFill>
                            <a:srgbClr val="1B5E20"/>
                          </a:solidFill>
                          <a:latin typeface="Cambria"/>
                        </a:rPr>
                        <a:t>Co</a:t>
                      </a:r>
                    </a:p>
                  </a:txBody>
                  <a:tcPr marL="45720" marR="45720" marT="18288" marB="18288" anchor="ctr">
                    <a:solidFill>
                      <a:srgbClr val="E6F2DF"/>
                    </a:solidFill>
                  </a:tcPr>
                </a:tc>
                <a:tc>
                  <a:txBody>
                    <a:bodyPr/>
                    <a:lstStyle/>
                    <a:p>
                      <a:pPr algn="l"/>
                      <a:r>
                        <a:rPr sz="1200" dirty="0">
                          <a:solidFill>
                            <a:srgbClr val="262626"/>
                          </a:solidFill>
                          <a:latin typeface="Cambria"/>
                        </a:rPr>
                        <a:t>makroagregatai, molis</a:t>
                      </a:r>
                    </a:p>
                  </a:txBody>
                  <a:tcPr marL="45720" marR="45720" marT="18288" marB="18288" anchor="ctr">
                    <a:solidFill>
                      <a:srgbClr val="E6F2DF"/>
                    </a:solidFill>
                  </a:tcPr>
                </a:tc>
                <a:extLst>
                  <a:ext uri="{0D108BD9-81ED-4DB2-BD59-A6C34878D82A}">
                    <a16:rowId xmlns:a16="http://schemas.microsoft.com/office/drawing/2014/main" val="10005"/>
                  </a:ext>
                </a:extLst>
              </a:tr>
              <a:tr h="457200">
                <a:tc>
                  <a:txBody>
                    <a:bodyPr/>
                    <a:lstStyle/>
                    <a:p>
                      <a:pPr algn="ctr"/>
                      <a:r>
                        <a:rPr sz="1200" b="1">
                          <a:solidFill>
                            <a:srgbClr val="1B5E20"/>
                          </a:solidFill>
                          <a:latin typeface="Cambria"/>
                        </a:rPr>
                        <a:t>Ni</a:t>
                      </a:r>
                    </a:p>
                  </a:txBody>
                  <a:tcPr marL="45720" marR="45720" marT="18288" marB="18288" anchor="ctr">
                    <a:solidFill>
                      <a:srgbClr val="FFFFFF"/>
                    </a:solidFill>
                  </a:tcPr>
                </a:tc>
                <a:tc>
                  <a:txBody>
                    <a:bodyPr/>
                    <a:lstStyle/>
                    <a:p>
                      <a:pPr algn="l"/>
                      <a:r>
                        <a:rPr sz="1200" dirty="0">
                          <a:solidFill>
                            <a:srgbClr val="262626"/>
                          </a:solidFill>
                          <a:latin typeface="Cambria"/>
                        </a:rPr>
                        <a:t>mikroagregatai, smėlis</a:t>
                      </a:r>
                    </a:p>
                  </a:txBody>
                  <a:tcPr marL="45720" marR="45720" marT="18288" marB="18288" anchor="ctr">
                    <a:solidFill>
                      <a:srgbClr val="FFFFFF"/>
                    </a:solidFill>
                  </a:tcPr>
                </a:tc>
                <a:extLst>
                  <a:ext uri="{0D108BD9-81ED-4DB2-BD59-A6C34878D82A}">
                    <a16:rowId xmlns:a16="http://schemas.microsoft.com/office/drawing/2014/main" val="10006"/>
                  </a:ext>
                </a:extLst>
              </a:tr>
              <a:tr h="457200">
                <a:tc>
                  <a:txBody>
                    <a:bodyPr/>
                    <a:lstStyle/>
                    <a:p>
                      <a:pPr algn="ctr"/>
                      <a:r>
                        <a:rPr sz="1200" b="1">
                          <a:solidFill>
                            <a:srgbClr val="1B5E20"/>
                          </a:solidFill>
                          <a:latin typeface="Cambria"/>
                        </a:rPr>
                        <a:t>Cr</a:t>
                      </a:r>
                    </a:p>
                  </a:txBody>
                  <a:tcPr marL="45720" marR="45720" marT="18288" marB="18288" anchor="ctr">
                    <a:solidFill>
                      <a:srgbClr val="E6F2DF"/>
                    </a:solidFill>
                  </a:tcPr>
                </a:tc>
                <a:tc>
                  <a:txBody>
                    <a:bodyPr/>
                    <a:lstStyle/>
                    <a:p>
                      <a:pPr algn="l"/>
                      <a:r>
                        <a:rPr sz="1200" dirty="0">
                          <a:solidFill>
                            <a:srgbClr val="262626"/>
                          </a:solidFill>
                          <a:latin typeface="Cambria"/>
                        </a:rPr>
                        <a:t>smėlis, molis, mikroagregatai</a:t>
                      </a:r>
                    </a:p>
                  </a:txBody>
                  <a:tcPr marL="45720" marR="45720" marT="18288" marB="18288" anchor="ctr">
                    <a:solidFill>
                      <a:srgbClr val="E6F2DF"/>
                    </a:solidFill>
                  </a:tcPr>
                </a:tc>
                <a:extLst>
                  <a:ext uri="{0D108BD9-81ED-4DB2-BD59-A6C34878D82A}">
                    <a16:rowId xmlns:a16="http://schemas.microsoft.com/office/drawing/2014/main" val="10007"/>
                  </a:ext>
                </a:extLst>
              </a:tr>
              <a:tr h="457200">
                <a:tc>
                  <a:txBody>
                    <a:bodyPr/>
                    <a:lstStyle/>
                    <a:p>
                      <a:pPr algn="ctr"/>
                      <a:r>
                        <a:rPr sz="1200" b="1">
                          <a:solidFill>
                            <a:srgbClr val="1B5E20"/>
                          </a:solidFill>
                          <a:latin typeface="Cambria"/>
                        </a:rPr>
                        <a:t>Pb</a:t>
                      </a:r>
                    </a:p>
                  </a:txBody>
                  <a:tcPr marL="45720" marR="45720" marT="18288" marB="18288" anchor="ctr">
                    <a:solidFill>
                      <a:srgbClr val="FFFFFF"/>
                    </a:solidFill>
                  </a:tcPr>
                </a:tc>
                <a:tc>
                  <a:txBody>
                    <a:bodyPr/>
                    <a:lstStyle/>
                    <a:p>
                      <a:pPr algn="l"/>
                      <a:r>
                        <a:rPr sz="1200" dirty="0">
                          <a:solidFill>
                            <a:srgbClr val="262626"/>
                          </a:solidFill>
                          <a:latin typeface="Cambria"/>
                        </a:rPr>
                        <a:t>drėgmė, molis, pH (be UAV)</a:t>
                      </a:r>
                    </a:p>
                  </a:txBody>
                  <a:tcPr marL="45720" marR="45720" marT="18288" marB="18288" anchor="ctr">
                    <a:solidFill>
                      <a:srgbClr val="FFFFFF"/>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711226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59893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685800"/>
            <a:ext cx="0" cy="539496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D6732AF0-864F-8DBB-CFEF-59F643C1DADE}"/>
              </a:ext>
            </a:extLst>
          </p:cNvPr>
          <p:cNvSpPr txBox="1"/>
          <p:nvPr/>
        </p:nvSpPr>
        <p:spPr>
          <a:xfrm>
            <a:off x="4753356" y="5440680"/>
            <a:ext cx="6905244" cy="636694"/>
          </a:xfrm>
          <a:prstGeom prst="rect">
            <a:avLst/>
          </a:prstGeom>
        </p:spPr>
        <p:txBody>
          <a:bodyPr vert="horz" lIns="91440" tIns="45720" rIns="91440" bIns="45720" rtlCol="0">
            <a:normAutofit/>
          </a:bodyPr>
          <a:lstStyle/>
          <a:p>
            <a:pPr>
              <a:lnSpc>
                <a:spcPct val="90000"/>
              </a:lnSpc>
              <a:spcAft>
                <a:spcPts val="600"/>
              </a:spcAft>
            </a:pPr>
            <a:r>
              <a:rPr lang="lt-LT" sz="1750" i="1" dirty="0">
                <a:latin typeface="Cambria" panose="02040503050406030204" pitchFamily="18" charset="0"/>
                <a:ea typeface="Cambria" panose="02040503050406030204" pitchFamily="18" charset="0"/>
              </a:rPr>
              <a:t>9 Pav. Išmatuotos (kairėje) ir prognozuotos (dešinėje) Cr koncentracijos</a:t>
            </a:r>
            <a:endParaRPr lang="lt-LT" sz="1750" i="1" dirty="0">
              <a:solidFill>
                <a:srgbClr val="1B5E20"/>
              </a:solidFill>
              <a:latin typeface="Cambria" panose="02040503050406030204" pitchFamily="18" charset="0"/>
              <a:ea typeface="Cambria" panose="02040503050406030204" pitchFamily="18" charset="0"/>
            </a:endParaRPr>
          </a:p>
        </p:txBody>
      </p:sp>
      <p:sp>
        <p:nvSpPr>
          <p:cNvPr id="7" name="Title 1">
            <a:extLst>
              <a:ext uri="{FF2B5EF4-FFF2-40B4-BE49-F238E27FC236}">
                <a16:creationId xmlns:a16="http://schemas.microsoft.com/office/drawing/2014/main" id="{60E717CF-4D57-61D2-F58C-EDCA57333A25}"/>
              </a:ext>
            </a:extLst>
          </p:cNvPr>
          <p:cNvSpPr txBox="1">
            <a:spLocks/>
          </p:cNvSpPr>
          <p:nvPr/>
        </p:nvSpPr>
        <p:spPr>
          <a:xfrm>
            <a:off x="378652" y="685800"/>
            <a:ext cx="3875362" cy="2103120"/>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lnSpc>
                <a:spcPct val="90000"/>
              </a:lnSpc>
            </a:pPr>
            <a:r>
              <a:rPr lang="en-US" b="1" dirty="0">
                <a:effectLst>
                  <a:outerShdw blurRad="38100" dist="38100" dir="2700000" algn="tl">
                    <a:srgbClr val="000000">
                      <a:alpha val="43137"/>
                    </a:srgbClr>
                  </a:outerShdw>
                </a:effectLst>
              </a:rPr>
              <a:t>REZULTATAI</a:t>
            </a:r>
            <a:r>
              <a:rPr lang="lt-LT" b="1" dirty="0">
                <a:effectLst>
                  <a:outerShdw blurRad="38100" dist="38100" dir="2700000" algn="tl">
                    <a:srgbClr val="000000">
                      <a:alpha val="43137"/>
                    </a:srgbClr>
                  </a:outerShdw>
                </a:effectLst>
              </a:rPr>
              <a:t> (6)</a:t>
            </a:r>
          </a:p>
          <a:p>
            <a:pPr algn="r">
              <a:lnSpc>
                <a:spcPct val="90000"/>
              </a:lnSpc>
            </a:pPr>
            <a:r>
              <a:rPr lang="lt-LT" sz="3700" b="1" i="1" dirty="0"/>
              <a:t>žemėlapiai</a:t>
            </a:r>
            <a:endParaRPr lang="en-US" sz="3700" b="1" dirty="0">
              <a:solidFill>
                <a:schemeClr val="accent2">
                  <a:lumMod val="50000"/>
                </a:schemeClr>
              </a:solidFill>
              <a:effectLst>
                <a:outerShdw blurRad="38100" dist="38100" dir="2700000" algn="tl">
                  <a:srgbClr val="000000">
                    <a:alpha val="43137"/>
                  </a:srgbClr>
                </a:outerShdw>
              </a:effectLst>
            </a:endParaRPr>
          </a:p>
        </p:txBody>
      </p:sp>
      <p:pic>
        <p:nvPicPr>
          <p:cNvPr id="12" name="Picture 11" descr="fig_cr.jpg"/>
          <p:cNvPicPr>
            <a:picLocks noChangeAspect="1"/>
          </p:cNvPicPr>
          <p:nvPr/>
        </p:nvPicPr>
        <p:blipFill>
          <a:blip r:embed="rId3"/>
          <a:stretch>
            <a:fillRect/>
          </a:stretch>
        </p:blipFill>
        <p:spPr>
          <a:xfrm>
            <a:off x="6720840" y="457200"/>
            <a:ext cx="3154827" cy="4800600"/>
          </a:xfrm>
          <a:prstGeom prst="rect">
            <a:avLst/>
          </a:prstGeom>
        </p:spPr>
      </p:pic>
      <p:sp>
        <p:nvSpPr>
          <p:cNvPr id="13" name="TextBox 12"/>
          <p:cNvSpPr txBox="1"/>
          <p:nvPr/>
        </p:nvSpPr>
        <p:spPr>
          <a:xfrm>
            <a:off x="685800" y="2880360"/>
            <a:ext cx="3703320" cy="1815882"/>
          </a:xfrm>
          <a:prstGeom prst="rect">
            <a:avLst/>
          </a:prstGeom>
          <a:noFill/>
        </p:spPr>
        <p:txBody>
          <a:bodyPr wrap="square" lIns="0" rIns="0">
            <a:spAutoFit/>
          </a:bodyPr>
          <a:lstStyle/>
          <a:p>
            <a:pPr marL="285750" lvl="0" indent="-285750">
              <a:buFont typeface="Arial" panose="020B0604020202020204" pitchFamily="34" charset="0"/>
              <a:buChar char="•"/>
            </a:pPr>
            <a:r>
              <a:rPr lang="en-US" sz="1600" dirty="0"/>
              <a:t>Prognozė atkartoja pagrindinius </a:t>
            </a:r>
            <a:r>
              <a:rPr lang="en-US" sz="1600" dirty="0" err="1"/>
              <a:t>skirtumus</a:t>
            </a:r>
            <a:r>
              <a:rPr lang="en-US" sz="1600" dirty="0"/>
              <a:t>: daug Cr Joniškėlyje, mažai Vokėje</a:t>
            </a:r>
          </a:p>
          <a:p>
            <a:pPr marL="285750" lvl="0" indent="-285750">
              <a:buFont typeface="Arial" panose="020B0604020202020204" pitchFamily="34" charset="0"/>
              <a:buChar char="•"/>
            </a:pPr>
            <a:r>
              <a:rPr lang="en-US" sz="1600" dirty="0"/>
              <a:t>Pavienės didžiausios vertės prognozėje sušvelnintos</a:t>
            </a:r>
          </a:p>
          <a:p>
            <a:pPr marL="285750" lvl="0" indent="-285750">
              <a:buFont typeface="Arial" panose="020B0604020202020204" pitchFamily="34" charset="0"/>
              <a:buChar char="•"/>
            </a:pPr>
            <a:r>
              <a:rPr lang="en-US" sz="1600" dirty="0"/>
              <a:t>Žemėlapis tikslus tiek, kiek tankiai paimti mėginiai</a:t>
            </a:r>
          </a:p>
        </p:txBody>
      </p:sp>
      <p:cxnSp>
        <p:nvCxnSpPr>
          <p:cNvPr id="14" name="LAMMC footer line"/>
          <p:cNvCxnSpPr/>
          <p:nvPr/>
        </p:nvCxnSpPr>
        <p:spPr>
          <a:xfrm>
            <a:off x="228600" y="6446520"/>
            <a:ext cx="11731752" cy="0"/>
          </a:xfrm>
          <a:prstGeom prst="line">
            <a:avLst/>
          </a:prstGeom>
          <a:ln w="38100">
            <a:solidFill>
              <a:srgbClr val="006600"/>
            </a:solidFill>
          </a:ln>
        </p:spPr>
        <p:style>
          <a:lnRef idx="2">
            <a:schemeClr val="accent1"/>
          </a:lnRef>
          <a:fillRef idx="0">
            <a:schemeClr val="accent1"/>
          </a:fillRef>
          <a:effectRef idx="1">
            <a:schemeClr val="accent1"/>
          </a:effectRef>
          <a:fontRef idx="minor">
            <a:schemeClr val="tx1"/>
          </a:fontRef>
        </p:style>
      </p:cxnSp>
      <p:cxnSp>
        <p:nvCxnSpPr>
          <p:cNvPr id="15" name="LAMMC footer line"/>
          <p:cNvCxnSpPr/>
          <p:nvPr/>
        </p:nvCxnSpPr>
        <p:spPr>
          <a:xfrm>
            <a:off x="228600" y="6501384"/>
            <a:ext cx="11731752" cy="0"/>
          </a:xfrm>
          <a:prstGeom prst="line">
            <a:avLst/>
          </a:prstGeom>
          <a:ln w="12700">
            <a:solidFill>
              <a:srgbClr val="006600"/>
            </a:solidFill>
          </a:ln>
        </p:spPr>
        <p:style>
          <a:lnRef idx="2">
            <a:schemeClr val="accent1"/>
          </a:lnRef>
          <a:fillRef idx="0">
            <a:schemeClr val="accent1"/>
          </a:fillRef>
          <a:effectRef idx="1">
            <a:schemeClr val="accent1"/>
          </a:effectRef>
          <a:fontRef idx="minor">
            <a:schemeClr val="tx1"/>
          </a:fontRef>
        </p:style>
      </p:cxnSp>
      <p:sp>
        <p:nvSpPr>
          <p:cNvPr id="16" name="LAMMC footer number"/>
          <p:cNvSpPr txBox="1"/>
          <p:nvPr/>
        </p:nvSpPr>
        <p:spPr>
          <a:xfrm>
            <a:off x="5184648" y="6519672"/>
            <a:ext cx="1828800" cy="301752"/>
          </a:xfrm>
          <a:prstGeom prst="rect">
            <a:avLst/>
          </a:prstGeom>
          <a:noFill/>
        </p:spPr>
        <p:txBody>
          <a:bodyPr wrap="none" tIns="0" bIns="0" anchor="ctr">
            <a:spAutoFit/>
          </a:bodyPr>
          <a:lstStyle/>
          <a:p>
            <a:pPr algn="ctr"/>
            <a:fld id="{B6F15528-21DE-4FAA-801E-634DDDAF4B2B}" type="slidenum">
              <a:rPr lang="lt-LT" sz="1000" b="1">
                <a:solidFill>
                  <a:srgbClr val="595959"/>
                </a:solidFill>
                <a:latin typeface="Cambria"/>
              </a:rPr>
              <a:t>20</a:t>
            </a:fld>
            <a:endParaRPr lang="lt-LT" sz="1000" b="1">
              <a:solidFill>
                <a:srgbClr val="595959"/>
              </a:solidFill>
              <a:latin typeface="Cambria"/>
            </a:endParaRPr>
          </a:p>
        </p:txBody>
      </p:sp>
      <p:sp>
        <p:nvSpPr>
          <p:cNvPr id="17" name="LAMMC footer text"/>
          <p:cNvSpPr txBox="1"/>
          <p:nvPr/>
        </p:nvSpPr>
        <p:spPr>
          <a:xfrm>
            <a:off x="10332720" y="6510528"/>
            <a:ext cx="1627632" cy="329184"/>
          </a:xfrm>
          <a:prstGeom prst="rect">
            <a:avLst/>
          </a:prstGeom>
          <a:noFill/>
        </p:spPr>
        <p:txBody>
          <a:bodyPr wrap="none" tIns="0" rIns="0" bIns="0" anchor="ctr">
            <a:spAutoFit/>
          </a:bodyPr>
          <a:lstStyle/>
          <a:p>
            <a:pPr algn="r"/>
            <a:r>
              <a:rPr sz="1800">
                <a:solidFill>
                  <a:srgbClr val="006600"/>
                </a:solidFill>
                <a:latin typeface="Calibri"/>
              </a:rPr>
              <a:t>LAMMC</a:t>
            </a:r>
          </a:p>
        </p:txBody>
      </p:sp>
      <p:sp>
        <p:nvSpPr>
          <p:cNvPr id="2" name="Rectangle 1">
            <a:extLst>
              <a:ext uri="{FF2B5EF4-FFF2-40B4-BE49-F238E27FC236}">
                <a16:creationId xmlns:a16="http://schemas.microsoft.com/office/drawing/2014/main" id="{142111EB-7D08-F2AC-2D71-4100BE69CF27}"/>
              </a:ext>
            </a:extLst>
          </p:cNvPr>
          <p:cNvSpPr/>
          <p:nvPr/>
        </p:nvSpPr>
        <p:spPr>
          <a:xfrm>
            <a:off x="7162800" y="2362200"/>
            <a:ext cx="2590800" cy="12192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B180AA0F-21E9-D601-C7AF-DF0FCD7DAC1E}"/>
              </a:ext>
            </a:extLst>
          </p:cNvPr>
          <p:cNvSpPr/>
          <p:nvPr/>
        </p:nvSpPr>
        <p:spPr>
          <a:xfrm>
            <a:off x="7162800" y="3581400"/>
            <a:ext cx="2590800" cy="1219200"/>
          </a:xfrm>
          <a:prstGeom prst="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1226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547871-97AF-A2A8-ACEF-781B54FF910C}"/>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A7A25F5-FE1E-328E-8B79-054D001A1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59893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D4D33C3F-B437-2C1D-4C58-AAAF727386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685800"/>
            <a:ext cx="0" cy="539496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LAMMC footer line">
            <a:extLst>
              <a:ext uri="{FF2B5EF4-FFF2-40B4-BE49-F238E27FC236}">
                <a16:creationId xmlns:a16="http://schemas.microsoft.com/office/drawing/2014/main" id="{F38C5611-4DE6-1661-C500-8E41ADDCFF4F}"/>
              </a:ext>
            </a:extLst>
          </p:cNvPr>
          <p:cNvCxnSpPr/>
          <p:nvPr/>
        </p:nvCxnSpPr>
        <p:spPr>
          <a:xfrm>
            <a:off x="228600" y="6446520"/>
            <a:ext cx="11731752" cy="0"/>
          </a:xfrm>
          <a:prstGeom prst="line">
            <a:avLst/>
          </a:prstGeom>
          <a:ln w="38100">
            <a:solidFill>
              <a:srgbClr val="006600"/>
            </a:solidFill>
          </a:ln>
        </p:spPr>
        <p:style>
          <a:lnRef idx="2">
            <a:schemeClr val="accent1"/>
          </a:lnRef>
          <a:fillRef idx="0">
            <a:schemeClr val="accent1"/>
          </a:fillRef>
          <a:effectRef idx="1">
            <a:schemeClr val="accent1"/>
          </a:effectRef>
          <a:fontRef idx="minor">
            <a:schemeClr val="tx1"/>
          </a:fontRef>
        </p:style>
      </p:cxnSp>
      <p:cxnSp>
        <p:nvCxnSpPr>
          <p:cNvPr id="15" name="LAMMC footer line">
            <a:extLst>
              <a:ext uri="{FF2B5EF4-FFF2-40B4-BE49-F238E27FC236}">
                <a16:creationId xmlns:a16="http://schemas.microsoft.com/office/drawing/2014/main" id="{6960C9D6-34B5-931C-01F2-BC1654A586FE}"/>
              </a:ext>
            </a:extLst>
          </p:cNvPr>
          <p:cNvCxnSpPr/>
          <p:nvPr/>
        </p:nvCxnSpPr>
        <p:spPr>
          <a:xfrm>
            <a:off x="228600" y="6501384"/>
            <a:ext cx="11731752" cy="0"/>
          </a:xfrm>
          <a:prstGeom prst="line">
            <a:avLst/>
          </a:prstGeom>
          <a:ln w="12700">
            <a:solidFill>
              <a:srgbClr val="006600"/>
            </a:solidFill>
          </a:ln>
        </p:spPr>
        <p:style>
          <a:lnRef idx="2">
            <a:schemeClr val="accent1"/>
          </a:lnRef>
          <a:fillRef idx="0">
            <a:schemeClr val="accent1"/>
          </a:fillRef>
          <a:effectRef idx="1">
            <a:schemeClr val="accent1"/>
          </a:effectRef>
          <a:fontRef idx="minor">
            <a:schemeClr val="tx1"/>
          </a:fontRef>
        </p:style>
      </p:cxnSp>
      <p:sp>
        <p:nvSpPr>
          <p:cNvPr id="16" name="LAMMC footer number">
            <a:extLst>
              <a:ext uri="{FF2B5EF4-FFF2-40B4-BE49-F238E27FC236}">
                <a16:creationId xmlns:a16="http://schemas.microsoft.com/office/drawing/2014/main" id="{EDDBD184-410F-8B52-4EFC-F7F0E5086996}"/>
              </a:ext>
            </a:extLst>
          </p:cNvPr>
          <p:cNvSpPr txBox="1"/>
          <p:nvPr/>
        </p:nvSpPr>
        <p:spPr>
          <a:xfrm>
            <a:off x="5184648" y="6519672"/>
            <a:ext cx="1828800" cy="301752"/>
          </a:xfrm>
          <a:prstGeom prst="rect">
            <a:avLst/>
          </a:prstGeom>
          <a:noFill/>
        </p:spPr>
        <p:txBody>
          <a:bodyPr wrap="none" tIns="0" bIns="0" anchor="ctr">
            <a:spAutoFit/>
          </a:bodyPr>
          <a:lstStyle/>
          <a:p>
            <a:pPr algn="ctr"/>
            <a:fld id="{B6F15528-21DE-4FAA-801E-634DDDAF4B2B}" type="slidenum">
              <a:rPr lang="lt-LT" sz="1000" b="1">
                <a:solidFill>
                  <a:srgbClr val="595959"/>
                </a:solidFill>
                <a:latin typeface="Cambria"/>
              </a:rPr>
              <a:t>21</a:t>
            </a:fld>
            <a:endParaRPr lang="lt-LT" sz="1000" b="1">
              <a:solidFill>
                <a:srgbClr val="595959"/>
              </a:solidFill>
              <a:latin typeface="Cambria"/>
            </a:endParaRPr>
          </a:p>
        </p:txBody>
      </p:sp>
      <p:sp>
        <p:nvSpPr>
          <p:cNvPr id="17" name="LAMMC footer text">
            <a:extLst>
              <a:ext uri="{FF2B5EF4-FFF2-40B4-BE49-F238E27FC236}">
                <a16:creationId xmlns:a16="http://schemas.microsoft.com/office/drawing/2014/main" id="{535F7A72-95B0-1426-0634-05813D4639E7}"/>
              </a:ext>
            </a:extLst>
          </p:cNvPr>
          <p:cNvSpPr txBox="1"/>
          <p:nvPr/>
        </p:nvSpPr>
        <p:spPr>
          <a:xfrm>
            <a:off x="10332720" y="6510528"/>
            <a:ext cx="1627632" cy="329184"/>
          </a:xfrm>
          <a:prstGeom prst="rect">
            <a:avLst/>
          </a:prstGeom>
          <a:noFill/>
        </p:spPr>
        <p:txBody>
          <a:bodyPr wrap="none" tIns="0" rIns="0" bIns="0" anchor="ctr">
            <a:spAutoFit/>
          </a:bodyPr>
          <a:lstStyle/>
          <a:p>
            <a:pPr algn="r"/>
            <a:r>
              <a:rPr sz="1800">
                <a:solidFill>
                  <a:srgbClr val="006600"/>
                </a:solidFill>
                <a:latin typeface="Calibri"/>
              </a:rPr>
              <a:t>LAMMC</a:t>
            </a:r>
          </a:p>
        </p:txBody>
      </p:sp>
      <p:sp>
        <p:nvSpPr>
          <p:cNvPr id="3" name="TextBox 2">
            <a:extLst>
              <a:ext uri="{FF2B5EF4-FFF2-40B4-BE49-F238E27FC236}">
                <a16:creationId xmlns:a16="http://schemas.microsoft.com/office/drawing/2014/main" id="{46C96793-50A3-925C-4AD9-0E5BE95BDC78}"/>
              </a:ext>
            </a:extLst>
          </p:cNvPr>
          <p:cNvSpPr txBox="1"/>
          <p:nvPr/>
        </p:nvSpPr>
        <p:spPr>
          <a:xfrm>
            <a:off x="4753355" y="5249949"/>
            <a:ext cx="7117079" cy="636694"/>
          </a:xfrm>
          <a:prstGeom prst="rect">
            <a:avLst/>
          </a:prstGeom>
        </p:spPr>
        <p:txBody>
          <a:bodyPr vert="horz" lIns="91440" tIns="45720" rIns="91440" bIns="45720" rtlCol="0">
            <a:normAutofit/>
          </a:bodyPr>
          <a:lstStyle/>
          <a:p>
            <a:pPr>
              <a:lnSpc>
                <a:spcPct val="90000"/>
              </a:lnSpc>
              <a:spcAft>
                <a:spcPts val="600"/>
              </a:spcAft>
            </a:pPr>
            <a:r>
              <a:rPr lang="lt-LT" i="1" dirty="0">
                <a:latin typeface="Cambria" panose="02040503050406030204" pitchFamily="18" charset="0"/>
                <a:ea typeface="Cambria" panose="02040503050406030204" pitchFamily="18" charset="0"/>
              </a:rPr>
              <a:t>10 Pav. Išmatuotos ir prognozuotos As (kairėje) ir Pb (dešinėje) koncentracijos</a:t>
            </a:r>
            <a:endParaRPr lang="lt-LT" i="1" dirty="0">
              <a:solidFill>
                <a:srgbClr val="1B5E20"/>
              </a:solidFill>
              <a:latin typeface="Cambria" panose="02040503050406030204" pitchFamily="18" charset="0"/>
              <a:ea typeface="Cambria" panose="02040503050406030204" pitchFamily="18" charset="0"/>
            </a:endParaRPr>
          </a:p>
        </p:txBody>
      </p:sp>
      <p:sp>
        <p:nvSpPr>
          <p:cNvPr id="6" name="Title 1">
            <a:extLst>
              <a:ext uri="{FF2B5EF4-FFF2-40B4-BE49-F238E27FC236}">
                <a16:creationId xmlns:a16="http://schemas.microsoft.com/office/drawing/2014/main" id="{B0D52FCC-75EA-CE0B-F796-F83D717395A7}"/>
              </a:ext>
            </a:extLst>
          </p:cNvPr>
          <p:cNvSpPr txBox="1">
            <a:spLocks/>
          </p:cNvSpPr>
          <p:nvPr/>
        </p:nvSpPr>
        <p:spPr>
          <a:xfrm>
            <a:off x="457201" y="685800"/>
            <a:ext cx="3875361" cy="2103120"/>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lnSpc>
                <a:spcPct val="90000"/>
              </a:lnSpc>
            </a:pPr>
            <a:r>
              <a:rPr lang="en-US" b="1" dirty="0">
                <a:effectLst>
                  <a:outerShdw blurRad="38100" dist="38100" dir="2700000" algn="tl">
                    <a:srgbClr val="000000">
                      <a:alpha val="43137"/>
                    </a:srgbClr>
                  </a:outerShdw>
                </a:effectLst>
              </a:rPr>
              <a:t>REZULTATAI (</a:t>
            </a:r>
            <a:r>
              <a:rPr lang="lt-LT" b="1" dirty="0">
                <a:effectLst>
                  <a:outerShdw blurRad="38100" dist="38100" dir="2700000" algn="tl">
                    <a:srgbClr val="000000">
                      <a:alpha val="43137"/>
                    </a:srgbClr>
                  </a:outerShdw>
                </a:effectLst>
              </a:rPr>
              <a:t>7</a:t>
            </a:r>
            <a:r>
              <a:rPr lang="en-US" b="1" dirty="0">
                <a:effectLst>
                  <a:outerShdw blurRad="38100" dist="38100" dir="2700000" algn="tl">
                    <a:srgbClr val="000000">
                      <a:alpha val="43137"/>
                    </a:srgbClr>
                  </a:outerShdw>
                </a:effectLst>
              </a:rPr>
              <a:t>)</a:t>
            </a:r>
            <a:br>
              <a:rPr lang="en-US" dirty="0">
                <a:solidFill>
                  <a:schemeClr val="accent2">
                    <a:lumMod val="50000"/>
                  </a:schemeClr>
                </a:solidFill>
              </a:rPr>
            </a:br>
            <a:r>
              <a:rPr lang="lt-LT" b="1" i="1" dirty="0"/>
              <a:t>žemėlapiai</a:t>
            </a:r>
            <a:endParaRPr lang="en-US" b="1" dirty="0">
              <a:solidFill>
                <a:schemeClr val="accent2">
                  <a:lumMod val="50000"/>
                </a:schemeClr>
              </a:solidFill>
              <a:effectLst>
                <a:outerShdw blurRad="38100" dist="38100" dir="2700000" algn="tl">
                  <a:srgbClr val="000000">
                    <a:alpha val="43137"/>
                  </a:srgbClr>
                </a:outerShdw>
              </a:effectLst>
            </a:endParaRPr>
          </a:p>
          <a:p>
            <a:pPr algn="r">
              <a:lnSpc>
                <a:spcPct val="90000"/>
              </a:lnSpc>
            </a:pPr>
            <a:endParaRPr lang="en-US" b="1" dirty="0">
              <a:solidFill>
                <a:schemeClr val="accent2">
                  <a:lumMod val="50000"/>
                </a:schemeClr>
              </a:solidFill>
              <a:effectLst>
                <a:outerShdw blurRad="38100" dist="38100" dir="2700000" algn="tl">
                  <a:srgbClr val="000000">
                    <a:alpha val="43137"/>
                  </a:srgbClr>
                </a:outerShdw>
              </a:effectLst>
            </a:endParaRPr>
          </a:p>
        </p:txBody>
      </p:sp>
      <p:sp>
        <p:nvSpPr>
          <p:cNvPr id="10" name="TextBox 9">
            <a:extLst>
              <a:ext uri="{FF2B5EF4-FFF2-40B4-BE49-F238E27FC236}">
                <a16:creationId xmlns:a16="http://schemas.microsoft.com/office/drawing/2014/main" id="{FAD84930-D9F9-937F-F6C3-E726BB71E4B9}"/>
              </a:ext>
            </a:extLst>
          </p:cNvPr>
          <p:cNvSpPr txBox="1"/>
          <p:nvPr/>
        </p:nvSpPr>
        <p:spPr>
          <a:xfrm>
            <a:off x="685800" y="2880360"/>
            <a:ext cx="3703320" cy="1815882"/>
          </a:xfrm>
          <a:prstGeom prst="rect">
            <a:avLst/>
          </a:prstGeom>
          <a:noFill/>
        </p:spPr>
        <p:txBody>
          <a:bodyPr wrap="square" lIns="0" rIns="0">
            <a:spAutoFit/>
          </a:bodyPr>
          <a:lstStyle/>
          <a:p>
            <a:pPr marL="285750" lvl="0" indent="-285750">
              <a:buFont typeface="Arial" panose="020B0604020202020204" pitchFamily="34" charset="0"/>
              <a:buChar char="•"/>
            </a:pPr>
            <a:r>
              <a:rPr lang="en-US" sz="1600" dirty="0"/>
              <a:t>As – prognozė atkartoja kiekio didėjimą Akademijos lauke, bet pavienės didelės vertės Vokėje sušvelnintos</a:t>
            </a:r>
          </a:p>
          <a:p>
            <a:pPr marL="285750" lvl="0" indent="-285750">
              <a:buFont typeface="Arial" panose="020B0604020202020204" pitchFamily="34" charset="0"/>
              <a:buChar char="•"/>
            </a:pPr>
            <a:r>
              <a:rPr lang="en-US" sz="1600" dirty="0"/>
              <a:t>Pb – prognozė ir matavimai sutampa Akademijoje ir Vokėje</a:t>
            </a:r>
          </a:p>
          <a:p>
            <a:pPr marL="285750" lvl="0" indent="-285750">
              <a:buFont typeface="Arial" panose="020B0604020202020204" pitchFamily="34" charset="0"/>
              <a:buChar char="•"/>
            </a:pPr>
            <a:r>
              <a:rPr lang="en-US" sz="1600" dirty="0"/>
              <a:t>Žemėlapiai tinka papildomo mėginių ėmimo vietoms parinkti</a:t>
            </a:r>
          </a:p>
        </p:txBody>
      </p:sp>
      <p:pic>
        <p:nvPicPr>
          <p:cNvPr id="19" name="Map map_as.jpg" descr="map_as.jpg">
            <a:extLst>
              <a:ext uri="{FF2B5EF4-FFF2-40B4-BE49-F238E27FC236}">
                <a16:creationId xmlns:a16="http://schemas.microsoft.com/office/drawing/2014/main" id="{678EC20E-7DC9-0A17-3A9D-13AA83947426}"/>
              </a:ext>
            </a:extLst>
          </p:cNvPr>
          <p:cNvPicPr>
            <a:picLocks noChangeAspect="1"/>
          </p:cNvPicPr>
          <p:nvPr/>
        </p:nvPicPr>
        <p:blipFill>
          <a:blip r:embed="rId3"/>
          <a:stretch>
            <a:fillRect/>
          </a:stretch>
        </p:blipFill>
        <p:spPr>
          <a:xfrm>
            <a:off x="5120640" y="457200"/>
            <a:ext cx="3200400" cy="4565832"/>
          </a:xfrm>
          <a:prstGeom prst="rect">
            <a:avLst/>
          </a:prstGeom>
        </p:spPr>
      </p:pic>
      <p:pic>
        <p:nvPicPr>
          <p:cNvPr id="21" name="Map map_pb.jpg" descr="map_pb.jpg">
            <a:extLst>
              <a:ext uri="{FF2B5EF4-FFF2-40B4-BE49-F238E27FC236}">
                <a16:creationId xmlns:a16="http://schemas.microsoft.com/office/drawing/2014/main" id="{3CF9FFB4-8884-F5E0-2A27-283BC522102A}"/>
              </a:ext>
            </a:extLst>
          </p:cNvPr>
          <p:cNvPicPr>
            <a:picLocks noChangeAspect="1"/>
          </p:cNvPicPr>
          <p:nvPr/>
        </p:nvPicPr>
        <p:blipFill>
          <a:blip r:embed="rId4"/>
          <a:stretch>
            <a:fillRect/>
          </a:stretch>
        </p:blipFill>
        <p:spPr>
          <a:xfrm>
            <a:off x="8458200" y="457200"/>
            <a:ext cx="3200400" cy="4432784"/>
          </a:xfrm>
          <a:prstGeom prst="rect">
            <a:avLst/>
          </a:prstGeom>
        </p:spPr>
      </p:pic>
      <p:sp>
        <p:nvSpPr>
          <p:cNvPr id="22" name="Frame AKA1 as"/>
          <p:cNvSpPr/>
          <p:nvPr/>
        </p:nvSpPr>
        <p:spPr>
          <a:xfrm>
            <a:off x="5565495" y="1082718"/>
            <a:ext cx="2624328" cy="117798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ame VOK as"/>
          <p:cNvSpPr/>
          <p:nvPr/>
        </p:nvSpPr>
        <p:spPr>
          <a:xfrm>
            <a:off x="5565495" y="3429556"/>
            <a:ext cx="2624328" cy="1159721"/>
          </a:xfrm>
          <a:prstGeom prst="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ame AKA1 pb"/>
          <p:cNvSpPr/>
          <p:nvPr/>
        </p:nvSpPr>
        <p:spPr>
          <a:xfrm>
            <a:off x="8903055" y="1064491"/>
            <a:ext cx="2624328" cy="114365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ame VOK pb"/>
          <p:cNvSpPr/>
          <p:nvPr/>
        </p:nvSpPr>
        <p:spPr>
          <a:xfrm>
            <a:off x="8903055" y="3342942"/>
            <a:ext cx="2624328" cy="1125927"/>
          </a:xfrm>
          <a:prstGeom prst="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7119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4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4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400"/>
                                        <p:tgtEl>
                                          <p:spTgt spid="2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4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73D72A1-F915-8981-BD59-400C7F65775B}"/>
              </a:ext>
            </a:extLst>
          </p:cNvPr>
          <p:cNvPicPr>
            <a:picLocks noChangeAspect="1"/>
          </p:cNvPicPr>
          <p:nvPr/>
        </p:nvPicPr>
        <p:blipFill>
          <a:blip r:embed="rId3">
            <a:extLst>
              <a:ext uri="{28A0092B-C50C-407E-A947-70E740481C1C}">
                <a14:useLocalDpi xmlns:a14="http://schemas.microsoft.com/office/drawing/2010/main" val="0"/>
              </a:ext>
            </a:extLst>
          </a:blip>
          <a:srcRect t="4807" b="8004"/>
          <a:stretch>
            <a:fillRect/>
          </a:stretch>
        </p:blipFill>
        <p:spPr>
          <a:xfrm>
            <a:off x="1" y="3105151"/>
            <a:ext cx="6448424"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3" name="Content Placeholder 2">
            <a:extLst>
              <a:ext uri="{FF2B5EF4-FFF2-40B4-BE49-F238E27FC236}">
                <a16:creationId xmlns:a16="http://schemas.microsoft.com/office/drawing/2014/main" id="{C3E4D94E-56AE-7DB6-300B-134698472C82}"/>
              </a:ext>
            </a:extLst>
          </p:cNvPr>
          <p:cNvSpPr>
            <a:spLocks noGrp="1"/>
          </p:cNvSpPr>
          <p:nvPr>
            <p:ph idx="1"/>
          </p:nvPr>
        </p:nvSpPr>
        <p:spPr>
          <a:xfrm>
            <a:off x="6322300" y="719664"/>
            <a:ext cx="5869700" cy="5078313"/>
          </a:xfrm>
          <a:noFill/>
        </p:spPr>
        <p:txBody>
          <a:bodyPr wrap="square" lIns="0" rIns="0">
            <a:spAutoFit/>
          </a:bodyPr>
          <a:lstStyle/>
          <a:p>
            <a:pPr marL="285750" indent="-285750"/>
            <a:r>
              <a:rPr lang="en-US" sz="2000" dirty="0"/>
              <a:t>Metal(oid)ų koncentracijos neviršija DLK, tačiau tarp laukų reikšmingai skiriasi. </a:t>
            </a:r>
            <a:endParaRPr lang="lt-LT" sz="2000" dirty="0"/>
          </a:p>
          <a:p>
            <a:pPr marL="285750" indent="-285750"/>
            <a:endParaRPr lang="lt-LT" sz="2000" dirty="0"/>
          </a:p>
          <a:p>
            <a:pPr marL="285750" indent="-285750"/>
            <a:r>
              <a:rPr lang="en-US" sz="2000" dirty="0"/>
              <a:t>Tiksliausiai prognozuojami Cr, Ni, Co ir Zn (NSE 0,86–0,97), Cd ir Pb rezultatai buvo vidutiniai (0,76)</a:t>
            </a:r>
            <a:r>
              <a:rPr lang="lt-LT" sz="2000" dirty="0"/>
              <a:t>, </a:t>
            </a:r>
            <a:r>
              <a:rPr lang="en-US" sz="2000" dirty="0"/>
              <a:t>silpniausiai – Cu ir As</a:t>
            </a:r>
            <a:r>
              <a:rPr lang="lt-LT" sz="2000" dirty="0"/>
              <a:t> </a:t>
            </a:r>
            <a:r>
              <a:rPr lang="en-US" sz="2000" dirty="0"/>
              <a:t>(0,72 ir 0,67), nes tikslumas priklauso nuo ryšio su dirvožemio savybėmis, ypač granuliometrine sudėtimi. </a:t>
            </a:r>
            <a:endParaRPr lang="lt-LT" sz="2000" dirty="0"/>
          </a:p>
          <a:p>
            <a:pPr marL="285750" indent="-285750"/>
            <a:endParaRPr lang="lt-LT" sz="2000" dirty="0"/>
          </a:p>
          <a:p>
            <a:pPr marL="285750" indent="-285750"/>
            <a:r>
              <a:rPr lang="en-US" sz="2000" dirty="0"/>
              <a:t>Skirtumus tarp laukų modelis prognozuoja gerai, o lauko viduje – silpniau, nes ten koncentracijos kinta mažai.</a:t>
            </a:r>
            <a:endParaRPr lang="lt-LT" sz="2000" dirty="0"/>
          </a:p>
          <a:p>
            <a:pPr marL="285750" indent="-285750"/>
            <a:endParaRPr lang="lt-LT" sz="2000" dirty="0"/>
          </a:p>
          <a:p>
            <a:pPr marL="285750" indent="-285750"/>
            <a:r>
              <a:rPr lang="en-US" sz="2000" dirty="0"/>
              <a:t>Žemėlapiai tinka mėginių ėmimo vietoms parinkti, bet matavimų nepakeičia.</a:t>
            </a:r>
            <a:endParaRPr lang="lt-LT" sz="2000" dirty="0"/>
          </a:p>
        </p:txBody>
      </p:sp>
      <p:sp>
        <p:nvSpPr>
          <p:cNvPr id="4" name="Title 1">
            <a:extLst>
              <a:ext uri="{FF2B5EF4-FFF2-40B4-BE49-F238E27FC236}">
                <a16:creationId xmlns:a16="http://schemas.microsoft.com/office/drawing/2014/main" id="{149482B8-23EC-FD8D-06D6-7918A97293AF}"/>
              </a:ext>
            </a:extLst>
          </p:cNvPr>
          <p:cNvSpPr txBox="1">
            <a:spLocks/>
          </p:cNvSpPr>
          <p:nvPr/>
        </p:nvSpPr>
        <p:spPr>
          <a:xfrm>
            <a:off x="882552" y="630555"/>
            <a:ext cx="4683321" cy="1844041"/>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b="1" dirty="0">
                <a:effectLst>
                  <a:outerShdw blurRad="38100" dist="38100" dir="2700000" algn="tl">
                    <a:srgbClr val="000000">
                      <a:alpha val="43137"/>
                    </a:srgbClr>
                  </a:outerShdw>
                </a:effectLst>
              </a:rPr>
              <a:t>APIBENDRINIMAS</a:t>
            </a:r>
            <a:endParaRPr lang="en-US" b="1" dirty="0">
              <a:solidFill>
                <a:schemeClr val="accent2">
                  <a:lumMod val="50000"/>
                </a:schemeClr>
              </a:solidFill>
              <a:effectLst>
                <a:outerShdw blurRad="38100" dist="38100" dir="2700000" algn="tl">
                  <a:srgbClr val="000000">
                    <a:alpha val="43137"/>
                  </a:srgbClr>
                </a:outerShdw>
              </a:effectLst>
            </a:endParaRPr>
          </a:p>
        </p:txBody>
      </p:sp>
      <p:cxnSp>
        <p:nvCxnSpPr>
          <p:cNvPr id="20" name="LAMMC footer line"/>
          <p:cNvCxnSpPr/>
          <p:nvPr/>
        </p:nvCxnSpPr>
        <p:spPr>
          <a:xfrm>
            <a:off x="228600" y="6446520"/>
            <a:ext cx="11731752" cy="0"/>
          </a:xfrm>
          <a:prstGeom prst="line">
            <a:avLst/>
          </a:prstGeom>
          <a:ln w="38100">
            <a:solidFill>
              <a:srgbClr val="006600"/>
            </a:solidFill>
          </a:ln>
        </p:spPr>
        <p:style>
          <a:lnRef idx="2">
            <a:schemeClr val="accent1"/>
          </a:lnRef>
          <a:fillRef idx="0">
            <a:schemeClr val="accent1"/>
          </a:fillRef>
          <a:effectRef idx="1">
            <a:schemeClr val="accent1"/>
          </a:effectRef>
          <a:fontRef idx="minor">
            <a:schemeClr val="tx1"/>
          </a:fontRef>
        </p:style>
      </p:cxnSp>
      <p:cxnSp>
        <p:nvCxnSpPr>
          <p:cNvPr id="21" name="LAMMC footer line"/>
          <p:cNvCxnSpPr/>
          <p:nvPr/>
        </p:nvCxnSpPr>
        <p:spPr>
          <a:xfrm>
            <a:off x="228600" y="6501384"/>
            <a:ext cx="11731752" cy="0"/>
          </a:xfrm>
          <a:prstGeom prst="line">
            <a:avLst/>
          </a:prstGeom>
          <a:ln w="12700">
            <a:solidFill>
              <a:srgbClr val="006600"/>
            </a:solidFill>
          </a:ln>
        </p:spPr>
        <p:style>
          <a:lnRef idx="2">
            <a:schemeClr val="accent1"/>
          </a:lnRef>
          <a:fillRef idx="0">
            <a:schemeClr val="accent1"/>
          </a:fillRef>
          <a:effectRef idx="1">
            <a:schemeClr val="accent1"/>
          </a:effectRef>
          <a:fontRef idx="minor">
            <a:schemeClr val="tx1"/>
          </a:fontRef>
        </p:style>
      </p:cxnSp>
      <p:sp>
        <p:nvSpPr>
          <p:cNvPr id="22" name="LAMMC footer number"/>
          <p:cNvSpPr txBox="1"/>
          <p:nvPr/>
        </p:nvSpPr>
        <p:spPr>
          <a:xfrm>
            <a:off x="5184648" y="6519672"/>
            <a:ext cx="1828800" cy="301752"/>
          </a:xfrm>
          <a:prstGeom prst="rect">
            <a:avLst/>
          </a:prstGeom>
          <a:noFill/>
        </p:spPr>
        <p:txBody>
          <a:bodyPr wrap="none" tIns="0" bIns="0" anchor="ctr">
            <a:spAutoFit/>
          </a:bodyPr>
          <a:lstStyle/>
          <a:p>
            <a:pPr algn="ctr"/>
            <a:fld id="{B6F15528-21DE-4FAA-801E-634DDDAF4B2B}" type="slidenum">
              <a:rPr lang="lt-LT" sz="1000" b="1">
                <a:solidFill>
                  <a:srgbClr val="595959"/>
                </a:solidFill>
                <a:latin typeface="Cambria"/>
              </a:rPr>
              <a:t>22</a:t>
            </a:fld>
            <a:endParaRPr lang="lt-LT" sz="1000" b="1">
              <a:solidFill>
                <a:srgbClr val="595959"/>
              </a:solidFill>
              <a:latin typeface="Cambria"/>
            </a:endParaRPr>
          </a:p>
        </p:txBody>
      </p:sp>
      <p:sp>
        <p:nvSpPr>
          <p:cNvPr id="23" name="LAMMC footer text"/>
          <p:cNvSpPr txBox="1"/>
          <p:nvPr/>
        </p:nvSpPr>
        <p:spPr>
          <a:xfrm>
            <a:off x="10332720" y="6510528"/>
            <a:ext cx="1627632" cy="329184"/>
          </a:xfrm>
          <a:prstGeom prst="rect">
            <a:avLst/>
          </a:prstGeom>
          <a:noFill/>
        </p:spPr>
        <p:txBody>
          <a:bodyPr wrap="none" tIns="0" rIns="0" bIns="0" anchor="ctr">
            <a:spAutoFit/>
          </a:bodyPr>
          <a:lstStyle/>
          <a:p>
            <a:pPr algn="r"/>
            <a:r>
              <a:rPr sz="1800">
                <a:solidFill>
                  <a:srgbClr val="006600"/>
                </a:solidFill>
                <a:latin typeface="Calibri"/>
              </a:rPr>
              <a:t>LAMMC</a:t>
            </a:r>
          </a:p>
        </p:txBody>
      </p:sp>
    </p:spTree>
    <p:extLst>
      <p:ext uri="{BB962C8B-B14F-4D97-AF65-F5344CB8AC3E}">
        <p14:creationId xmlns:p14="http://schemas.microsoft.com/office/powerpoint/2010/main" val="3937811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0D4A6F-69D3-DA5A-A50A-C9D77DE02937}"/>
              </a:ext>
            </a:extLst>
          </p:cNvPr>
          <p:cNvSpPr>
            <a:spLocks noGrp="1"/>
          </p:cNvSpPr>
          <p:nvPr>
            <p:ph type="title"/>
          </p:nvPr>
        </p:nvSpPr>
        <p:spPr>
          <a:xfrm>
            <a:off x="470521" y="2836606"/>
            <a:ext cx="4449035" cy="1938076"/>
          </a:xfrm>
        </p:spPr>
        <p:txBody>
          <a:bodyPr>
            <a:normAutofit/>
          </a:bodyPr>
          <a:lstStyle/>
          <a:p>
            <a:pPr>
              <a:lnSpc>
                <a:spcPct val="90000"/>
              </a:lnSpc>
            </a:pPr>
            <a:r>
              <a:rPr lang="en-US" sz="45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Ačiū už dėmesį</a:t>
            </a:r>
            <a:endParaRPr lang="en-US" sz="2200" dirty="0">
              <a:solidFill>
                <a:schemeClr val="accent2">
                  <a:lumMod val="50000"/>
                </a:schemeClr>
              </a:solidFill>
              <a:latin typeface="Cambria" panose="02040503050406030204" pitchFamily="18" charset="0"/>
              <a:ea typeface="Cambria" panose="02040503050406030204" pitchFamily="18" charset="0"/>
            </a:endParaRPr>
          </a:p>
        </p:txBody>
      </p:sp>
      <p:pic>
        <p:nvPicPr>
          <p:cNvPr id="4" name="Picture 3">
            <a:extLst>
              <a:ext uri="{FF2B5EF4-FFF2-40B4-BE49-F238E27FC236}">
                <a16:creationId xmlns:a16="http://schemas.microsoft.com/office/drawing/2014/main" id="{3F030011-9A84-12F9-B9CE-831EEDC0576F}"/>
              </a:ext>
            </a:extLst>
          </p:cNvPr>
          <p:cNvPicPr>
            <a:picLocks noChangeAspect="1"/>
          </p:cNvPicPr>
          <p:nvPr/>
        </p:nvPicPr>
        <p:blipFill>
          <a:blip r:embed="rId3">
            <a:extLst>
              <a:ext uri="{28A0092B-C50C-407E-A947-70E740481C1C}">
                <a14:useLocalDpi xmlns:a14="http://schemas.microsoft.com/office/drawing/2010/main" val="0"/>
              </a:ext>
            </a:extLst>
          </a:blip>
          <a:srcRect t="10429" r="-1" b="13625"/>
          <a:stretch>
            <a:fillRect/>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5" name="Content Placeholder 4">
            <a:extLst>
              <a:ext uri="{FF2B5EF4-FFF2-40B4-BE49-F238E27FC236}">
                <a16:creationId xmlns:a16="http://schemas.microsoft.com/office/drawing/2014/main" id="{CF3022CC-E32A-009E-FB28-3B7DFEB4C062}"/>
              </a:ext>
            </a:extLst>
          </p:cNvPr>
          <p:cNvPicPr>
            <a:picLocks noChangeAspect="1"/>
          </p:cNvPicPr>
          <p:nvPr/>
        </p:nvPicPr>
        <p:blipFill>
          <a:blip r:embed="rId4">
            <a:extLst>
              <a:ext uri="{28A0092B-C50C-407E-A947-70E740481C1C}">
                <a14:useLocalDpi xmlns:a14="http://schemas.microsoft.com/office/drawing/2010/main" val="0"/>
              </a:ext>
            </a:extLst>
          </a:blip>
          <a:srcRect t="23059" b="15691"/>
          <a:stretch>
            <a:fillRect/>
          </a:stretch>
        </p:blipFill>
        <p:spPr>
          <a:xfrm>
            <a:off x="4719619" y="3787717"/>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
        <p:nvSpPr>
          <p:cNvPr id="52" name="Funding LMT"/>
          <p:cNvSpPr txBox="1"/>
          <p:nvPr/>
        </p:nvSpPr>
        <p:spPr>
          <a:xfrm>
            <a:off x="438996" y="915171"/>
            <a:ext cx="4480560" cy="1015663"/>
          </a:xfrm>
          <a:prstGeom prst="rect">
            <a:avLst/>
          </a:prstGeom>
          <a:noFill/>
        </p:spPr>
        <p:txBody>
          <a:bodyPr wrap="square">
            <a:spAutoFit/>
          </a:bodyPr>
          <a:lstStyle/>
          <a:p>
            <a:r>
              <a:rPr sz="1200" b="1" i="0" dirty="0">
                <a:solidFill>
                  <a:srgbClr val="262626"/>
                </a:solidFill>
                <a:latin typeface="Cambria"/>
              </a:rPr>
              <a:t>Tyrimą finansavo Lietuvos mokslo taryba (LMT)</a:t>
            </a:r>
          </a:p>
          <a:p>
            <a:r>
              <a:rPr sz="1200" b="0" i="0" dirty="0">
                <a:solidFill>
                  <a:srgbClr val="262626"/>
                </a:solidFill>
                <a:latin typeface="Cambria"/>
              </a:rPr>
              <a:t>Projektas AgroSens (Nr. S-MIP-24-106) ir Nr. S-SV-25-214</a:t>
            </a:r>
            <a:br>
              <a:rPr lang="lt-LT" sz="1200" b="0" i="0" dirty="0">
                <a:solidFill>
                  <a:srgbClr val="262626"/>
                </a:solidFill>
                <a:latin typeface="Cambria"/>
              </a:rPr>
            </a:br>
            <a:br>
              <a:rPr lang="lt-LT" sz="1200" b="0" i="0" dirty="0">
                <a:solidFill>
                  <a:srgbClr val="262626"/>
                </a:solidFill>
                <a:latin typeface="Cambria"/>
              </a:rPr>
            </a:br>
            <a:r>
              <a:rPr lang="lt-LT" sz="1200" dirty="0">
                <a:solidFill>
                  <a:srgbClr val="262626"/>
                </a:solidFill>
                <a:latin typeface="Cambria"/>
              </a:rPr>
              <a:t>Padėka magistratūros studentei </a:t>
            </a:r>
            <a:r>
              <a:rPr lang="en-GB" sz="1200" dirty="0">
                <a:solidFill>
                  <a:srgbClr val="262626"/>
                </a:solidFill>
                <a:latin typeface="Cambria"/>
              </a:rPr>
              <a:t>Brigita</a:t>
            </a:r>
            <a:r>
              <a:rPr lang="lt-LT" sz="1200" dirty="0">
                <a:solidFill>
                  <a:srgbClr val="262626"/>
                </a:solidFill>
                <a:latin typeface="Cambria"/>
              </a:rPr>
              <a:t>i</a:t>
            </a:r>
            <a:r>
              <a:rPr lang="en-GB" sz="1200" dirty="0">
                <a:solidFill>
                  <a:srgbClr val="262626"/>
                </a:solidFill>
                <a:latin typeface="Cambria"/>
              </a:rPr>
              <a:t> </a:t>
            </a:r>
            <a:r>
              <a:rPr lang="en-GB" sz="1200" dirty="0" err="1">
                <a:solidFill>
                  <a:srgbClr val="262626"/>
                </a:solidFill>
                <a:latin typeface="Cambria"/>
              </a:rPr>
              <a:t>Senkien</a:t>
            </a:r>
            <a:r>
              <a:rPr lang="lt-LT" sz="1200" dirty="0">
                <a:solidFill>
                  <a:srgbClr val="262626"/>
                </a:solidFill>
                <a:latin typeface="Cambria"/>
              </a:rPr>
              <a:t>ei</a:t>
            </a:r>
            <a:r>
              <a:rPr lang="en-GB" sz="1200" dirty="0">
                <a:solidFill>
                  <a:srgbClr val="262626"/>
                </a:solidFill>
                <a:latin typeface="Cambria"/>
              </a:rPr>
              <a:t> </a:t>
            </a:r>
            <a:r>
              <a:rPr lang="lt-LT" sz="1200" dirty="0">
                <a:solidFill>
                  <a:srgbClr val="262626"/>
                </a:solidFill>
                <a:latin typeface="Cambria"/>
              </a:rPr>
              <a:t>paruošiant dirvožemio mėginius </a:t>
            </a:r>
            <a:r>
              <a:rPr lang="en-GB" sz="1200" dirty="0">
                <a:solidFill>
                  <a:srgbClr val="262626"/>
                </a:solidFill>
                <a:latin typeface="Cambria"/>
              </a:rPr>
              <a:t>metal(loid)</a:t>
            </a:r>
            <a:r>
              <a:rPr lang="lt-LT" sz="1200" dirty="0">
                <a:solidFill>
                  <a:srgbClr val="262626"/>
                </a:solidFill>
                <a:latin typeface="Cambria"/>
              </a:rPr>
              <a:t>ų</a:t>
            </a:r>
            <a:r>
              <a:rPr lang="en-GB" sz="1200" dirty="0">
                <a:solidFill>
                  <a:srgbClr val="262626"/>
                </a:solidFill>
                <a:latin typeface="Cambria"/>
              </a:rPr>
              <a:t> anal</a:t>
            </a:r>
            <a:r>
              <a:rPr lang="lt-LT" sz="1200" dirty="0" err="1">
                <a:solidFill>
                  <a:srgbClr val="262626"/>
                </a:solidFill>
                <a:latin typeface="Cambria"/>
              </a:rPr>
              <a:t>izei</a:t>
            </a:r>
            <a:r>
              <a:rPr lang="lt-LT" sz="1200" dirty="0">
                <a:solidFill>
                  <a:srgbClr val="262626"/>
                </a:solidFill>
                <a:latin typeface="Cambria"/>
              </a:rPr>
              <a:t>.</a:t>
            </a:r>
            <a:endParaRPr sz="1200" dirty="0">
              <a:solidFill>
                <a:srgbClr val="262626"/>
              </a:solidFill>
              <a:latin typeface="Cambria"/>
            </a:endParaRPr>
          </a:p>
        </p:txBody>
      </p:sp>
      <p:pic>
        <p:nvPicPr>
          <p:cNvPr id="53" name="LAMMC logo" descr="lammc_logo.jpg"/>
          <p:cNvPicPr>
            <a:picLocks noChangeAspect="1"/>
          </p:cNvPicPr>
          <p:nvPr/>
        </p:nvPicPr>
        <p:blipFill>
          <a:blip r:embed="rId5"/>
          <a:stretch>
            <a:fillRect/>
          </a:stretch>
        </p:blipFill>
        <p:spPr>
          <a:xfrm>
            <a:off x="329268" y="147075"/>
            <a:ext cx="2011680" cy="722376"/>
          </a:xfrm>
          <a:prstGeom prst="rect">
            <a:avLst/>
          </a:prstGeom>
        </p:spPr>
      </p:pic>
      <p:pic>
        <p:nvPicPr>
          <p:cNvPr id="54" name="LMT logo" descr="lmt_logo.png"/>
          <p:cNvPicPr>
            <a:picLocks noChangeAspect="1"/>
          </p:cNvPicPr>
          <p:nvPr/>
        </p:nvPicPr>
        <p:blipFill>
          <a:blip r:embed="rId6"/>
          <a:stretch>
            <a:fillRect/>
          </a:stretch>
        </p:blipFill>
        <p:spPr>
          <a:xfrm>
            <a:off x="2542116" y="165363"/>
            <a:ext cx="1515260" cy="685800"/>
          </a:xfrm>
          <a:prstGeom prst="rect">
            <a:avLst/>
          </a:prstGeom>
        </p:spPr>
      </p:pic>
    </p:spTree>
    <p:extLst>
      <p:ext uri="{BB962C8B-B14F-4D97-AF65-F5344CB8AC3E}">
        <p14:creationId xmlns:p14="http://schemas.microsoft.com/office/powerpoint/2010/main" val="435047471"/>
      </p:ext>
    </p:extLst>
  </p:cSld>
  <p:clrMapOvr>
    <a:masterClrMapping/>
  </p:clrMapOvr>
</p:sld>
</file>

<file path=ppt/theme/theme1.xml><?xml version="1.0" encoding="utf-8"?>
<a:theme xmlns:a="http://schemas.openxmlformats.org/drawingml/2006/main" name="1_Office Theme">
  <a:themeElements>
    <a:clrScheme name="Другая 0">
      <a:dk1>
        <a:srgbClr val="262626"/>
      </a:dk1>
      <a:lt1>
        <a:srgbClr val="FFFFFF"/>
      </a:lt1>
      <a:dk2>
        <a:srgbClr val="4E4E4E"/>
      </a:dk2>
      <a:lt2>
        <a:srgbClr val="FFFFFF"/>
      </a:lt2>
      <a:accent1>
        <a:srgbClr val="8DBF73"/>
      </a:accent1>
      <a:accent2>
        <a:srgbClr val="2E7D32"/>
      </a:accent2>
      <a:accent3>
        <a:srgbClr val="F5B605"/>
      </a:accent3>
      <a:accent4>
        <a:srgbClr val="70D32D"/>
      </a:accent4>
      <a:accent5>
        <a:srgbClr val="8DBF73"/>
      </a:accent5>
      <a:accent6>
        <a:srgbClr val="2E7D32"/>
      </a:accent6>
      <a:hlink>
        <a:srgbClr val="F5B605"/>
      </a:hlink>
      <a:folHlink>
        <a:srgbClr val="B8B8B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Другая 0">
    <a:dk1>
      <a:srgbClr val="262626"/>
    </a:dk1>
    <a:lt1>
      <a:srgbClr val="FFFFFF"/>
    </a:lt1>
    <a:dk2>
      <a:srgbClr val="4E4E4E"/>
    </a:dk2>
    <a:lt2>
      <a:srgbClr val="FFFFFF"/>
    </a:lt2>
    <a:accent1>
      <a:srgbClr val="8DBF73"/>
    </a:accent1>
    <a:accent2>
      <a:srgbClr val="2E7D32"/>
    </a:accent2>
    <a:accent3>
      <a:srgbClr val="F5B605"/>
    </a:accent3>
    <a:accent4>
      <a:srgbClr val="70D32D"/>
    </a:accent4>
    <a:accent5>
      <a:srgbClr val="8DBF73"/>
    </a:accent5>
    <a:accent6>
      <a:srgbClr val="2E7D32"/>
    </a:accent6>
    <a:hlink>
      <a:srgbClr val="F5B605"/>
    </a:hlink>
    <a:folHlink>
      <a:srgbClr val="B8B8B8"/>
    </a:folHlink>
  </a:clrScheme>
</a:themeOverride>
</file>

<file path=ppt/theme/themeOverride2.xml><?xml version="1.0" encoding="utf-8"?>
<a:themeOverride xmlns:a="http://schemas.openxmlformats.org/drawingml/2006/main">
  <a:clrScheme name="Другая 0">
    <a:dk1>
      <a:srgbClr val="262626"/>
    </a:dk1>
    <a:lt1>
      <a:srgbClr val="FFFFFF"/>
    </a:lt1>
    <a:dk2>
      <a:srgbClr val="4E4E4E"/>
    </a:dk2>
    <a:lt2>
      <a:srgbClr val="FFFFFF"/>
    </a:lt2>
    <a:accent1>
      <a:srgbClr val="8DBF73"/>
    </a:accent1>
    <a:accent2>
      <a:srgbClr val="2E7D32"/>
    </a:accent2>
    <a:accent3>
      <a:srgbClr val="F5B605"/>
    </a:accent3>
    <a:accent4>
      <a:srgbClr val="70D32D"/>
    </a:accent4>
    <a:accent5>
      <a:srgbClr val="8DBF73"/>
    </a:accent5>
    <a:accent6>
      <a:srgbClr val="2E7D32"/>
    </a:accent6>
    <a:hlink>
      <a:srgbClr val="F5B605"/>
    </a:hlink>
    <a:folHlink>
      <a:srgbClr val="B8B8B8"/>
    </a:folHlink>
  </a:clrScheme>
</a:themeOverride>
</file>

<file path=docProps/app.xml><?xml version="1.0" encoding="utf-8"?>
<Properties xmlns="http://schemas.openxmlformats.org/officeDocument/2006/extended-properties" xmlns:vt="http://schemas.openxmlformats.org/officeDocument/2006/docPropsVTypes">
  <Template/>
  <TotalTime>4246</TotalTime>
  <Words>2138</Words>
  <Application>Microsoft Office PowerPoint</Application>
  <PresentationFormat>Widescreen</PresentationFormat>
  <Paragraphs>355</Paragraphs>
  <Slides>23</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Cambria</vt:lpstr>
      <vt:lpstr>1_Office Theme</vt:lpstr>
      <vt:lpstr>Nuo laboratorijos iki drono: kaip jutikliai padeda prognozuoti metalų ir metaloidų koncentracijas Lietuvos dirvožemiuose</vt:lpstr>
      <vt:lpstr>PowerPoint Presentation</vt:lpstr>
      <vt:lpstr>PowerPoint Presentation</vt:lpstr>
      <vt:lpstr>PowerPoint Presentation</vt:lpstr>
      <vt:lpstr>Būtinieji metalai (Mikroelementai) Toksiški (nereikalingi)</vt:lpstr>
      <vt:lpstr>Didžiausios leidžiamos koncentracijos dirvožemyje </vt:lpstr>
      <vt:lpstr>Kodėl šie skaičiai kinta? Metalo „nuodingumas“ priklauso ne tik nuo jo kiekio... </vt:lpstr>
      <vt:lpstr>PowerPoint Presentation</vt:lpstr>
      <vt:lpstr>PowerPoint Presentation</vt:lpstr>
      <vt:lpstr>PowerPoint Presentation</vt:lpstr>
      <vt:lpstr>PowerPoint Presentation</vt:lpstr>
      <vt:lpstr>TYRIMŲ METODAI </vt:lpstr>
      <vt:lpstr>MODELIAVIMAS </vt:lpstr>
      <vt:lpstr>SCENARIJAI </vt:lpstr>
      <vt:lpstr>REZULTATAI (1) koncentracijos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Ačiū už dėmesį</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Asta Kazlauskaitė-Jadzevičė</cp:lastModifiedBy>
  <cp:revision>379</cp:revision>
  <dcterms:created xsi:type="dcterms:W3CDTF">2012-04-26T17:06:14Z</dcterms:created>
  <dcterms:modified xsi:type="dcterms:W3CDTF">2026-10-28T10:39:28Z</dcterms:modified>
</cp:coreProperties>
</file>