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2" r:id="rId2"/>
    <p:sldId id="265" r:id="rId3"/>
    <p:sldId id="288" r:id="rId4"/>
    <p:sldId id="275" r:id="rId5"/>
    <p:sldId id="276" r:id="rId6"/>
    <p:sldId id="277" r:id="rId7"/>
    <p:sldId id="278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63" r:id="rId1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C543"/>
    <a:srgbClr val="126A3A"/>
    <a:srgbClr val="5C9247"/>
    <a:srgbClr val="A4E6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880" y="4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91FE38-6656-4C69-8773-66178E16107B}" type="datetimeFigureOut">
              <a:rPr lang="en-US" smtClean="0"/>
              <a:pPr/>
              <a:t>12/22/2022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7D9B4B-C667-46DA-8DB6-7CF7DF6CE5C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7D9B4B-C667-46DA-8DB6-7CF7DF6CE5C6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8117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7D9B4B-C667-46DA-8DB6-7CF7DF6CE5C6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1378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7D9B4B-C667-46DA-8DB6-7CF7DF6CE5C6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4039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7D9B4B-C667-46DA-8DB6-7CF7DF6CE5C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93181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7D9B4B-C667-46DA-8DB6-7CF7DF6CE5C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15017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7D9B4B-C667-46DA-8DB6-7CF7DF6CE5C6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80509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7D9B4B-C667-46DA-8DB6-7CF7DF6CE5C6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678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7D9B4B-C667-46DA-8DB6-7CF7DF6CE5C6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68031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7D9B4B-C667-46DA-8DB6-7CF7DF6CE5C6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1662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7D9B4B-C667-46DA-8DB6-7CF7DF6CE5C6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3696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7D9B4B-C667-46DA-8DB6-7CF7DF6CE5C6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8030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7D9B4B-C667-46DA-8DB6-7CF7DF6CE5C6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9713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7D9B4B-C667-46DA-8DB6-7CF7DF6CE5C6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47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lt-LT"/>
              <a:t>Spustelėję redaguokite stilių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/>
              <a:t>Spustelėkite norėdami redaguoti šablono paantraštės stilių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28CC2-D4A4-446F-9580-390A26F58C9E}" type="datetimeFigureOut">
              <a:rPr lang="en-US" smtClean="0"/>
              <a:pPr/>
              <a:t>12/22/2022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B7F88-8E2D-499B-BAD8-FA2927D3DC0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28CC2-D4A4-446F-9580-390A26F58C9E}" type="datetimeFigureOut">
              <a:rPr lang="en-US" smtClean="0"/>
              <a:pPr/>
              <a:t>12/22/2022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B7F88-8E2D-499B-BAD8-FA2927D3DC0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lt-LT"/>
              <a:t>Spustelėję redaguokite stilių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28CC2-D4A4-446F-9580-390A26F58C9E}" type="datetimeFigureOut">
              <a:rPr lang="en-US" smtClean="0"/>
              <a:pPr/>
              <a:t>12/22/2022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B7F88-8E2D-499B-BAD8-FA2927D3DC0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28CC2-D4A4-446F-9580-390A26F58C9E}" type="datetimeFigureOut">
              <a:rPr lang="en-US" smtClean="0"/>
              <a:pPr/>
              <a:t>12/22/2022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B7F88-8E2D-499B-BAD8-FA2927D3DC0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/>
              <a:t>Spustelėję redaguokite stilių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28CC2-D4A4-446F-9580-390A26F58C9E}" type="datetimeFigureOut">
              <a:rPr lang="en-US" smtClean="0"/>
              <a:pPr/>
              <a:t>12/22/2022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B7F88-8E2D-499B-BAD8-FA2927D3DC0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28CC2-D4A4-446F-9580-390A26F58C9E}" type="datetimeFigureOut">
              <a:rPr lang="en-US" smtClean="0"/>
              <a:pPr/>
              <a:t>12/22/2022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B7F88-8E2D-499B-BAD8-FA2927D3DC0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lt-LT"/>
              <a:t>Spustelėję redaguokite stilių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28CC2-D4A4-446F-9580-390A26F58C9E}" type="datetimeFigureOut">
              <a:rPr lang="en-US" smtClean="0"/>
              <a:pPr/>
              <a:t>12/22/2022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B7F88-8E2D-499B-BAD8-FA2927D3DC0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28CC2-D4A4-446F-9580-390A26F58C9E}" type="datetimeFigureOut">
              <a:rPr lang="en-US" smtClean="0"/>
              <a:pPr/>
              <a:t>12/22/2022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B7F88-8E2D-499B-BAD8-FA2927D3DC0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28CC2-D4A4-446F-9580-390A26F58C9E}" type="datetimeFigureOut">
              <a:rPr lang="en-US" smtClean="0"/>
              <a:pPr/>
              <a:t>12/22/2022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B7F88-8E2D-499B-BAD8-FA2927D3DC0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/>
              <a:t>Spustelėję redaguokite stilių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28CC2-D4A4-446F-9580-390A26F58C9E}" type="datetimeFigureOut">
              <a:rPr lang="en-US" smtClean="0"/>
              <a:pPr/>
              <a:t>12/22/2022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B7F88-8E2D-499B-BAD8-FA2927D3DC0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/>
              <a:t>Spustelėję redaguokite stilių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/>
              <a:t>Spustelėkite piktogramą norėdami įtraukti paveikslėlį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28CC2-D4A4-446F-9580-390A26F58C9E}" type="datetimeFigureOut">
              <a:rPr lang="en-US" smtClean="0"/>
              <a:pPr/>
              <a:t>12/22/2022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B7F88-8E2D-499B-BAD8-FA2927D3DC0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redaguokite stilių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28CC2-D4A4-446F-9580-390A26F58C9E}" type="datetimeFigureOut">
              <a:rPr lang="en-US" smtClean="0"/>
              <a:pPr/>
              <a:t>12/22/2022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B7F88-8E2D-499B-BAD8-FA2927D3DC0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26A3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čiakampis 1">
            <a:extLst>
              <a:ext uri="{FF2B5EF4-FFF2-40B4-BE49-F238E27FC236}">
                <a16:creationId xmlns:a16="http://schemas.microsoft.com/office/drawing/2014/main" id="{9DFB8E88-7C4D-94E5-6C31-A8F389661835}"/>
              </a:ext>
            </a:extLst>
          </p:cNvPr>
          <p:cNvSpPr/>
          <p:nvPr/>
        </p:nvSpPr>
        <p:spPr>
          <a:xfrm>
            <a:off x="8244408" y="0"/>
            <a:ext cx="899592" cy="5143500"/>
          </a:xfrm>
          <a:prstGeom prst="rect">
            <a:avLst/>
          </a:prstGeom>
          <a:solidFill>
            <a:srgbClr val="8EC543"/>
          </a:solidFill>
          <a:ln>
            <a:solidFill>
              <a:srgbClr val="8EC5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65E2B9-C1A4-E16A-62BA-54D9874676A9}"/>
              </a:ext>
            </a:extLst>
          </p:cNvPr>
          <p:cNvSpPr txBox="1"/>
          <p:nvPr/>
        </p:nvSpPr>
        <p:spPr>
          <a:xfrm>
            <a:off x="282954" y="2188583"/>
            <a:ext cx="400101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400" dirty="0">
                <a:solidFill>
                  <a:srgbClr val="8EC543"/>
                </a:solidFill>
                <a:latin typeface="Arial" pitchFamily="34" charset="0"/>
                <a:cs typeface="Arial" pitchFamily="34" charset="0"/>
              </a:rPr>
              <a:t>VALDYMO REIKALAVIMŲ (VR) 2023-2027 M. PROJEKTO PRISTATYMAS</a:t>
            </a:r>
          </a:p>
          <a:p>
            <a:pPr algn="ctr"/>
            <a:r>
              <a:rPr lang="en-GB" sz="1600" dirty="0">
                <a:solidFill>
                  <a:srgbClr val="8EC543"/>
                </a:solidFill>
                <a:latin typeface="Arial" pitchFamily="34" charset="0"/>
                <a:cs typeface="Arial" pitchFamily="34" charset="0"/>
              </a:rPr>
              <a:t>2022-1</a:t>
            </a:r>
            <a:r>
              <a:rPr lang="lt-LT" sz="1600" dirty="0">
                <a:solidFill>
                  <a:srgbClr val="8EC543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GB" sz="1600" dirty="0">
                <a:solidFill>
                  <a:srgbClr val="8EC543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lt-LT" sz="1600" dirty="0">
                <a:solidFill>
                  <a:srgbClr val="8EC543"/>
                </a:solidFill>
                <a:latin typeface="Arial" pitchFamily="34" charset="0"/>
                <a:cs typeface="Arial" pitchFamily="34" charset="0"/>
              </a:rPr>
              <a:t>22</a:t>
            </a:r>
            <a:endParaRPr lang="en-GB" sz="1600" dirty="0">
              <a:solidFill>
                <a:srgbClr val="8EC543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aveikslėlis 4">
            <a:extLst>
              <a:ext uri="{FF2B5EF4-FFF2-40B4-BE49-F238E27FC236}">
                <a16:creationId xmlns:a16="http://schemas.microsoft.com/office/drawing/2014/main" id="{2790F5C9-CE0B-36CD-E5B5-3BA70E761B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515" y="2188583"/>
            <a:ext cx="3843651" cy="292894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26F03C8-5F10-CBCC-CBB8-5280195CB324}"/>
              </a:ext>
            </a:extLst>
          </p:cNvPr>
          <p:cNvSpPr txBox="1"/>
          <p:nvPr/>
        </p:nvSpPr>
        <p:spPr>
          <a:xfrm>
            <a:off x="6337341" y="3363838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t-LT" sz="1200" b="1" dirty="0">
                <a:solidFill>
                  <a:srgbClr val="8EC543"/>
                </a:solidFill>
                <a:latin typeface="Arial" pitchFamily="34" charset="0"/>
                <a:cs typeface="Arial" pitchFamily="34" charset="0"/>
              </a:rPr>
              <a:t>JURGITA ČIUČKIENĖ</a:t>
            </a:r>
            <a:endParaRPr lang="en-GB" sz="1200" b="1" dirty="0">
              <a:solidFill>
                <a:srgbClr val="8EC543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lt-LT" sz="1200" dirty="0">
                <a:solidFill>
                  <a:srgbClr val="8EC543"/>
                </a:solidFill>
                <a:latin typeface="Arial" pitchFamily="34" charset="0"/>
                <a:cs typeface="Arial" pitchFamily="34" charset="0"/>
              </a:rPr>
              <a:t>VYR. SPECIALISTĖ</a:t>
            </a:r>
            <a:r>
              <a:rPr lang="en-GB" sz="1200" dirty="0">
                <a:solidFill>
                  <a:srgbClr val="8EC543"/>
                </a:solidFill>
                <a:latin typeface="Arial" pitchFamily="34" charset="0"/>
                <a:cs typeface="Arial" pitchFamily="34" charset="0"/>
              </a:rPr>
              <a:t>                    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83B0E5-2DB9-AE1B-1686-4EB7F8FAD3CA}"/>
              </a:ext>
            </a:extLst>
          </p:cNvPr>
          <p:cNvSpPr txBox="1"/>
          <p:nvPr/>
        </p:nvSpPr>
        <p:spPr>
          <a:xfrm>
            <a:off x="7196143" y="4145947"/>
            <a:ext cx="9917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8EC543"/>
                </a:solidFill>
                <a:latin typeface="Arial" pitchFamily="34" charset="0"/>
                <a:cs typeface="Arial" pitchFamily="34" charset="0"/>
              </a:rPr>
              <a:t>zum.lrv.lt</a:t>
            </a:r>
          </a:p>
        </p:txBody>
      </p:sp>
      <p:pic>
        <p:nvPicPr>
          <p:cNvPr id="11" name="Paveikslėlis 10" descr="Paveikslėlis, kuriame yra žinutė&#10;&#10;Automatiškai sugeneruotas aprašymas">
            <a:extLst>
              <a:ext uri="{FF2B5EF4-FFF2-40B4-BE49-F238E27FC236}">
                <a16:creationId xmlns:a16="http://schemas.microsoft.com/office/drawing/2014/main" id="{EBB4E331-C7E6-BB08-141C-77F3680889F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1" y="339503"/>
            <a:ext cx="2270055" cy="386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85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E1BA248-FF89-5910-E7A7-1403FFEE39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30" y="411511"/>
            <a:ext cx="2448270" cy="41723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5943E19-C758-7F7C-33C8-F05267CAF71B}"/>
              </a:ext>
            </a:extLst>
          </p:cNvPr>
          <p:cNvSpPr txBox="1"/>
          <p:nvPr/>
        </p:nvSpPr>
        <p:spPr>
          <a:xfrm>
            <a:off x="1187624" y="915566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000" b="1" dirty="0">
                <a:solidFill>
                  <a:srgbClr val="8EC543"/>
                </a:solidFill>
                <a:latin typeface="Arial" pitchFamily="34" charset="0"/>
                <a:cs typeface="Arial" pitchFamily="34" charset="0"/>
              </a:rPr>
              <a:t>VR 6 </a:t>
            </a:r>
            <a:r>
              <a:rPr lang="pt-BR" sz="2000" b="1" dirty="0">
                <a:solidFill>
                  <a:srgbClr val="8EC543"/>
                </a:solidFill>
                <a:latin typeface="Arial" pitchFamily="34" charset="0"/>
                <a:cs typeface="Arial" pitchFamily="34" charset="0"/>
              </a:rPr>
              <a:t>DIREKTYVA DĖL DRAUDIMO NAUDOTI TAM TIKRAS MEDŽIAGAS GYVULININKYSTĖJE</a:t>
            </a:r>
            <a:endParaRPr lang="en-GB" sz="2000" b="1" dirty="0">
              <a:solidFill>
                <a:srgbClr val="8EC54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5D444E8-3287-0499-E37D-B7864108852E}"/>
              </a:ext>
            </a:extLst>
          </p:cNvPr>
          <p:cNvSpPr txBox="1"/>
          <p:nvPr/>
        </p:nvSpPr>
        <p:spPr>
          <a:xfrm>
            <a:off x="107504" y="1725364"/>
            <a:ext cx="8928994" cy="303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lt-LT" sz="1600" dirty="0">
                <a:latin typeface="Arial" pitchFamily="34" charset="0"/>
                <a:cs typeface="Arial" pitchFamily="34" charset="0"/>
              </a:rPr>
              <a:t>Ūkinių gyvūnų laikytojas turi </a:t>
            </a:r>
            <a:r>
              <a:rPr lang="lt-LT" sz="1600" b="1" dirty="0">
                <a:latin typeface="Arial" pitchFamily="34" charset="0"/>
                <a:cs typeface="Arial" pitchFamily="34" charset="0"/>
              </a:rPr>
              <a:t>naudoti</a:t>
            </a:r>
            <a:r>
              <a:rPr lang="lt-LT" sz="1600" dirty="0">
                <a:latin typeface="Arial" pitchFamily="34" charset="0"/>
                <a:cs typeface="Arial" pitchFamily="34" charset="0"/>
              </a:rPr>
              <a:t> tik Veterinarinių vaistų registre </a:t>
            </a:r>
            <a:r>
              <a:rPr lang="lt-LT" sz="1600" b="1" dirty="0">
                <a:latin typeface="Arial" pitchFamily="34" charset="0"/>
                <a:cs typeface="Arial" pitchFamily="34" charset="0"/>
              </a:rPr>
              <a:t>įregistruotus veterinarinius vaistus </a:t>
            </a:r>
            <a:r>
              <a:rPr lang="lt-LT" sz="1600" dirty="0">
                <a:latin typeface="Arial" pitchFamily="34" charset="0"/>
                <a:cs typeface="Arial" pitchFamily="34" charset="0"/>
              </a:rPr>
              <a:t>ir </a:t>
            </a:r>
            <a:r>
              <a:rPr lang="lt-LT" sz="1600" b="1" dirty="0">
                <a:latin typeface="Arial" pitchFamily="34" charset="0"/>
                <a:cs typeface="Arial" pitchFamily="34" charset="0"/>
              </a:rPr>
              <a:t>pildyti</a:t>
            </a:r>
            <a:r>
              <a:rPr lang="lt-LT" sz="1600" dirty="0">
                <a:latin typeface="Arial" pitchFamily="34" charset="0"/>
                <a:cs typeface="Arial" pitchFamily="34" charset="0"/>
              </a:rPr>
              <a:t> Veterinarinės medicinos produktų ir vaistinių pašarų, įsigytų pagal veterinarijos gydytojų receptus ir sunaudotų maistiniams gyvūnams, </a:t>
            </a:r>
            <a:r>
              <a:rPr lang="lt-LT" sz="1600" b="1" dirty="0">
                <a:latin typeface="Arial" pitchFamily="34" charset="0"/>
                <a:cs typeface="Arial" pitchFamily="34" charset="0"/>
              </a:rPr>
              <a:t>apskaitos žurnalą</a:t>
            </a:r>
            <a:r>
              <a:rPr lang="lt-LT" sz="16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lt-LT" sz="1600" dirty="0">
                <a:latin typeface="Arial" pitchFamily="34" charset="0"/>
                <a:cs typeface="Arial" pitchFamily="34" charset="0"/>
              </a:rPr>
              <a:t>Ūkinių gyvūnų laikytojams </a:t>
            </a:r>
            <a:r>
              <a:rPr lang="lt-LT" sz="1600" b="1" dirty="0">
                <a:latin typeface="Arial" pitchFamily="34" charset="0"/>
                <a:cs typeface="Arial" pitchFamily="34" charset="0"/>
              </a:rPr>
              <a:t>draudžiama naudoti </a:t>
            </a:r>
            <a:r>
              <a:rPr lang="lt-LT" sz="1600" dirty="0" err="1">
                <a:latin typeface="Arial" pitchFamily="34" charset="0"/>
                <a:cs typeface="Arial" pitchFamily="34" charset="0"/>
              </a:rPr>
              <a:t>tirostatines</a:t>
            </a:r>
            <a:r>
              <a:rPr lang="lt-LT" sz="1600" dirty="0">
                <a:latin typeface="Arial" pitchFamily="34" charset="0"/>
                <a:cs typeface="Arial" pitchFamily="34" charset="0"/>
              </a:rPr>
              <a:t> medžiagas, </a:t>
            </a:r>
            <a:r>
              <a:rPr lang="lt-LT" sz="1600" dirty="0" err="1">
                <a:latin typeface="Arial" pitchFamily="34" charset="0"/>
                <a:cs typeface="Arial" pitchFamily="34" charset="0"/>
              </a:rPr>
              <a:t>stilbeną</a:t>
            </a:r>
            <a:r>
              <a:rPr lang="lt-LT" sz="1600" dirty="0">
                <a:latin typeface="Arial" pitchFamily="34" charset="0"/>
                <a:cs typeface="Arial" pitchFamily="34" charset="0"/>
              </a:rPr>
              <a:t>, </a:t>
            </a:r>
            <a:r>
              <a:rPr lang="lt-LT" sz="1600" dirty="0" err="1">
                <a:latin typeface="Arial" pitchFamily="34" charset="0"/>
                <a:cs typeface="Arial" pitchFamily="34" charset="0"/>
              </a:rPr>
              <a:t>stilbeno</a:t>
            </a:r>
            <a:r>
              <a:rPr lang="lt-LT" sz="1600" dirty="0">
                <a:latin typeface="Arial" pitchFamily="34" charset="0"/>
                <a:cs typeface="Arial" pitchFamily="34" charset="0"/>
              </a:rPr>
              <a:t> darinius, jų druskas ir esterius, </a:t>
            </a:r>
            <a:r>
              <a:rPr lang="lt-LT" sz="1600" dirty="0" err="1">
                <a:latin typeface="Arial" pitchFamily="34" charset="0"/>
                <a:cs typeface="Arial" pitchFamily="34" charset="0"/>
              </a:rPr>
              <a:t>estradiolį</a:t>
            </a:r>
            <a:r>
              <a:rPr lang="lt-LT" sz="1600" dirty="0">
                <a:latin typeface="Arial" pitchFamily="34" charset="0"/>
                <a:cs typeface="Arial" pitchFamily="34" charset="0"/>
              </a:rPr>
              <a:t> 17</a:t>
            </a:r>
            <a:r>
              <a:rPr lang="el-GR" sz="1600" dirty="0">
                <a:latin typeface="Arial" pitchFamily="34" charset="0"/>
                <a:cs typeface="Arial" pitchFamily="34" charset="0"/>
              </a:rPr>
              <a:t>β </a:t>
            </a:r>
            <a:r>
              <a:rPr lang="lt-LT" sz="1600" dirty="0">
                <a:latin typeface="Arial" pitchFamily="34" charset="0"/>
                <a:cs typeface="Arial" pitchFamily="34" charset="0"/>
              </a:rPr>
              <a:t>ir esteriams būdingų savybių turinčius jo darinius, beta </a:t>
            </a:r>
            <a:r>
              <a:rPr lang="lt-LT" sz="1600" dirty="0" err="1">
                <a:latin typeface="Arial" pitchFamily="34" charset="0"/>
                <a:cs typeface="Arial" pitchFamily="34" charset="0"/>
              </a:rPr>
              <a:t>agonistus</a:t>
            </a:r>
            <a:r>
              <a:rPr lang="lt-LT" sz="1600" dirty="0">
                <a:latin typeface="Arial" pitchFamily="34" charset="0"/>
                <a:cs typeface="Arial" pitchFamily="34" charset="0"/>
              </a:rPr>
              <a:t>, medžiagas, turinčias </a:t>
            </a:r>
            <a:r>
              <a:rPr lang="lt-LT" sz="1600" dirty="0" err="1">
                <a:latin typeface="Arial" pitchFamily="34" charset="0"/>
                <a:cs typeface="Arial" pitchFamily="34" charset="0"/>
              </a:rPr>
              <a:t>estrogeninį</a:t>
            </a:r>
            <a:r>
              <a:rPr lang="lt-LT" sz="1600" dirty="0">
                <a:latin typeface="Arial" pitchFamily="34" charset="0"/>
                <a:cs typeface="Arial" pitchFamily="34" charset="0"/>
              </a:rPr>
              <a:t> (išskyrus </a:t>
            </a:r>
            <a:r>
              <a:rPr lang="lt-LT" sz="1600" dirty="0" err="1">
                <a:latin typeface="Arial" pitchFamily="34" charset="0"/>
                <a:cs typeface="Arial" pitchFamily="34" charset="0"/>
              </a:rPr>
              <a:t>estradiolį</a:t>
            </a:r>
            <a:r>
              <a:rPr lang="lt-LT" sz="1600" dirty="0">
                <a:latin typeface="Arial" pitchFamily="34" charset="0"/>
                <a:cs typeface="Arial" pitchFamily="34" charset="0"/>
              </a:rPr>
              <a:t> 17ß ir esteriams būdingų savybių turinčius jo darinius), </a:t>
            </a:r>
            <a:r>
              <a:rPr lang="lt-LT" sz="1600" dirty="0" err="1">
                <a:latin typeface="Arial" pitchFamily="34" charset="0"/>
                <a:cs typeface="Arial" pitchFamily="34" charset="0"/>
              </a:rPr>
              <a:t>androgeninį</a:t>
            </a:r>
            <a:r>
              <a:rPr lang="lt-LT" sz="1600" dirty="0">
                <a:latin typeface="Arial" pitchFamily="34" charset="0"/>
                <a:cs typeface="Arial" pitchFamily="34" charset="0"/>
              </a:rPr>
              <a:t> arba </a:t>
            </a:r>
            <a:r>
              <a:rPr lang="lt-LT" sz="1600" dirty="0" err="1">
                <a:latin typeface="Arial" pitchFamily="34" charset="0"/>
                <a:cs typeface="Arial" pitchFamily="34" charset="0"/>
              </a:rPr>
              <a:t>gestageninį</a:t>
            </a:r>
            <a:r>
              <a:rPr lang="lt-LT" sz="1600" dirty="0">
                <a:latin typeface="Arial" pitchFamily="34" charset="0"/>
                <a:cs typeface="Arial" pitchFamily="34" charset="0"/>
              </a:rPr>
              <a:t> poveikį.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lt-LT" sz="1600" dirty="0">
                <a:latin typeface="Arial" pitchFamily="34" charset="0"/>
                <a:cs typeface="Arial" pitchFamily="34" charset="0"/>
              </a:rPr>
              <a:t>Ūkinių gyvūnų savininkams </a:t>
            </a:r>
            <a:r>
              <a:rPr lang="lt-LT" sz="1600" b="1" dirty="0">
                <a:latin typeface="Arial" pitchFamily="34" charset="0"/>
                <a:cs typeface="Arial" pitchFamily="34" charset="0"/>
              </a:rPr>
              <a:t>draudžiama ūkinius gyvūnus skersti </a:t>
            </a:r>
            <a:r>
              <a:rPr lang="lt-LT" sz="1600" dirty="0">
                <a:latin typeface="Arial" pitchFamily="34" charset="0"/>
                <a:cs typeface="Arial" pitchFamily="34" charset="0"/>
              </a:rPr>
              <a:t>žmonių maistui, jei jie buvo gydyti tam tikrais vaistais, </a:t>
            </a:r>
            <a:r>
              <a:rPr lang="lt-LT" sz="1600" b="1" dirty="0">
                <a:latin typeface="Arial" pitchFamily="34" charset="0"/>
                <a:cs typeface="Arial" pitchFamily="34" charset="0"/>
              </a:rPr>
              <a:t>nepasibaigus </a:t>
            </a:r>
            <a:r>
              <a:rPr lang="lt-LT" sz="1600" b="1" dirty="0" err="1">
                <a:latin typeface="Arial" pitchFamily="34" charset="0"/>
                <a:cs typeface="Arial" pitchFamily="34" charset="0"/>
              </a:rPr>
              <a:t>išlaukai</a:t>
            </a:r>
            <a:r>
              <a:rPr lang="lt-LT" sz="16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spcAft>
                <a:spcPts val="400"/>
              </a:spcAft>
              <a:buFont typeface="+mj-lt"/>
              <a:buAutoNum type="arabicPeriod"/>
            </a:pPr>
            <a:endParaRPr lang="lt-LT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477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E1BA248-FF89-5910-E7A7-1403FFEE39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30" y="411511"/>
            <a:ext cx="2448270" cy="41723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5943E19-C758-7F7C-33C8-F05267CAF71B}"/>
              </a:ext>
            </a:extLst>
          </p:cNvPr>
          <p:cNvSpPr txBox="1"/>
          <p:nvPr/>
        </p:nvSpPr>
        <p:spPr>
          <a:xfrm>
            <a:off x="1187624" y="915566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000" b="1" dirty="0">
                <a:solidFill>
                  <a:srgbClr val="8EC543"/>
                </a:solidFill>
                <a:latin typeface="Arial" pitchFamily="34" charset="0"/>
                <a:cs typeface="Arial" pitchFamily="34" charset="0"/>
              </a:rPr>
              <a:t>VR 7 </a:t>
            </a:r>
            <a:r>
              <a:rPr lang="pt-BR" sz="2000" b="1" dirty="0">
                <a:solidFill>
                  <a:srgbClr val="8EC543"/>
                </a:solidFill>
                <a:latin typeface="Arial" pitchFamily="34" charset="0"/>
                <a:cs typeface="Arial" pitchFamily="34" charset="0"/>
              </a:rPr>
              <a:t>AUGALŲ APSAUGOS </a:t>
            </a:r>
            <a:br>
              <a:rPr lang="pt-BR" sz="2000" b="1" dirty="0">
                <a:solidFill>
                  <a:srgbClr val="8EC543"/>
                </a:solidFill>
                <a:latin typeface="Arial" pitchFamily="34" charset="0"/>
                <a:cs typeface="Arial" pitchFamily="34" charset="0"/>
              </a:rPr>
            </a:br>
            <a:r>
              <a:rPr lang="pt-BR" sz="2000" b="1" dirty="0">
                <a:solidFill>
                  <a:srgbClr val="8EC543"/>
                </a:solidFill>
                <a:latin typeface="Arial" pitchFamily="34" charset="0"/>
                <a:cs typeface="Arial" pitchFamily="34" charset="0"/>
              </a:rPr>
              <a:t>PRODUKTŲ PATEKIMO Į RINKĄ REGLAMENTAS</a:t>
            </a:r>
            <a:endParaRPr lang="en-GB" sz="2000" b="1" dirty="0">
              <a:solidFill>
                <a:srgbClr val="8EC54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5D444E8-3287-0499-E37D-B7864108852E}"/>
              </a:ext>
            </a:extLst>
          </p:cNvPr>
          <p:cNvSpPr txBox="1"/>
          <p:nvPr/>
        </p:nvSpPr>
        <p:spPr>
          <a:xfrm>
            <a:off x="107504" y="1725364"/>
            <a:ext cx="8928994" cy="34983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400"/>
              </a:spcAft>
              <a:buFont typeface="+mj-lt"/>
              <a:buAutoNum type="arabicPeriod"/>
            </a:pPr>
            <a:r>
              <a:rPr lang="lt-LT" sz="1600" dirty="0">
                <a:latin typeface="Arial" pitchFamily="34" charset="0"/>
                <a:cs typeface="Arial" pitchFamily="34" charset="0"/>
              </a:rPr>
              <a:t>Jei žemės ūkio valdoje yra </a:t>
            </a:r>
            <a:r>
              <a:rPr lang="lt-LT" sz="1600" b="1" dirty="0">
                <a:latin typeface="Arial" pitchFamily="34" charset="0"/>
                <a:cs typeface="Arial" pitchFamily="34" charset="0"/>
              </a:rPr>
              <a:t>naudojami augalų apsaugos produktai</a:t>
            </a:r>
            <a:r>
              <a:rPr lang="lt-LT" sz="1600" dirty="0">
                <a:latin typeface="Arial" pitchFamily="34" charset="0"/>
                <a:cs typeface="Arial" pitchFamily="34" charset="0"/>
              </a:rPr>
              <a:t>, turi būti </a:t>
            </a:r>
            <a:r>
              <a:rPr lang="lt-LT" sz="1600" b="1" dirty="0">
                <a:latin typeface="Arial" pitchFamily="34" charset="0"/>
                <a:cs typeface="Arial" pitchFamily="34" charset="0"/>
              </a:rPr>
              <a:t>pildomas</a:t>
            </a:r>
            <a:r>
              <a:rPr lang="lt-LT" sz="1600" dirty="0">
                <a:latin typeface="Arial" pitchFamily="34" charset="0"/>
                <a:cs typeface="Arial" pitchFamily="34" charset="0"/>
              </a:rPr>
              <a:t> jų naudojimo </a:t>
            </a:r>
            <a:r>
              <a:rPr lang="lt-LT" sz="1600" b="1" dirty="0">
                <a:latin typeface="Arial" pitchFamily="34" charset="0"/>
                <a:cs typeface="Arial" pitchFamily="34" charset="0"/>
              </a:rPr>
              <a:t>apskaitos popierinis ar elektroninis žurnalas</a:t>
            </a:r>
            <a:r>
              <a:rPr lang="lt-LT" sz="16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spcAft>
                <a:spcPts val="400"/>
              </a:spcAft>
              <a:buFont typeface="+mj-lt"/>
              <a:buAutoNum type="arabicPeriod"/>
            </a:pPr>
            <a:r>
              <a:rPr lang="lt-LT" sz="1600" dirty="0">
                <a:latin typeface="Arial" pitchFamily="34" charset="0"/>
                <a:cs typeface="Arial" pitchFamily="34" charset="0"/>
              </a:rPr>
              <a:t>Augalų apsaugos produktų naudotojai </a:t>
            </a:r>
            <a:r>
              <a:rPr lang="lt-LT" sz="1600" b="1" dirty="0">
                <a:latin typeface="Arial" pitchFamily="34" charset="0"/>
                <a:cs typeface="Arial" pitchFamily="34" charset="0"/>
              </a:rPr>
              <a:t>turi neviršyti produkto etiketėje nurodytos augalų apsaugos normos bei laikytis produkto etiketėje</a:t>
            </a:r>
            <a:r>
              <a:rPr lang="lt-LT" sz="1600" dirty="0">
                <a:latin typeface="Arial" pitchFamily="34" charset="0"/>
                <a:cs typeface="Arial" pitchFamily="34" charset="0"/>
              </a:rPr>
              <a:t>: nurodytų </a:t>
            </a:r>
            <a:r>
              <a:rPr lang="lt-LT" sz="1600" dirty="0" err="1">
                <a:latin typeface="Arial" pitchFamily="34" charset="0"/>
                <a:cs typeface="Arial" pitchFamily="34" charset="0"/>
              </a:rPr>
              <a:t>karencijos</a:t>
            </a:r>
            <a:r>
              <a:rPr lang="lt-LT" sz="1600" dirty="0">
                <a:latin typeface="Arial" pitchFamily="34" charset="0"/>
                <a:cs typeface="Arial" pitchFamily="34" charset="0"/>
              </a:rPr>
              <a:t> laikotarpio, didžiausio galimo purškimų skaičiaus ir didžiausio panaudojimo kiekio per metus, apsaugos zonų iki paviršinių vandens telkinių ir (ar) melioracijos griovių.</a:t>
            </a:r>
          </a:p>
          <a:p>
            <a:pPr marL="342900" indent="-342900" algn="just">
              <a:spcAft>
                <a:spcPts val="400"/>
              </a:spcAft>
              <a:buFont typeface="+mj-lt"/>
              <a:buAutoNum type="arabicPeriod"/>
            </a:pPr>
            <a:r>
              <a:rPr lang="lt-LT" sz="1600" dirty="0">
                <a:latin typeface="Arial" pitchFamily="34" charset="0"/>
                <a:cs typeface="Arial" pitchFamily="34" charset="0"/>
              </a:rPr>
              <a:t>Augalų apsaugos produktų naudotojai žemės ūkio valdose turi naudoti </a:t>
            </a:r>
            <a:r>
              <a:rPr lang="lt-LT" sz="1600" b="1" dirty="0">
                <a:latin typeface="Arial" pitchFamily="34" charset="0"/>
                <a:cs typeface="Arial" pitchFamily="34" charset="0"/>
              </a:rPr>
              <a:t>tik LR registruotus augalų apsaugos produktus</a:t>
            </a:r>
            <a:r>
              <a:rPr lang="lt-LT" sz="16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spcAft>
                <a:spcPts val="400"/>
              </a:spcAft>
              <a:buFont typeface="+mj-lt"/>
              <a:buAutoNum type="arabicPeriod"/>
            </a:pPr>
            <a:r>
              <a:rPr lang="lt-LT" sz="1600" dirty="0">
                <a:latin typeface="Arial" pitchFamily="34" charset="0"/>
                <a:cs typeface="Arial" pitchFamily="34" charset="0"/>
              </a:rPr>
              <a:t>Augalų apsaugos produktų profesionalieji naudotojai privalo produktus </a:t>
            </a:r>
            <a:r>
              <a:rPr lang="lt-LT" sz="1600" b="1" dirty="0">
                <a:latin typeface="Arial" pitchFamily="34" charset="0"/>
                <a:cs typeface="Arial" pitchFamily="34" charset="0"/>
              </a:rPr>
              <a:t>saugoti rakinamuose ir įspėjamaisiais pavojingumo ženklais paženklintuose </a:t>
            </a:r>
            <a:r>
              <a:rPr lang="lt-LT" sz="1600" dirty="0">
                <a:latin typeface="Arial" pitchFamily="34" charset="0"/>
                <a:cs typeface="Arial" pitchFamily="34" charset="0"/>
              </a:rPr>
              <a:t>pagalbinio ūkio paskirties pastatuose arba jų patalpose. Patalpoje, kurioje yra laikomi profesionaliajam naudojimui skirti augalų apsaugos produktai, </a:t>
            </a:r>
            <a:r>
              <a:rPr lang="lt-LT" sz="1600" b="1" dirty="0">
                <a:latin typeface="Arial" pitchFamily="34" charset="0"/>
                <a:cs typeface="Arial" pitchFamily="34" charset="0"/>
              </a:rPr>
              <a:t>draudžiama laikyti maistą, vandenį, pašarus ir gyvūnus.</a:t>
            </a:r>
            <a:endParaRPr lang="lt-LT" sz="1600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spcAft>
                <a:spcPts val="400"/>
              </a:spcAft>
              <a:buFont typeface="+mj-lt"/>
              <a:buAutoNum type="arabicPeriod"/>
            </a:pPr>
            <a:endParaRPr lang="lt-LT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169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E1BA248-FF89-5910-E7A7-1403FFEE39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30" y="411511"/>
            <a:ext cx="2448270" cy="41723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5943E19-C758-7F7C-33C8-F05267CAF71B}"/>
              </a:ext>
            </a:extLst>
          </p:cNvPr>
          <p:cNvSpPr txBox="1"/>
          <p:nvPr/>
        </p:nvSpPr>
        <p:spPr>
          <a:xfrm>
            <a:off x="1187624" y="915566"/>
            <a:ext cx="7272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000" b="1" dirty="0">
                <a:solidFill>
                  <a:srgbClr val="8EC543"/>
                </a:solidFill>
                <a:latin typeface="Arial" pitchFamily="34" charset="0"/>
                <a:cs typeface="Arial" pitchFamily="34" charset="0"/>
              </a:rPr>
              <a:t>VR 8 </a:t>
            </a:r>
            <a:r>
              <a:rPr lang="pt-BR" sz="2000" b="1" dirty="0">
                <a:solidFill>
                  <a:srgbClr val="8EC543"/>
                </a:solidFill>
                <a:latin typeface="Arial" pitchFamily="34" charset="0"/>
                <a:cs typeface="Arial" pitchFamily="34" charset="0"/>
              </a:rPr>
              <a:t>TAUSAUS PESTICIDŲ NAUDOJIMO DIREKTYVA (I)</a:t>
            </a:r>
            <a:endParaRPr lang="en-GB" sz="2000" b="1" dirty="0">
              <a:solidFill>
                <a:srgbClr val="8EC54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5D444E8-3287-0499-E37D-B7864108852E}"/>
              </a:ext>
            </a:extLst>
          </p:cNvPr>
          <p:cNvSpPr txBox="1"/>
          <p:nvPr/>
        </p:nvSpPr>
        <p:spPr>
          <a:xfrm>
            <a:off x="107504" y="1725364"/>
            <a:ext cx="8928994" cy="3252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400"/>
              </a:spcAft>
              <a:buFont typeface="+mj-lt"/>
              <a:buAutoNum type="arabicPeriod"/>
            </a:pPr>
            <a:r>
              <a:rPr lang="lt-LT" sz="1600" dirty="0">
                <a:latin typeface="Arial" pitchFamily="34" charset="0"/>
                <a:cs typeface="Arial" pitchFamily="34" charset="0"/>
              </a:rPr>
              <a:t>Augalų apsaugos produktų profesionalieji naudotojai privalo </a:t>
            </a:r>
            <a:r>
              <a:rPr lang="lt-LT" sz="1600" b="1" dirty="0">
                <a:latin typeface="Arial" pitchFamily="34" charset="0"/>
                <a:cs typeface="Arial" pitchFamily="34" charset="0"/>
              </a:rPr>
              <a:t>turėti augalų apsaugos pažymėjimą</a:t>
            </a:r>
            <a:r>
              <a:rPr lang="lt-LT" sz="1600" dirty="0">
                <a:latin typeface="Arial" pitchFamily="34" charset="0"/>
                <a:cs typeface="Arial" pitchFamily="34" charset="0"/>
              </a:rPr>
              <a:t> ar kitą jam prilyginamą ES valstybėje narėje ar Europos ekonominės erdvės valstybėje išduotą pažymėjimą.</a:t>
            </a:r>
          </a:p>
          <a:p>
            <a:pPr marL="342900" indent="-342900" algn="just">
              <a:spcAft>
                <a:spcPts val="400"/>
              </a:spcAft>
              <a:buFont typeface="+mj-lt"/>
              <a:buAutoNum type="arabicPeriod"/>
            </a:pPr>
            <a:r>
              <a:rPr lang="lt-LT" sz="1600" dirty="0">
                <a:latin typeface="Arial" pitchFamily="34" charset="0"/>
                <a:cs typeface="Arial" pitchFamily="34" charset="0"/>
              </a:rPr>
              <a:t>Augalų apsaugos produktus leidžiama purkšti tik </a:t>
            </a:r>
            <a:r>
              <a:rPr lang="lt-LT" sz="1600" b="1" dirty="0">
                <a:latin typeface="Arial" pitchFamily="34" charset="0"/>
                <a:cs typeface="Arial" pitchFamily="34" charset="0"/>
              </a:rPr>
              <a:t>apdorojimo įranga</a:t>
            </a:r>
            <a:r>
              <a:rPr lang="lt-LT" sz="1600" dirty="0">
                <a:latin typeface="Arial" pitchFamily="34" charset="0"/>
                <a:cs typeface="Arial" pitchFamily="34" charset="0"/>
              </a:rPr>
              <a:t>, </a:t>
            </a:r>
            <a:r>
              <a:rPr lang="lt-LT" sz="1600" b="1" dirty="0">
                <a:latin typeface="Arial" pitchFamily="34" charset="0"/>
                <a:cs typeface="Arial" pitchFamily="34" charset="0"/>
              </a:rPr>
              <a:t>turinčia galiojančius </a:t>
            </a:r>
            <a:r>
              <a:rPr lang="lt-LT" sz="1600" dirty="0">
                <a:latin typeface="Arial" pitchFamily="34" charset="0"/>
                <a:cs typeface="Arial" pitchFamily="34" charset="0"/>
              </a:rPr>
              <a:t>Apdorojimo augalų apsaugos produktais </a:t>
            </a:r>
            <a:r>
              <a:rPr lang="lt-LT" sz="1600" b="1" dirty="0">
                <a:latin typeface="Arial" pitchFamily="34" charset="0"/>
                <a:cs typeface="Arial" pitchFamily="34" charset="0"/>
              </a:rPr>
              <a:t>įrangos pažymėjimus.</a:t>
            </a:r>
          </a:p>
          <a:p>
            <a:pPr marL="342900" indent="-342900" algn="just">
              <a:spcAft>
                <a:spcPts val="400"/>
              </a:spcAft>
              <a:buFont typeface="+mj-lt"/>
              <a:buAutoNum type="arabicPeriod"/>
            </a:pPr>
            <a:r>
              <a:rPr lang="lt-LT" sz="1600" dirty="0">
                <a:latin typeface="Arial" pitchFamily="34" charset="0"/>
                <a:cs typeface="Arial" pitchFamily="34" charset="0"/>
              </a:rPr>
              <a:t>Pagalbinio ūkio paskirties pastatuose ar jų patalpose, kuriuose saugomi profesionaliajam naudojimui skirti augalų apsaugos produktai </a:t>
            </a:r>
            <a:r>
              <a:rPr lang="lt-LT" sz="1600" b="1" dirty="0">
                <a:latin typeface="Arial" pitchFamily="34" charset="0"/>
                <a:cs typeface="Arial" pitchFamily="34" charset="0"/>
              </a:rPr>
              <a:t>privalo būti talpyklos su </a:t>
            </a:r>
            <a:r>
              <a:rPr lang="lt-LT" sz="1600" dirty="0">
                <a:latin typeface="Arial" pitchFamily="34" charset="0"/>
                <a:cs typeface="Arial" pitchFamily="34" charset="0"/>
              </a:rPr>
              <a:t>natūraliais (smėliu, pjuvenomis, durpėmis) ir (ar) sintetiniais </a:t>
            </a:r>
            <a:r>
              <a:rPr lang="lt-LT" sz="1600" b="1" dirty="0" err="1">
                <a:latin typeface="Arial" pitchFamily="34" charset="0"/>
                <a:cs typeface="Arial" pitchFamily="34" charset="0"/>
              </a:rPr>
              <a:t>sorbentais</a:t>
            </a:r>
            <a:r>
              <a:rPr lang="lt-LT" sz="16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spcAft>
                <a:spcPts val="400"/>
              </a:spcAft>
              <a:buFont typeface="+mj-lt"/>
              <a:buAutoNum type="arabicPeriod"/>
            </a:pPr>
            <a:r>
              <a:rPr lang="lt-LT" sz="1600" dirty="0">
                <a:latin typeface="Arial" pitchFamily="34" charset="0"/>
                <a:cs typeface="Arial" pitchFamily="34" charset="0"/>
              </a:rPr>
              <a:t>Pagalbinio ūkio paskirties pastatų ar jų patalpų, kuriuose saugomi profesionaliam naudojimui skirti augalų apsaugos produktai  ir (ar) beicuota sėkla, </a:t>
            </a:r>
            <a:r>
              <a:rPr lang="lt-LT" sz="1600" b="1" dirty="0">
                <a:latin typeface="Arial" pitchFamily="34" charset="0"/>
                <a:cs typeface="Arial" pitchFamily="34" charset="0"/>
              </a:rPr>
              <a:t>grindys ir vėdinimas turi atitikti reikalavimus</a:t>
            </a:r>
            <a:r>
              <a:rPr lang="lt-LT" sz="16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spcAft>
                <a:spcPts val="400"/>
              </a:spcAft>
              <a:buFont typeface="+mj-lt"/>
              <a:buAutoNum type="arabicPeriod"/>
            </a:pPr>
            <a:endParaRPr lang="lt-LT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5524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E1BA248-FF89-5910-E7A7-1403FFEE39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30" y="411511"/>
            <a:ext cx="2448270" cy="41723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5943E19-C758-7F7C-33C8-F05267CAF71B}"/>
              </a:ext>
            </a:extLst>
          </p:cNvPr>
          <p:cNvSpPr txBox="1"/>
          <p:nvPr/>
        </p:nvSpPr>
        <p:spPr>
          <a:xfrm>
            <a:off x="1187624" y="915566"/>
            <a:ext cx="7272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2000" b="1" i="0" u="none" strike="noStrike" kern="1200" cap="none" spc="0" normalizeH="0" baseline="0" noProof="0" dirty="0">
                <a:ln>
                  <a:noFill/>
                </a:ln>
                <a:solidFill>
                  <a:srgbClr val="8EC543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VR 8 </a:t>
            </a: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8EC543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TAUSAUS PESTICIDŲ NAUDOJIMO DIREKTYVA (</a:t>
            </a:r>
            <a:r>
              <a:rPr kumimoji="0" lang="lt-LT" sz="2000" b="1" i="0" u="none" strike="noStrike" kern="1200" cap="none" spc="0" normalizeH="0" baseline="0" noProof="0" dirty="0">
                <a:ln>
                  <a:noFill/>
                </a:ln>
                <a:solidFill>
                  <a:srgbClr val="8EC543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</a:t>
            </a: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8EC543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I)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8EC543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5D444E8-3287-0499-E37D-B7864108852E}"/>
              </a:ext>
            </a:extLst>
          </p:cNvPr>
          <p:cNvSpPr txBox="1"/>
          <p:nvPr/>
        </p:nvSpPr>
        <p:spPr>
          <a:xfrm>
            <a:off x="107504" y="1725364"/>
            <a:ext cx="8928994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tabLst/>
              <a:defRPr/>
            </a:pPr>
            <a:r>
              <a:rPr kumimoji="0" lang="lt-L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5. Profesionaliajam naudojimui skirti </a:t>
            </a:r>
            <a:r>
              <a:rPr kumimoji="0" lang="lt-LT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augalų apsaugos produktai  ir (ar) beicuota sėkla </a:t>
            </a:r>
            <a:r>
              <a:rPr kumimoji="0" lang="lt-L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pagalbinio ūkio paskirties pastatuose ar jų patalpose </a:t>
            </a:r>
            <a:r>
              <a:rPr kumimoji="0" lang="lt-LT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laikomi lentynose arba ant padėklų</a:t>
            </a:r>
            <a:r>
              <a:rPr kumimoji="0" lang="lt-L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 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tabLst/>
              <a:defRPr/>
            </a:pPr>
            <a:r>
              <a:rPr kumimoji="0" lang="lt-L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6. Nepanaudoti augalų apsaugos produktai ir (ar) jų likučiai t</a:t>
            </a:r>
            <a:r>
              <a:rPr kumimoji="0" lang="lt-LT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uri būti saugomi gamintojo pakuotėse</a:t>
            </a:r>
            <a:r>
              <a:rPr kumimoji="0" lang="lt-L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 Nepanaudota beicuota sėkla ir (ar) jos likučiai turi būti saugomi beicuotos sėklos pakuotėse.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tabLst/>
              <a:defRPr/>
            </a:pPr>
            <a:r>
              <a:rPr kumimoji="0" lang="lt-L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7. Tuščios profesionaliajam naudojimui skirtų augalų apsaugos produktų  ir (ar) beicuotos sėklos pakuotės turi būti </a:t>
            </a:r>
            <a:r>
              <a:rPr kumimoji="0" lang="lt-LT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laikomos atskiroje pagalbinio ūkio paskirties pastatų ar jų patalpų vietoje</a:t>
            </a:r>
            <a:r>
              <a:rPr kumimoji="0" lang="lt-L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tabLst/>
              <a:defRPr/>
            </a:pPr>
            <a:r>
              <a:rPr lang="lt-LT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kumimoji="0" lang="lt-L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 Tuščios augalų apsaugos produktų  </a:t>
            </a:r>
            <a:r>
              <a:rPr kumimoji="0" lang="lt-LT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pakuotės</a:t>
            </a:r>
            <a:r>
              <a:rPr kumimoji="0" lang="lt-L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ir (ar) augalų apsaugos produktų </a:t>
            </a:r>
            <a:r>
              <a:rPr kumimoji="0" lang="lt-LT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likučiai turi būti tvarkomi ir laikomi</a:t>
            </a:r>
            <a:r>
              <a:rPr kumimoji="0" lang="lt-L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vadovaujantis augalų apsaugos produktų etiketėse, saugos duomenų lapuose nurodytais ir (ar) atliekų tvarkymą reglamentuojančiais </a:t>
            </a:r>
            <a:r>
              <a:rPr kumimoji="0" lang="lt-LT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teisės aktų reikalavimais</a:t>
            </a:r>
            <a:r>
              <a:rPr kumimoji="0" lang="lt-L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561050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E1BA248-FF89-5910-E7A7-1403FFEE39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30" y="411511"/>
            <a:ext cx="2448270" cy="41723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5943E19-C758-7F7C-33C8-F05267CAF71B}"/>
              </a:ext>
            </a:extLst>
          </p:cNvPr>
          <p:cNvSpPr txBox="1"/>
          <p:nvPr/>
        </p:nvSpPr>
        <p:spPr>
          <a:xfrm>
            <a:off x="1187624" y="915566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2000" b="1" i="0" u="none" strike="noStrike" kern="1200" cap="none" spc="0" normalizeH="0" baseline="0" noProof="0" dirty="0">
                <a:ln>
                  <a:noFill/>
                </a:ln>
                <a:solidFill>
                  <a:srgbClr val="8EC543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VR 9,10,11 VERŠELIŲ, KIAULIŲ IR ŪKINĖS PASKIRTIES GYVŪNŲ APSAUGOS DIREKTYVOS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8EC543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5D444E8-3287-0499-E37D-B7864108852E}"/>
              </a:ext>
            </a:extLst>
          </p:cNvPr>
          <p:cNvSpPr txBox="1"/>
          <p:nvPr/>
        </p:nvSpPr>
        <p:spPr>
          <a:xfrm>
            <a:off x="107504" y="1725364"/>
            <a:ext cx="8928994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lt-L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1. Veršelių laikytojai turi </a:t>
            </a:r>
            <a:r>
              <a:rPr kumimoji="0" lang="lt-LT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laikytis Veršelių gerovės reikalavimų</a:t>
            </a:r>
            <a:r>
              <a:rPr kumimoji="0" lang="lt-L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, patvirtintų Valstybinės maisto ir veterinarijos tarnybos direktoriaus įsakymu.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lt-L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2. Kiaulių laikytojai turi </a:t>
            </a:r>
            <a:r>
              <a:rPr kumimoji="0" lang="lt-LT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laikytis Kiaulių gerovės reikalavimų</a:t>
            </a:r>
            <a:r>
              <a:rPr kumimoji="0" lang="lt-L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, patvirtintų Valstybinės maisto ir veterinarijos tarnybos direktoriaus įsakymu.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lt-L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3. Ūkinių gyvūnų laikytojai turi </a:t>
            </a:r>
            <a:r>
              <a:rPr kumimoji="0" lang="lt-LT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laikytis Ūkinių gyvūnų gerovės reikalavimų</a:t>
            </a:r>
            <a:r>
              <a:rPr kumimoji="0" lang="lt-L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, patvirtintų Valstybinės maisto ir veterinarijos tarnybos direktoriaus įsakymu.</a:t>
            </a:r>
          </a:p>
        </p:txBody>
      </p:sp>
    </p:spTree>
    <p:extLst>
      <p:ext uri="{BB962C8B-B14F-4D97-AF65-F5344CB8AC3E}">
        <p14:creationId xmlns:p14="http://schemas.microsoft.com/office/powerpoint/2010/main" val="30601474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26A3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čiakampis 1">
            <a:extLst>
              <a:ext uri="{FF2B5EF4-FFF2-40B4-BE49-F238E27FC236}">
                <a16:creationId xmlns:a16="http://schemas.microsoft.com/office/drawing/2014/main" id="{9DFB8E88-7C4D-94E5-6C31-A8F389661835}"/>
              </a:ext>
            </a:extLst>
          </p:cNvPr>
          <p:cNvSpPr/>
          <p:nvPr/>
        </p:nvSpPr>
        <p:spPr>
          <a:xfrm>
            <a:off x="8244408" y="0"/>
            <a:ext cx="899592" cy="5143500"/>
          </a:xfrm>
          <a:prstGeom prst="rect">
            <a:avLst/>
          </a:prstGeom>
          <a:solidFill>
            <a:srgbClr val="8EC543"/>
          </a:solidFill>
          <a:ln>
            <a:solidFill>
              <a:srgbClr val="8EC5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pic>
        <p:nvPicPr>
          <p:cNvPr id="5" name="Paveikslėlis 4">
            <a:extLst>
              <a:ext uri="{FF2B5EF4-FFF2-40B4-BE49-F238E27FC236}">
                <a16:creationId xmlns:a16="http://schemas.microsoft.com/office/drawing/2014/main" id="{2790F5C9-CE0B-36CD-E5B5-3BA70E761B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0756" y="2214560"/>
            <a:ext cx="3843651" cy="292894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4F0F12C-B8D4-1792-EF31-CBDE613E4022}"/>
              </a:ext>
            </a:extLst>
          </p:cNvPr>
          <p:cNvSpPr txBox="1"/>
          <p:nvPr/>
        </p:nvSpPr>
        <p:spPr>
          <a:xfrm>
            <a:off x="539552" y="2499742"/>
            <a:ext cx="2857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b="1" dirty="0">
                <a:solidFill>
                  <a:srgbClr val="8EC543"/>
                </a:solidFill>
                <a:latin typeface="Arial" pitchFamily="34" charset="0"/>
                <a:cs typeface="Arial" pitchFamily="34" charset="0"/>
              </a:rPr>
              <a:t>Ačiū už dėmesį</a:t>
            </a:r>
            <a:endParaRPr lang="en-GB" sz="2800" b="1" dirty="0">
              <a:solidFill>
                <a:srgbClr val="8EC543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aveikslėlis 8" descr="Paveikslėlis, kuriame yra žinutė&#10;&#10;Automatiškai sugeneruotas aprašymas">
            <a:extLst>
              <a:ext uri="{FF2B5EF4-FFF2-40B4-BE49-F238E27FC236}">
                <a16:creationId xmlns:a16="http://schemas.microsoft.com/office/drawing/2014/main" id="{AF373620-4FF2-859D-6691-1381E07780E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1" y="339503"/>
            <a:ext cx="2270055" cy="386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706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E1BA248-FF89-5910-E7A7-1403FFEE39F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30" y="411511"/>
            <a:ext cx="2448270" cy="41723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5943E19-C758-7F7C-33C8-F05267CAF71B}"/>
              </a:ext>
            </a:extLst>
          </p:cNvPr>
          <p:cNvSpPr txBox="1"/>
          <p:nvPr/>
        </p:nvSpPr>
        <p:spPr>
          <a:xfrm>
            <a:off x="827584" y="915566"/>
            <a:ext cx="7704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000" b="1" dirty="0">
                <a:solidFill>
                  <a:srgbClr val="8EC543"/>
                </a:solidFill>
                <a:latin typeface="Arial" pitchFamily="34" charset="0"/>
                <a:cs typeface="Arial" pitchFamily="34" charset="0"/>
              </a:rPr>
              <a:t>VR BENDRIEJI PRINCIPAI</a:t>
            </a:r>
            <a:endParaRPr lang="en-GB" sz="2000" b="1" dirty="0">
              <a:solidFill>
                <a:srgbClr val="8EC54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5D444E8-3287-0499-E37D-B7864108852E}"/>
              </a:ext>
            </a:extLst>
          </p:cNvPr>
          <p:cNvSpPr txBox="1"/>
          <p:nvPr/>
        </p:nvSpPr>
        <p:spPr>
          <a:xfrm>
            <a:off x="251520" y="1707654"/>
            <a:ext cx="856895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lt-LT" dirty="0">
                <a:latin typeface="Arial" pitchFamily="34" charset="0"/>
                <a:cs typeface="Arial" pitchFamily="34" charset="0"/>
              </a:rPr>
              <a:t>VR yra paramos sąlygų dalis</a:t>
            </a:r>
          </a:p>
          <a:p>
            <a:pPr marL="171450" indent="-171450" algn="just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lt-LT" dirty="0">
                <a:latin typeface="Arial" pitchFamily="34" charset="0"/>
                <a:cs typeface="Arial" pitchFamily="34" charset="0"/>
              </a:rPr>
              <a:t>VR taikomi </a:t>
            </a:r>
            <a:r>
              <a:rPr lang="lt-LT" b="1" dirty="0">
                <a:latin typeface="Arial" pitchFamily="34" charset="0"/>
                <a:cs typeface="Arial" pitchFamily="34" charset="0"/>
              </a:rPr>
              <a:t>visiems pareiškėjams </a:t>
            </a:r>
            <a:r>
              <a:rPr lang="lt-LT" dirty="0">
                <a:latin typeface="Arial" pitchFamily="34" charset="0"/>
                <a:cs typeface="Arial" pitchFamily="34" charset="0"/>
              </a:rPr>
              <a:t>siekiantiems gauti plotines išmokas</a:t>
            </a:r>
          </a:p>
          <a:p>
            <a:pPr marL="171450" indent="-171450" algn="just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lt-LT" dirty="0">
                <a:latin typeface="Arial" pitchFamily="34" charset="0"/>
                <a:cs typeface="Arial" pitchFamily="34" charset="0"/>
              </a:rPr>
              <a:t>VR yra </a:t>
            </a:r>
            <a:r>
              <a:rPr lang="lt-LT" b="1" dirty="0">
                <a:latin typeface="Arial" pitchFamily="34" charset="0"/>
                <a:cs typeface="Arial" pitchFamily="34" charset="0"/>
              </a:rPr>
              <a:t>pagrindas gauti išmokas </a:t>
            </a:r>
            <a:r>
              <a:rPr lang="lt-LT" dirty="0">
                <a:latin typeface="Arial" pitchFamily="34" charset="0"/>
                <a:cs typeface="Arial" pitchFamily="34" charset="0"/>
              </a:rPr>
              <a:t>todėl už jų nesilaikymą yra taikomos sankcijos arba gali būti visai neskiriama parama</a:t>
            </a:r>
          </a:p>
          <a:p>
            <a:pPr marL="171450" indent="-171450" algn="just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lt-LT" dirty="0">
                <a:latin typeface="Arial" pitchFamily="34" charset="0"/>
                <a:cs typeface="Arial" pitchFamily="34" charset="0"/>
              </a:rPr>
              <a:t>VR yra nustatomi vadovaujantis </a:t>
            </a:r>
            <a:r>
              <a:rPr lang="lt-LT" b="1" dirty="0">
                <a:latin typeface="Arial" pitchFamily="34" charset="0"/>
                <a:cs typeface="Arial" pitchFamily="34" charset="0"/>
              </a:rPr>
              <a:t>konkrečiais ES teisės aktais </a:t>
            </a:r>
            <a:r>
              <a:rPr lang="lt-LT" dirty="0">
                <a:latin typeface="Arial" pitchFamily="34" charset="0"/>
                <a:cs typeface="Arial" pitchFamily="34" charset="0"/>
              </a:rPr>
              <a:t>(direktyvomis ir reglamentais), jų straipsniais ar  dalimis</a:t>
            </a:r>
          </a:p>
          <a:p>
            <a:pPr marL="171450" indent="-171450" algn="just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lt-LT" dirty="0">
                <a:latin typeface="Arial" pitchFamily="34" charset="0"/>
                <a:cs typeface="Arial" pitchFamily="34" charset="0"/>
              </a:rPr>
              <a:t>VR nėra nauji reikalavimai, jie </a:t>
            </a:r>
            <a:r>
              <a:rPr lang="lt-LT" b="1" dirty="0">
                <a:latin typeface="Arial" pitchFamily="34" charset="0"/>
                <a:cs typeface="Arial" pitchFamily="34" charset="0"/>
              </a:rPr>
              <a:t>visi galioja pagal nacionalinius teisės aktus</a:t>
            </a:r>
          </a:p>
          <a:p>
            <a:pPr marL="171450" indent="-171450" algn="just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lt-LT" dirty="0">
                <a:latin typeface="Arial" pitchFamily="34" charset="0"/>
                <a:cs typeface="Arial" pitchFamily="34" charset="0"/>
              </a:rPr>
              <a:t>VR apima vandens, biologinės įvairovės apsaugos, maisto ir pašarų saugos, ūkinių gyvūnų sveikatingumo ir gerovės, bei augalų apsaugos produktų naudojimo sritis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lt-LT" sz="1200" dirty="0">
              <a:latin typeface="Arial" pitchFamily="34" charset="0"/>
              <a:cs typeface="Arial" pitchFamily="34" charset="0"/>
            </a:endParaRPr>
          </a:p>
          <a:p>
            <a:r>
              <a:rPr lang="lt-LT" sz="12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21372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E1BA248-FF89-5910-E7A7-1403FFEE39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30" y="411511"/>
            <a:ext cx="2448270" cy="41723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5943E19-C758-7F7C-33C8-F05267CAF71B}"/>
              </a:ext>
            </a:extLst>
          </p:cNvPr>
          <p:cNvSpPr txBox="1"/>
          <p:nvPr/>
        </p:nvSpPr>
        <p:spPr>
          <a:xfrm>
            <a:off x="827584" y="915566"/>
            <a:ext cx="7704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000" b="1" dirty="0">
                <a:solidFill>
                  <a:srgbClr val="8EC543"/>
                </a:solidFill>
                <a:latin typeface="Arial" pitchFamily="34" charset="0"/>
                <a:cs typeface="Arial" pitchFamily="34" charset="0"/>
              </a:rPr>
              <a:t>VR PASIKEITIMAI LYGINANT SU ESAMU REGLAMENTAVIMU</a:t>
            </a:r>
            <a:endParaRPr lang="en-GB" sz="2000" b="1" dirty="0">
              <a:solidFill>
                <a:srgbClr val="8EC54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5D444E8-3287-0499-E37D-B7864108852E}"/>
              </a:ext>
            </a:extLst>
          </p:cNvPr>
          <p:cNvSpPr txBox="1"/>
          <p:nvPr/>
        </p:nvSpPr>
        <p:spPr>
          <a:xfrm>
            <a:off x="251520" y="1707654"/>
            <a:ext cx="85689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lt-LT" dirty="0">
                <a:latin typeface="Arial" pitchFamily="34" charset="0"/>
                <a:cs typeface="Arial" pitchFamily="34" charset="0"/>
              </a:rPr>
              <a:t>VR naujame laikotarpyje sumažėja nuo 13 iki 11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lt-LT" dirty="0">
                <a:latin typeface="Arial" pitchFamily="34" charset="0"/>
                <a:cs typeface="Arial" pitchFamily="34" charset="0"/>
              </a:rPr>
              <a:t>VR nelieka ūkinių gyvūnų registravimo ir ženklinimo reikalavimų bei reikalavimų dėl užkrečiamųjų ligų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lt-LT" dirty="0">
                <a:latin typeface="Arial" pitchFamily="34" charset="0"/>
                <a:cs typeface="Arial" pitchFamily="34" charset="0"/>
              </a:rPr>
              <a:t>VR pasipildo Bendrąja </a:t>
            </a:r>
            <a:r>
              <a:rPr lang="pt-BR" dirty="0">
                <a:latin typeface="Arial" pitchFamily="34" charset="0"/>
                <a:cs typeface="Arial" pitchFamily="34" charset="0"/>
              </a:rPr>
              <a:t>vandens politikos</a:t>
            </a:r>
            <a:r>
              <a:rPr lang="lt-LT" dirty="0">
                <a:latin typeface="Arial" pitchFamily="34" charset="0"/>
                <a:cs typeface="Arial" pitchFamily="34" charset="0"/>
              </a:rPr>
              <a:t> ir </a:t>
            </a:r>
            <a:r>
              <a:rPr lang="pt-BR" dirty="0">
                <a:latin typeface="Arial" pitchFamily="34" charset="0"/>
                <a:cs typeface="Arial" pitchFamily="34" charset="0"/>
              </a:rPr>
              <a:t>Tausaus pesticidų naudojimo direktyv</a:t>
            </a:r>
            <a:r>
              <a:rPr lang="lt-LT" dirty="0" err="1">
                <a:latin typeface="Arial" pitchFamily="34" charset="0"/>
                <a:cs typeface="Arial" pitchFamily="34" charset="0"/>
              </a:rPr>
              <a:t>omis</a:t>
            </a:r>
            <a:endParaRPr lang="lt-LT" dirty="0"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lt-LT" dirty="0">
                <a:latin typeface="Arial" pitchFamily="34" charset="0"/>
                <a:cs typeface="Arial" pitchFamily="34" charset="0"/>
              </a:rPr>
              <a:t>Dalis galiojančių VR yra papildyti (VR2; VR3; VR4)</a:t>
            </a:r>
          </a:p>
          <a:p>
            <a:r>
              <a:rPr lang="lt-LT" sz="12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11268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E1BA248-FF89-5910-E7A7-1403FFEE39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30" y="411511"/>
            <a:ext cx="2448270" cy="41723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5943E19-C758-7F7C-33C8-F05267CAF71B}"/>
              </a:ext>
            </a:extLst>
          </p:cNvPr>
          <p:cNvSpPr txBox="1"/>
          <p:nvPr/>
        </p:nvSpPr>
        <p:spPr>
          <a:xfrm>
            <a:off x="179512" y="938213"/>
            <a:ext cx="88569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000" b="1" dirty="0">
                <a:solidFill>
                  <a:srgbClr val="8EC543"/>
                </a:solidFill>
                <a:latin typeface="Arial" pitchFamily="34" charset="0"/>
                <a:cs typeface="Arial" pitchFamily="34" charset="0"/>
              </a:rPr>
              <a:t>VR 1 BENDROJI VANDENS POLITIKOS DIREKTYVA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5D444E8-3287-0499-E37D-B7864108852E}"/>
              </a:ext>
            </a:extLst>
          </p:cNvPr>
          <p:cNvSpPr txBox="1"/>
          <p:nvPr/>
        </p:nvSpPr>
        <p:spPr>
          <a:xfrm>
            <a:off x="179512" y="1707654"/>
            <a:ext cx="8856986" cy="3313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400"/>
              </a:spcAft>
              <a:buFont typeface="+mj-lt"/>
              <a:buAutoNum type="arabicPeriod"/>
            </a:pPr>
            <a:r>
              <a:rPr lang="lt-LT" sz="1400" dirty="0">
                <a:latin typeface="Arial" pitchFamily="34" charset="0"/>
                <a:cs typeface="Arial" pitchFamily="34" charset="0"/>
              </a:rPr>
              <a:t>Žemės ūkio subjektas, </a:t>
            </a:r>
            <a:r>
              <a:rPr lang="lt-LT" sz="1400" b="1" dirty="0">
                <a:latin typeface="Arial" pitchFamily="34" charset="0"/>
                <a:cs typeface="Arial" pitchFamily="34" charset="0"/>
              </a:rPr>
              <a:t>išgaunantis 100 m³ ir daugiau vandens</a:t>
            </a:r>
            <a:r>
              <a:rPr lang="lt-LT" sz="1400" dirty="0">
                <a:latin typeface="Arial" pitchFamily="34" charset="0"/>
                <a:cs typeface="Arial" pitchFamily="34" charset="0"/>
              </a:rPr>
              <a:t> per parą iš vieno paviršinio vandens telkinio </a:t>
            </a:r>
            <a:r>
              <a:rPr lang="lt-LT" sz="1400" b="1" dirty="0">
                <a:latin typeface="Arial" pitchFamily="34" charset="0"/>
                <a:cs typeface="Arial" pitchFamily="34" charset="0"/>
              </a:rPr>
              <a:t>privalo turėti LR vandens įstatyme nurodytą leidimą</a:t>
            </a:r>
            <a:r>
              <a:rPr lang="lt-LT" sz="14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spcAft>
                <a:spcPts val="400"/>
              </a:spcAft>
              <a:buFont typeface="+mj-lt"/>
              <a:buAutoNum type="arabicPeriod"/>
            </a:pPr>
            <a:r>
              <a:rPr lang="lt-LT" sz="1400" dirty="0">
                <a:latin typeface="Arial" pitchFamily="34" charset="0"/>
                <a:cs typeface="Arial" pitchFamily="34" charset="0"/>
              </a:rPr>
              <a:t>Žemės ūkio valdoje esantis ir naudojamas </a:t>
            </a:r>
            <a:r>
              <a:rPr lang="lt-LT" sz="1400" b="1" dirty="0">
                <a:latin typeface="Arial" pitchFamily="34" charset="0"/>
                <a:cs typeface="Arial" pitchFamily="34" charset="0"/>
              </a:rPr>
              <a:t>požeminio vandens gavybos gręžinys turi turėti gręžinio pasą</a:t>
            </a:r>
            <a:r>
              <a:rPr lang="lt-LT" sz="1400" dirty="0">
                <a:latin typeface="Arial" pitchFamily="34" charset="0"/>
                <a:cs typeface="Arial" pitchFamily="34" charset="0"/>
              </a:rPr>
              <a:t>, registruotą Žemės gelmių registre. </a:t>
            </a:r>
            <a:r>
              <a:rPr lang="lt-LT" sz="1400" b="1" dirty="0">
                <a:latin typeface="Arial" pitchFamily="34" charset="0"/>
                <a:cs typeface="Arial" pitchFamily="34" charset="0"/>
              </a:rPr>
              <a:t>Išimtis</a:t>
            </a:r>
            <a:r>
              <a:rPr lang="lt-LT" sz="1400" dirty="0">
                <a:latin typeface="Arial" pitchFamily="34" charset="0"/>
                <a:cs typeface="Arial" pitchFamily="34" charset="0"/>
              </a:rPr>
              <a:t> būtų taikoma tiems žemės ūkio subjektams, kurie yra </a:t>
            </a:r>
            <a:r>
              <a:rPr lang="lt-LT" sz="1400" b="1" dirty="0">
                <a:latin typeface="Arial" pitchFamily="34" charset="0"/>
                <a:cs typeface="Arial" pitchFamily="34" charset="0"/>
              </a:rPr>
              <a:t>pradėjęs gręžinio įteisinimo ar likvidavimo procedūrą ir turi tai patvirtinančius dokumentus</a:t>
            </a:r>
            <a:r>
              <a:rPr lang="lt-LT" sz="1400" dirty="0">
                <a:latin typeface="Arial" pitchFamily="34" charset="0"/>
                <a:cs typeface="Arial" pitchFamily="34" charset="0"/>
              </a:rPr>
              <a:t>. </a:t>
            </a:r>
          </a:p>
          <a:p>
            <a:pPr marL="342900" indent="-342900" algn="just">
              <a:spcAft>
                <a:spcPts val="400"/>
              </a:spcAft>
              <a:buFont typeface="+mj-lt"/>
              <a:buAutoNum type="arabicPeriod"/>
            </a:pPr>
            <a:r>
              <a:rPr lang="lt-LT" sz="1400" dirty="0">
                <a:latin typeface="Arial" pitchFamily="34" charset="0"/>
                <a:cs typeface="Arial" pitchFamily="34" charset="0"/>
              </a:rPr>
              <a:t>Žemės ūkio subjektai, </a:t>
            </a:r>
            <a:r>
              <a:rPr lang="lt-LT" sz="1400" b="1" dirty="0">
                <a:latin typeface="Arial" pitchFamily="34" charset="0"/>
                <a:cs typeface="Arial" pitchFamily="34" charset="0"/>
              </a:rPr>
              <a:t>naudojantys gėlą požeminį vandenį, turi turėti leidimą </a:t>
            </a:r>
            <a:r>
              <a:rPr lang="lt-LT" sz="1400" dirty="0">
                <a:latin typeface="Arial" pitchFamily="34" charset="0"/>
                <a:cs typeface="Arial" pitchFamily="34" charset="0"/>
              </a:rPr>
              <a:t>naudoti žemės gelmių išteklius arba turėti </a:t>
            </a:r>
            <a:r>
              <a:rPr lang="lt-LT" sz="1400" b="1" dirty="0">
                <a:latin typeface="Arial" pitchFamily="34" charset="0"/>
                <a:cs typeface="Arial" pitchFamily="34" charset="0"/>
              </a:rPr>
              <a:t>TIPK leidimą</a:t>
            </a:r>
            <a:r>
              <a:rPr lang="lt-LT" sz="1400" dirty="0">
                <a:latin typeface="Arial" pitchFamily="34" charset="0"/>
                <a:cs typeface="Arial" pitchFamily="34" charset="0"/>
              </a:rPr>
              <a:t>, kuriame iki 2014-07-01 buvo įtrauktos sąlygos požeminio vandens paėmimui ir vartojimui ir šios sąlygos nesikeitė.</a:t>
            </a:r>
          </a:p>
          <a:p>
            <a:pPr marL="342900" indent="-342900" algn="just">
              <a:spcAft>
                <a:spcPts val="400"/>
              </a:spcAft>
              <a:buFont typeface="+mj-lt"/>
              <a:buAutoNum type="arabicPeriod"/>
            </a:pPr>
            <a:r>
              <a:rPr lang="lt-LT" sz="1400" b="1" dirty="0">
                <a:latin typeface="Arial" pitchFamily="34" charset="0"/>
                <a:cs typeface="Arial" pitchFamily="34" charset="0"/>
              </a:rPr>
              <a:t>Draudžiama nuotekas, užterštas medžiagomis</a:t>
            </a:r>
            <a:r>
              <a:rPr lang="lt-LT" sz="1400" dirty="0">
                <a:latin typeface="Arial" pitchFamily="34" charset="0"/>
                <a:cs typeface="Arial" pitchFamily="34" charset="0"/>
              </a:rPr>
              <a:t>, nurodytomis Požeminio vandens apsaugos nuo taršos pavojingomis medžiagomis taisyklių 1 ir 2 prieduose, </a:t>
            </a:r>
            <a:r>
              <a:rPr lang="lt-LT" sz="1400" b="1" dirty="0">
                <a:latin typeface="Arial" pitchFamily="34" charset="0"/>
                <a:cs typeface="Arial" pitchFamily="34" charset="0"/>
              </a:rPr>
              <a:t>tiesiogiai ar netiesiogiai išleisti į požeminį vandenį</a:t>
            </a:r>
            <a:r>
              <a:rPr lang="lt-LT" sz="14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spcAft>
                <a:spcPts val="400"/>
              </a:spcAft>
              <a:buFont typeface="+mj-lt"/>
              <a:buAutoNum type="arabicPeriod"/>
            </a:pPr>
            <a:r>
              <a:rPr lang="lt-LT" sz="1400" dirty="0">
                <a:latin typeface="Arial" pitchFamily="34" charset="0"/>
                <a:cs typeface="Arial" pitchFamily="34" charset="0"/>
              </a:rPr>
              <a:t>Deklaruotame plote, kuris patenka į </a:t>
            </a:r>
            <a:r>
              <a:rPr lang="lt-LT" sz="1400" b="1" dirty="0">
                <a:latin typeface="Arial" pitchFamily="34" charset="0"/>
                <a:cs typeface="Arial" pitchFamily="34" charset="0"/>
              </a:rPr>
              <a:t>karstinių smegduobių apsaugos zoną, draudžiama</a:t>
            </a:r>
            <a:r>
              <a:rPr lang="lt-LT" sz="1400" dirty="0">
                <a:latin typeface="Arial" pitchFamily="34" charset="0"/>
                <a:cs typeface="Arial" pitchFamily="34" charset="0"/>
              </a:rPr>
              <a:t> arti ar kitaip dirbti žemę, tręšti organinėmis ir/ar mineralinėmis trąšomis, naudoti augalų apsaugos produktus. (įsigaliojimas 2024 m. sausio 1 d.)</a:t>
            </a:r>
          </a:p>
        </p:txBody>
      </p:sp>
    </p:spTree>
    <p:extLst>
      <p:ext uri="{BB962C8B-B14F-4D97-AF65-F5344CB8AC3E}">
        <p14:creationId xmlns:p14="http://schemas.microsoft.com/office/powerpoint/2010/main" val="10595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E1BA248-FF89-5910-E7A7-1403FFEE39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30" y="411511"/>
            <a:ext cx="2448270" cy="41723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5943E19-C758-7F7C-33C8-F05267CAF71B}"/>
              </a:ext>
            </a:extLst>
          </p:cNvPr>
          <p:cNvSpPr txBox="1"/>
          <p:nvPr/>
        </p:nvSpPr>
        <p:spPr>
          <a:xfrm>
            <a:off x="1187624" y="915566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000" b="1" dirty="0">
                <a:solidFill>
                  <a:srgbClr val="8EC543"/>
                </a:solidFill>
                <a:latin typeface="Arial" pitchFamily="34" charset="0"/>
                <a:cs typeface="Arial" pitchFamily="34" charset="0"/>
              </a:rPr>
              <a:t>VR 2 DIREKTYVA DĖL VANDENŲ APSAUGOS NUO TARŠOS NITRATAIS IŠ ŽEMĖS ŪKIO ŠALTINIŲ</a:t>
            </a:r>
            <a:endParaRPr lang="en-GB" sz="2000" b="1" dirty="0">
              <a:solidFill>
                <a:srgbClr val="8EC54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5D444E8-3287-0499-E37D-B7864108852E}"/>
              </a:ext>
            </a:extLst>
          </p:cNvPr>
          <p:cNvSpPr txBox="1"/>
          <p:nvPr/>
        </p:nvSpPr>
        <p:spPr>
          <a:xfrm>
            <a:off x="107504" y="1725364"/>
            <a:ext cx="8928994" cy="31495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400"/>
              </a:spcAft>
              <a:buFont typeface="+mj-lt"/>
              <a:buAutoNum type="arabicPeriod"/>
            </a:pPr>
            <a:r>
              <a:rPr lang="lt-LT" sz="1400" dirty="0">
                <a:latin typeface="Arial" pitchFamily="34" charset="0"/>
                <a:cs typeface="Arial" pitchFamily="34" charset="0"/>
              </a:rPr>
              <a:t>Per metus į dirvą patenkančio </a:t>
            </a:r>
            <a:r>
              <a:rPr lang="lt-LT" sz="1400" b="1" dirty="0">
                <a:latin typeface="Arial" pitchFamily="34" charset="0"/>
                <a:cs typeface="Arial" pitchFamily="34" charset="0"/>
              </a:rPr>
              <a:t>azoto kiekis negali viršyti 170 kg/ha</a:t>
            </a:r>
            <a:r>
              <a:rPr lang="lt-LT" sz="14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spcAft>
                <a:spcPts val="400"/>
              </a:spcAft>
              <a:buFont typeface="+mj-lt"/>
              <a:buAutoNum type="arabicPeriod"/>
            </a:pPr>
            <a:r>
              <a:rPr lang="lt-LT" sz="1400" dirty="0">
                <a:latin typeface="Arial" pitchFamily="34" charset="0"/>
                <a:cs typeface="Arial" pitchFamily="34" charset="0"/>
              </a:rPr>
              <a:t>Žemės ūkio veiklos subjektai </a:t>
            </a:r>
            <a:r>
              <a:rPr lang="lt-LT" sz="1400" b="1" dirty="0">
                <a:latin typeface="Arial" pitchFamily="34" charset="0"/>
                <a:cs typeface="Arial" pitchFamily="34" charset="0"/>
              </a:rPr>
              <a:t>tirštąjį mėšlą turi kaupti </a:t>
            </a:r>
            <a:r>
              <a:rPr lang="lt-LT" sz="1400" dirty="0">
                <a:latin typeface="Arial" pitchFamily="34" charset="0"/>
                <a:cs typeface="Arial" pitchFamily="34" charset="0"/>
              </a:rPr>
              <a:t>mėšlidėse arba tvartuose, taip pat tirštojo mėšlo rietuvėse prie tvarto. </a:t>
            </a:r>
            <a:r>
              <a:rPr lang="lt-LT" sz="1400" b="1" dirty="0">
                <a:latin typeface="Arial" pitchFamily="34" charset="0"/>
                <a:cs typeface="Arial" pitchFamily="34" charset="0"/>
              </a:rPr>
              <a:t>Srutas ir (ar) skystąjį mėšlą kaupti </a:t>
            </a:r>
            <a:r>
              <a:rPr lang="lt-LT" sz="1400" dirty="0">
                <a:latin typeface="Arial" pitchFamily="34" charset="0"/>
                <a:cs typeface="Arial" pitchFamily="34" charset="0"/>
              </a:rPr>
              <a:t>srutų kauptuvuose – statiniuose ar įrenginiuose. </a:t>
            </a:r>
            <a:r>
              <a:rPr lang="lt-LT" sz="1400" b="1" dirty="0">
                <a:latin typeface="Arial" pitchFamily="34" charset="0"/>
                <a:cs typeface="Arial" pitchFamily="34" charset="0"/>
              </a:rPr>
              <a:t>Mėšlidžių, srutų kauptuvų ir tirštojo mėšlo rietuvių prie tvarto talpa </a:t>
            </a:r>
            <a:r>
              <a:rPr lang="lt-LT" sz="1400" dirty="0">
                <a:latin typeface="Arial" pitchFamily="34" charset="0"/>
                <a:cs typeface="Arial" pitchFamily="34" charset="0"/>
              </a:rPr>
              <a:t>turi atitikti nustatytus reikalavimus. Išimtis dėl talpų turėjimo taikoma kai mėšlas telpa atitinkamos talpos tvarte arba kai ūkiniai gyvūnai prisitaikę gyventi lauke ištisus metus.</a:t>
            </a:r>
            <a:endParaRPr lang="lt-LT" sz="1400" dirty="0"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spcAft>
                <a:spcPts val="400"/>
              </a:spcAft>
              <a:buFont typeface="+mj-lt"/>
              <a:buAutoNum type="arabicPeriod"/>
            </a:pPr>
            <a:r>
              <a:rPr lang="lt-LT" sz="1400" dirty="0">
                <a:latin typeface="Arial" pitchFamily="34" charset="0"/>
                <a:cs typeface="Arial" pitchFamily="34" charset="0"/>
              </a:rPr>
              <a:t>Žemės ūkio veiklos subjektai, </a:t>
            </a:r>
            <a:r>
              <a:rPr lang="lt-LT" sz="1400" b="1" dirty="0">
                <a:latin typeface="Arial" pitchFamily="34" charset="0"/>
                <a:cs typeface="Arial" pitchFamily="34" charset="0"/>
              </a:rPr>
              <a:t>tręšiantys mėšlu ir (ar) srutomis 30 ha</a:t>
            </a:r>
            <a:r>
              <a:rPr lang="lt-LT" sz="1400" dirty="0">
                <a:latin typeface="Arial" pitchFamily="34" charset="0"/>
                <a:cs typeface="Arial" pitchFamily="34" charset="0"/>
              </a:rPr>
              <a:t> ar daugiau žemės ūkio naudmenų per kalendorinius metus </a:t>
            </a:r>
            <a:r>
              <a:rPr lang="lt-LT" sz="1400" b="1" dirty="0">
                <a:latin typeface="Arial" pitchFamily="34" charset="0"/>
                <a:cs typeface="Arial" pitchFamily="34" charset="0"/>
              </a:rPr>
              <a:t>privalo turėti tręšimo planą parengtą pagal nustatytus reikalavimus.</a:t>
            </a:r>
            <a:endParaRPr lang="lt-LT" sz="1400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spcAft>
                <a:spcPts val="400"/>
              </a:spcAft>
              <a:buFont typeface="+mj-lt"/>
              <a:buAutoNum type="arabicPeriod"/>
            </a:pPr>
            <a:r>
              <a:rPr lang="lt-LT" sz="1400" b="1" dirty="0">
                <a:latin typeface="Arial" pitchFamily="34" charset="0"/>
                <a:cs typeface="Arial" pitchFamily="34" charset="0"/>
              </a:rPr>
              <a:t>Draudžiama</a:t>
            </a:r>
            <a:r>
              <a:rPr lang="lt-LT" sz="1400" dirty="0">
                <a:latin typeface="Arial" pitchFamily="34" charset="0"/>
                <a:cs typeface="Arial" pitchFamily="34" charset="0"/>
              </a:rPr>
              <a:t> mėšlu ir (ar) srutomis </a:t>
            </a:r>
            <a:r>
              <a:rPr lang="lt-LT" sz="1400" b="1" dirty="0">
                <a:latin typeface="Arial" pitchFamily="34" charset="0"/>
                <a:cs typeface="Arial" pitchFamily="34" charset="0"/>
              </a:rPr>
              <a:t>tręšti šaltuoju metų laikotarpiu, </a:t>
            </a:r>
            <a:r>
              <a:rPr lang="lt-LT" sz="1400" dirty="0">
                <a:latin typeface="Arial" pitchFamily="34" charset="0"/>
                <a:cs typeface="Arial" pitchFamily="34" charset="0"/>
              </a:rPr>
              <a:t>nustatytu Mėšlo ir srutų tvarkymo aplinkosaugos reikalavimų apraše.</a:t>
            </a:r>
          </a:p>
          <a:p>
            <a:pPr marL="342900" indent="-342900" algn="just">
              <a:spcAft>
                <a:spcPts val="400"/>
              </a:spcAft>
              <a:buFont typeface="+mj-lt"/>
              <a:buAutoNum type="arabicPeriod"/>
            </a:pPr>
            <a:r>
              <a:rPr lang="lt-LT" sz="1400" b="1" dirty="0">
                <a:latin typeface="Arial" pitchFamily="34" charset="0"/>
                <a:cs typeface="Arial" pitchFamily="34" charset="0"/>
              </a:rPr>
              <a:t>Draudžiama</a:t>
            </a:r>
            <a:r>
              <a:rPr lang="lt-LT" sz="1400" dirty="0">
                <a:latin typeface="Arial" pitchFamily="34" charset="0"/>
                <a:cs typeface="Arial" pitchFamily="34" charset="0"/>
              </a:rPr>
              <a:t> mėšlą ir (ar) srutas įterpti arba </a:t>
            </a:r>
            <a:r>
              <a:rPr lang="lt-LT" sz="1400" b="1" dirty="0">
                <a:latin typeface="Arial" pitchFamily="34" charset="0"/>
                <a:cs typeface="Arial" pitchFamily="34" charset="0"/>
              </a:rPr>
              <a:t>skleisti ant įšalusios, įmirkusios, užtvindytos, apsnigtos žemės</a:t>
            </a:r>
            <a:r>
              <a:rPr lang="lt-LT" sz="14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spcAft>
                <a:spcPts val="400"/>
              </a:spcAft>
              <a:buFont typeface="+mj-lt"/>
              <a:buAutoNum type="arabicPeriod"/>
            </a:pPr>
            <a:r>
              <a:rPr lang="lt-LT" sz="1400" b="1" dirty="0">
                <a:latin typeface="Arial" pitchFamily="34" charset="0"/>
                <a:cs typeface="Arial" pitchFamily="34" charset="0"/>
              </a:rPr>
              <a:t>Draudžiama</a:t>
            </a:r>
            <a:r>
              <a:rPr lang="lt-LT" sz="1400" dirty="0">
                <a:latin typeface="Arial" pitchFamily="34" charset="0"/>
                <a:cs typeface="Arial" pitchFamily="34" charset="0"/>
              </a:rPr>
              <a:t> skystąjį mėšlą ir (ar) srutas </a:t>
            </a:r>
            <a:r>
              <a:rPr lang="lt-LT" sz="1400" b="1" dirty="0">
                <a:latin typeface="Arial" pitchFamily="34" charset="0"/>
                <a:cs typeface="Arial" pitchFamily="34" charset="0"/>
              </a:rPr>
              <a:t>skleisti arčiau kaip 2 m </a:t>
            </a:r>
            <a:r>
              <a:rPr lang="lt-LT" sz="1400" dirty="0">
                <a:latin typeface="Arial" pitchFamily="34" charset="0"/>
                <a:cs typeface="Arial" pitchFamily="34" charset="0"/>
              </a:rPr>
              <a:t>iki melioracijos griovių viršutinių briaunų.</a:t>
            </a:r>
          </a:p>
        </p:txBody>
      </p:sp>
    </p:spTree>
    <p:extLst>
      <p:ext uri="{BB962C8B-B14F-4D97-AF65-F5344CB8AC3E}">
        <p14:creationId xmlns:p14="http://schemas.microsoft.com/office/powerpoint/2010/main" val="2429345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E1BA248-FF89-5910-E7A7-1403FFEE39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30" y="411511"/>
            <a:ext cx="2448270" cy="41723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5943E19-C758-7F7C-33C8-F05267CAF71B}"/>
              </a:ext>
            </a:extLst>
          </p:cNvPr>
          <p:cNvSpPr txBox="1"/>
          <p:nvPr/>
        </p:nvSpPr>
        <p:spPr>
          <a:xfrm>
            <a:off x="1187624" y="915566"/>
            <a:ext cx="7272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000" b="1" dirty="0">
                <a:solidFill>
                  <a:srgbClr val="8EC543"/>
                </a:solidFill>
                <a:latin typeface="Arial" pitchFamily="34" charset="0"/>
                <a:cs typeface="Arial" pitchFamily="34" charset="0"/>
              </a:rPr>
              <a:t>VR 3 LAUKINIŲ PAUKŠČIŲ APSAUGOS DIREKTYVA</a:t>
            </a:r>
            <a:endParaRPr lang="en-GB" sz="2000" b="1" dirty="0">
              <a:solidFill>
                <a:srgbClr val="8EC54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5D444E8-3287-0499-E37D-B7864108852E}"/>
              </a:ext>
            </a:extLst>
          </p:cNvPr>
          <p:cNvSpPr txBox="1"/>
          <p:nvPr/>
        </p:nvSpPr>
        <p:spPr>
          <a:xfrm>
            <a:off x="107504" y="1725364"/>
            <a:ext cx="8928994" cy="22878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400"/>
              </a:spcAft>
              <a:buFont typeface="+mj-lt"/>
              <a:buAutoNum type="arabicPeriod"/>
            </a:pPr>
            <a:r>
              <a:rPr lang="lt-LT" sz="1600" dirty="0">
                <a:latin typeface="Arial" pitchFamily="34" charset="0"/>
                <a:cs typeface="Arial" pitchFamily="34" charset="0"/>
              </a:rPr>
              <a:t>Žemės ūkio subjekto valdos plote, kuris patenka į PPIS esantį Paukščiams svarbių teritorijų sluoksnį, turi būti laikomasi </a:t>
            </a:r>
            <a:r>
              <a:rPr lang="lt-LT" sz="1600" b="1" dirty="0">
                <a:latin typeface="Arial" pitchFamily="34" charset="0"/>
                <a:cs typeface="Arial" pitchFamily="34" charset="0"/>
              </a:rPr>
              <a:t>konkrečiam plotui nustatytų ūkinės veiklos apribojimų</a:t>
            </a:r>
            <a:r>
              <a:rPr lang="lt-LT" sz="1600" dirty="0">
                <a:latin typeface="Arial" pitchFamily="34" charset="0"/>
                <a:cs typeface="Arial" pitchFamily="34" charset="0"/>
              </a:rPr>
              <a:t>, kurie gali apimti draudimus:</a:t>
            </a:r>
          </a:p>
          <a:p>
            <a:pPr marL="742950" lvl="1" indent="-285750" algn="just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lt-LT" sz="1600" dirty="0">
                <a:latin typeface="Arial" pitchFamily="34" charset="0"/>
                <a:cs typeface="Arial" pitchFamily="34" charset="0"/>
              </a:rPr>
              <a:t>suarti ar persėti pievas, </a:t>
            </a:r>
          </a:p>
          <a:p>
            <a:pPr marL="742950" lvl="1" indent="-285750" algn="just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lt-LT" sz="1600" dirty="0">
                <a:latin typeface="Arial" pitchFamily="34" charset="0"/>
                <a:cs typeface="Arial" pitchFamily="34" charset="0"/>
              </a:rPr>
              <a:t>pievas keisti kitomis žemės ūkio naudmenomis, tačiau leidžiama jas persėti, </a:t>
            </a:r>
          </a:p>
          <a:p>
            <a:pPr marL="742950" lvl="1" indent="-285750" algn="just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lt-LT" sz="1600" dirty="0">
                <a:latin typeface="Arial" pitchFamily="34" charset="0"/>
                <a:cs typeface="Arial" pitchFamily="34" charset="0"/>
              </a:rPr>
              <a:t>naikinti krūmų, įsiterpusių tarp ariamų laukų, juostas, </a:t>
            </a:r>
          </a:p>
          <a:p>
            <a:pPr marL="742950" lvl="1" indent="-285750" algn="just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lt-LT" sz="1600" dirty="0">
                <a:latin typeface="Arial" pitchFamily="34" charset="0"/>
                <a:cs typeface="Arial" pitchFamily="34" charset="0"/>
              </a:rPr>
              <a:t>sausinti pievas (įrengti naujas sausinimo sistemas).</a:t>
            </a:r>
          </a:p>
          <a:p>
            <a:pPr lvl="1" algn="just">
              <a:spcAft>
                <a:spcPts val="400"/>
              </a:spcAft>
            </a:pPr>
            <a:r>
              <a:rPr lang="lt-LT" sz="1400" dirty="0">
                <a:solidFill>
                  <a:srgbClr val="8EC543"/>
                </a:solidFill>
                <a:latin typeface="Arial" pitchFamily="34" charset="0"/>
                <a:cs typeface="Arial" pitchFamily="34" charset="0"/>
              </a:rPr>
              <a:t>Svarstoma galimybė suteikti išimtį įsirengti naujas sausinimo sistemas, esant tam tikroms sąlygoms.</a:t>
            </a:r>
          </a:p>
        </p:txBody>
      </p:sp>
    </p:spTree>
    <p:extLst>
      <p:ext uri="{BB962C8B-B14F-4D97-AF65-F5344CB8AC3E}">
        <p14:creationId xmlns:p14="http://schemas.microsoft.com/office/powerpoint/2010/main" val="4284586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E1BA248-FF89-5910-E7A7-1403FFEE39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30" y="411511"/>
            <a:ext cx="2448270" cy="41723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5943E19-C758-7F7C-33C8-F05267CAF71B}"/>
              </a:ext>
            </a:extLst>
          </p:cNvPr>
          <p:cNvSpPr txBox="1"/>
          <p:nvPr/>
        </p:nvSpPr>
        <p:spPr>
          <a:xfrm>
            <a:off x="1187624" y="915566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000" b="1" dirty="0">
                <a:solidFill>
                  <a:srgbClr val="8EC543"/>
                </a:solidFill>
                <a:latin typeface="Arial" pitchFamily="34" charset="0"/>
                <a:cs typeface="Arial" pitchFamily="34" charset="0"/>
              </a:rPr>
              <a:t>VR 4 NATŪRALIŲ BUVEINIŲ, LAUKINĖS AUGALIJOS BEI GYVŪNIJOS APSAUGOS DIREKTYVA </a:t>
            </a:r>
            <a:endParaRPr lang="en-GB" sz="2000" b="1" dirty="0">
              <a:solidFill>
                <a:srgbClr val="8EC54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5D444E8-3287-0499-E37D-B7864108852E}"/>
              </a:ext>
            </a:extLst>
          </p:cNvPr>
          <p:cNvSpPr txBox="1"/>
          <p:nvPr/>
        </p:nvSpPr>
        <p:spPr>
          <a:xfrm>
            <a:off x="107504" y="1725364"/>
            <a:ext cx="892899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400"/>
              </a:spcAft>
              <a:buFont typeface="+mj-lt"/>
              <a:buAutoNum type="arabicPeriod"/>
            </a:pPr>
            <a:r>
              <a:rPr lang="lt-LT" sz="1600" dirty="0">
                <a:latin typeface="Arial" pitchFamily="34" charset="0"/>
                <a:cs typeface="Arial" pitchFamily="34" charset="0"/>
              </a:rPr>
              <a:t>Žemės ūkio subjekto valdos plote, kuris patenka į PPIS esantį Natūralių buveinių ir laukinės faunos bei floros apsaugos sluoksnį, turi būti laikomasi </a:t>
            </a:r>
            <a:r>
              <a:rPr lang="lt-LT" sz="1600" b="1" dirty="0">
                <a:latin typeface="Arial" pitchFamily="34" charset="0"/>
                <a:cs typeface="Arial" pitchFamily="34" charset="0"/>
              </a:rPr>
              <a:t>konkrečiam plotui nustatytų ūkinės veiklos apribojimų natūralioje buveinėje ir natūralios buveinės apsaugos buferyje</a:t>
            </a:r>
            <a:r>
              <a:rPr lang="lt-LT" sz="16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spcAft>
                <a:spcPts val="400"/>
              </a:spcAft>
            </a:pPr>
            <a:r>
              <a:rPr lang="lt-LT" sz="1600" b="1" dirty="0">
                <a:latin typeface="Arial" pitchFamily="34" charset="0"/>
                <a:cs typeface="Arial" pitchFamily="34" charset="0"/>
              </a:rPr>
              <a:t>      Galimi draudimai:</a:t>
            </a:r>
          </a:p>
          <a:p>
            <a:pPr lvl="1" algn="just"/>
            <a:r>
              <a:rPr lang="lt-LT" sz="1600" dirty="0">
                <a:latin typeface="Arial" pitchFamily="34" charset="0"/>
                <a:cs typeface="Arial" pitchFamily="34" charset="0"/>
              </a:rPr>
              <a:t>- naudoti augalų apsaugos produktus,</a:t>
            </a:r>
          </a:p>
          <a:p>
            <a:pPr lvl="1" algn="just"/>
            <a:r>
              <a:rPr lang="lt-LT" sz="1600" dirty="0">
                <a:latin typeface="Arial" pitchFamily="34" charset="0"/>
                <a:cs typeface="Arial" pitchFamily="34" charset="0"/>
              </a:rPr>
              <a:t>- naudoti mineralines trąšas ar organines trąšas,</a:t>
            </a:r>
          </a:p>
          <a:p>
            <a:pPr lvl="1" algn="just"/>
            <a:r>
              <a:rPr lang="lt-LT" sz="1600" dirty="0">
                <a:latin typeface="Arial" pitchFamily="34" charset="0"/>
                <a:cs typeface="Arial" pitchFamily="34" charset="0"/>
              </a:rPr>
              <a:t>- draudimą sausinti pievas </a:t>
            </a:r>
            <a:r>
              <a:rPr lang="lt-LT" sz="1400" dirty="0">
                <a:solidFill>
                  <a:srgbClr val="8EC543"/>
                </a:solidFill>
                <a:latin typeface="Arial" pitchFamily="34" charset="0"/>
                <a:cs typeface="Arial" pitchFamily="34" charset="0"/>
              </a:rPr>
              <a:t>(Svarstoma galimybė suteikti išimtį įsirengti naujas sausinimo sistemas, esant tam tikroms sąlygoms)</a:t>
            </a:r>
            <a:endParaRPr lang="lt-LT" sz="1400" dirty="0"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lt-LT" sz="1600" dirty="0">
                <a:latin typeface="Arial" pitchFamily="34" charset="0"/>
                <a:cs typeface="Arial" pitchFamily="34" charset="0"/>
              </a:rPr>
              <a:t>- įveisti mišką,</a:t>
            </a:r>
          </a:p>
          <a:p>
            <a:pPr lvl="1" algn="just"/>
            <a:r>
              <a:rPr lang="lt-LT" sz="1600" dirty="0">
                <a:latin typeface="Arial" pitchFamily="34" charset="0"/>
                <a:cs typeface="Arial" pitchFamily="34" charset="0"/>
              </a:rPr>
              <a:t>- arti,</a:t>
            </a:r>
          </a:p>
          <a:p>
            <a:pPr lvl="1" algn="just"/>
            <a:r>
              <a:rPr lang="lt-LT" sz="1600" dirty="0">
                <a:latin typeface="Arial" pitchFamily="34" charset="0"/>
                <a:cs typeface="Arial" pitchFamily="34" charset="0"/>
              </a:rPr>
              <a:t>- įrengti poilsiavietes,</a:t>
            </a:r>
          </a:p>
          <a:p>
            <a:pPr lvl="1" algn="just"/>
            <a:r>
              <a:rPr lang="lt-LT" sz="1600" dirty="0">
                <a:latin typeface="Arial" pitchFamily="34" charset="0"/>
                <a:cs typeface="Arial" pitchFamily="34" charset="0"/>
              </a:rPr>
              <a:t>- persėti daugiametes pievas,</a:t>
            </a:r>
          </a:p>
          <a:p>
            <a:pPr lvl="1" algn="just"/>
            <a:r>
              <a:rPr lang="lt-LT" sz="1600" dirty="0">
                <a:latin typeface="Arial" pitchFamily="34" charset="0"/>
                <a:cs typeface="Arial" pitchFamily="34" charset="0"/>
              </a:rPr>
              <a:t>- intensyviai ganyti (ne daugiau kaip 1 SG/ha).</a:t>
            </a:r>
          </a:p>
          <a:p>
            <a:pPr marL="742950" lvl="1" indent="-285750" algn="just">
              <a:spcAft>
                <a:spcPts val="400"/>
              </a:spcAft>
              <a:buFontTx/>
              <a:buChar char="-"/>
            </a:pPr>
            <a:endParaRPr lang="lt-LT" sz="1600" dirty="0">
              <a:latin typeface="Arial" pitchFamily="34" charset="0"/>
              <a:cs typeface="Arial" pitchFamily="34" charset="0"/>
            </a:endParaRPr>
          </a:p>
          <a:p>
            <a:pPr algn="just">
              <a:spcAft>
                <a:spcPts val="400"/>
              </a:spcAft>
            </a:pPr>
            <a:endParaRPr lang="lt-LT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901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E1BA248-FF89-5910-E7A7-1403FFEE39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30" y="411511"/>
            <a:ext cx="2448270" cy="41723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5943E19-C758-7F7C-33C8-F05267CAF71B}"/>
              </a:ext>
            </a:extLst>
          </p:cNvPr>
          <p:cNvSpPr txBox="1"/>
          <p:nvPr/>
        </p:nvSpPr>
        <p:spPr>
          <a:xfrm>
            <a:off x="1187624" y="915566"/>
            <a:ext cx="7272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000" b="1" dirty="0">
                <a:solidFill>
                  <a:srgbClr val="8EC543"/>
                </a:solidFill>
                <a:latin typeface="Arial" pitchFamily="34" charset="0"/>
                <a:cs typeface="Arial" pitchFamily="34" charset="0"/>
              </a:rPr>
              <a:t>VR 5 </a:t>
            </a:r>
            <a:r>
              <a:rPr lang="pt-BR" sz="2000" b="1" dirty="0">
                <a:solidFill>
                  <a:srgbClr val="8EC543"/>
                </a:solidFill>
                <a:latin typeface="Arial" pitchFamily="34" charset="0"/>
                <a:cs typeface="Arial" pitchFamily="34" charset="0"/>
              </a:rPr>
              <a:t>MAISTO IR PAŠARŲ SAUGOS REGLAMENTAS</a:t>
            </a:r>
            <a:r>
              <a:rPr lang="lt-LT" sz="2000" b="1" dirty="0">
                <a:solidFill>
                  <a:srgbClr val="8EC543"/>
                </a:solidFill>
                <a:latin typeface="Arial" pitchFamily="34" charset="0"/>
                <a:cs typeface="Arial" pitchFamily="34" charset="0"/>
              </a:rPr>
              <a:t> (I)</a:t>
            </a:r>
            <a:r>
              <a:rPr lang="pt-BR" sz="2000" b="1" dirty="0">
                <a:solidFill>
                  <a:srgbClr val="8EC543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GB" sz="2000" b="1" dirty="0">
              <a:solidFill>
                <a:srgbClr val="8EC54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5D444E8-3287-0499-E37D-B7864108852E}"/>
              </a:ext>
            </a:extLst>
          </p:cNvPr>
          <p:cNvSpPr txBox="1"/>
          <p:nvPr/>
        </p:nvSpPr>
        <p:spPr>
          <a:xfrm>
            <a:off x="107504" y="1725364"/>
            <a:ext cx="8928994" cy="30059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400"/>
              </a:spcAft>
              <a:buFont typeface="+mj-lt"/>
              <a:buAutoNum type="arabicPeriod"/>
            </a:pPr>
            <a:r>
              <a:rPr lang="lt-LT" sz="1600" dirty="0">
                <a:latin typeface="Arial" pitchFamily="34" charset="0"/>
                <a:cs typeface="Arial" pitchFamily="34" charset="0"/>
              </a:rPr>
              <a:t>Maisto tvarkymo subjektai, atliekantys bet kokį poveikį maistui arba veiksmus su juo ar atskiromis jo sudedamosiomis dalimis turi imtis adekvačių priemonių, užtikrinančių, kad </a:t>
            </a:r>
            <a:r>
              <a:rPr lang="lt-LT" sz="1600" b="1" dirty="0">
                <a:latin typeface="Arial" pitchFamily="34" charset="0"/>
                <a:cs typeface="Arial" pitchFamily="34" charset="0"/>
              </a:rPr>
              <a:t>tik saugus maistas būtų tiekiamas rinkai</a:t>
            </a:r>
            <a:r>
              <a:rPr lang="lt-LT" sz="16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spcAft>
                <a:spcPts val="400"/>
              </a:spcAft>
              <a:buFont typeface="+mj-lt"/>
              <a:buAutoNum type="arabicPeriod"/>
            </a:pPr>
            <a:r>
              <a:rPr lang="lt-LT" sz="1600" dirty="0">
                <a:latin typeface="Arial" pitchFamily="34" charset="0"/>
                <a:cs typeface="Arial" pitchFamily="34" charset="0"/>
              </a:rPr>
              <a:t>Maisto tvarkymo subjektai </a:t>
            </a:r>
            <a:r>
              <a:rPr lang="lt-LT" sz="1600" b="1" dirty="0">
                <a:latin typeface="Arial" pitchFamily="34" charset="0"/>
                <a:cs typeface="Arial" pitchFamily="34" charset="0"/>
              </a:rPr>
              <a:t>turi turėti įdiegtą </a:t>
            </a:r>
            <a:r>
              <a:rPr lang="lt-LT" sz="1600" dirty="0">
                <a:latin typeface="Arial" pitchFamily="34" charset="0"/>
                <a:cs typeface="Arial" pitchFamily="34" charset="0"/>
              </a:rPr>
              <a:t>individualią rizikos veiksnių analizės ir svarbių valdymo taškų (toliau – RVASVT) sistemą arba kitą panašią RVASVT principais paremtą </a:t>
            </a:r>
            <a:r>
              <a:rPr lang="lt-LT" sz="1600" b="1" dirty="0">
                <a:latin typeface="Arial" pitchFamily="34" charset="0"/>
                <a:cs typeface="Arial" pitchFamily="34" charset="0"/>
              </a:rPr>
              <a:t>maisto savikontrolės sistemą</a:t>
            </a:r>
            <a:r>
              <a:rPr lang="lt-LT" sz="16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spcAft>
                <a:spcPts val="400"/>
              </a:spcAft>
              <a:buFont typeface="+mj-lt"/>
              <a:buAutoNum type="arabicPeriod"/>
            </a:pPr>
            <a:r>
              <a:rPr lang="lt-LT" sz="1600" dirty="0">
                <a:latin typeface="Arial" pitchFamily="34" charset="0"/>
                <a:cs typeface="Arial" pitchFamily="34" charset="0"/>
              </a:rPr>
              <a:t>Maisto tvarkymo subjektai </a:t>
            </a:r>
            <a:r>
              <a:rPr lang="lt-LT" sz="1600" b="1" dirty="0">
                <a:latin typeface="Arial" pitchFamily="34" charset="0"/>
                <a:cs typeface="Arial" pitchFamily="34" charset="0"/>
              </a:rPr>
              <a:t>turi ženklinti produktus </a:t>
            </a:r>
            <a:r>
              <a:rPr lang="lt-LT" sz="1600" dirty="0">
                <a:latin typeface="Arial" pitchFamily="34" charset="0"/>
                <a:cs typeface="Arial" pitchFamily="34" charset="0"/>
              </a:rPr>
              <a:t>pagal teisės aktų reikalavimus.</a:t>
            </a:r>
          </a:p>
          <a:p>
            <a:pPr marL="342900" indent="-342900" algn="just">
              <a:spcAft>
                <a:spcPts val="400"/>
              </a:spcAft>
              <a:buFont typeface="+mj-lt"/>
              <a:buAutoNum type="arabicPeriod"/>
            </a:pPr>
            <a:r>
              <a:rPr lang="lt-LT" sz="1600" dirty="0">
                <a:latin typeface="Arial" pitchFamily="34" charset="0"/>
                <a:cs typeface="Arial" pitchFamily="34" charset="0"/>
              </a:rPr>
              <a:t>Maisto tvarkymo subjektai turi </a:t>
            </a:r>
            <a:r>
              <a:rPr lang="lt-LT" sz="1600" b="1" dirty="0">
                <a:latin typeface="Arial" pitchFamily="34" charset="0"/>
                <a:cs typeface="Arial" pitchFamily="34" charset="0"/>
              </a:rPr>
              <a:t>užtikrinti maisto ir maisto sudedamųjų dalių atsekamumą</a:t>
            </a:r>
            <a:r>
              <a:rPr lang="lt-LT" sz="1600" dirty="0">
                <a:latin typeface="Arial" pitchFamily="34" charset="0"/>
                <a:cs typeface="Arial" pitchFamily="34" charset="0"/>
              </a:rPr>
              <a:t> visuose maisto tvarkymo etapuose.</a:t>
            </a:r>
          </a:p>
          <a:p>
            <a:pPr marL="342900" indent="-342900" algn="just">
              <a:spcAft>
                <a:spcPts val="400"/>
              </a:spcAft>
              <a:buFont typeface="+mj-lt"/>
              <a:buAutoNum type="arabicPeriod"/>
            </a:pPr>
            <a:r>
              <a:rPr lang="lt-LT" sz="1600" dirty="0">
                <a:latin typeface="Arial" pitchFamily="34" charset="0"/>
                <a:cs typeface="Arial" pitchFamily="34" charset="0"/>
              </a:rPr>
              <a:t>Maisto tvarkymo subjektai turi </a:t>
            </a:r>
            <a:r>
              <a:rPr lang="lt-LT" sz="1600" b="1" dirty="0">
                <a:latin typeface="Arial" pitchFamily="34" charset="0"/>
                <a:cs typeface="Arial" pitchFamily="34" charset="0"/>
              </a:rPr>
              <a:t>turėti nesaugaus maisto atšaukimo iš rinkos veiksmų aprašą</a:t>
            </a:r>
            <a:r>
              <a:rPr lang="lt-LT" sz="16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53750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E1BA248-FF89-5910-E7A7-1403FFEE39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30" y="411511"/>
            <a:ext cx="2448270" cy="41723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5943E19-C758-7F7C-33C8-F05267CAF71B}"/>
              </a:ext>
            </a:extLst>
          </p:cNvPr>
          <p:cNvSpPr txBox="1"/>
          <p:nvPr/>
        </p:nvSpPr>
        <p:spPr>
          <a:xfrm>
            <a:off x="1187624" y="915566"/>
            <a:ext cx="7272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000" b="1" dirty="0">
                <a:solidFill>
                  <a:srgbClr val="8EC543"/>
                </a:solidFill>
                <a:latin typeface="Arial" pitchFamily="34" charset="0"/>
                <a:cs typeface="Arial" pitchFamily="34" charset="0"/>
              </a:rPr>
              <a:t>VR 5 </a:t>
            </a:r>
            <a:r>
              <a:rPr lang="pt-BR" sz="2000" b="1" dirty="0">
                <a:solidFill>
                  <a:srgbClr val="8EC543"/>
                </a:solidFill>
                <a:latin typeface="Arial" pitchFamily="34" charset="0"/>
                <a:cs typeface="Arial" pitchFamily="34" charset="0"/>
              </a:rPr>
              <a:t>MAISTO IR PAŠARŲ SAUGOS REGLAMENTAS</a:t>
            </a:r>
            <a:r>
              <a:rPr lang="lt-LT" sz="2000" b="1" dirty="0">
                <a:solidFill>
                  <a:srgbClr val="8EC543"/>
                </a:solidFill>
                <a:latin typeface="Arial" pitchFamily="34" charset="0"/>
                <a:cs typeface="Arial" pitchFamily="34" charset="0"/>
              </a:rPr>
              <a:t> (II)</a:t>
            </a:r>
            <a:r>
              <a:rPr lang="pt-BR" sz="2000" b="1" dirty="0">
                <a:solidFill>
                  <a:srgbClr val="8EC543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GB" sz="2000" b="1" dirty="0">
              <a:solidFill>
                <a:srgbClr val="8EC54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5D444E8-3287-0499-E37D-B7864108852E}"/>
              </a:ext>
            </a:extLst>
          </p:cNvPr>
          <p:cNvSpPr txBox="1"/>
          <p:nvPr/>
        </p:nvSpPr>
        <p:spPr>
          <a:xfrm>
            <a:off x="107504" y="1725364"/>
            <a:ext cx="892899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400"/>
              </a:spcAft>
              <a:buFont typeface="+mj-lt"/>
              <a:buAutoNum type="arabicPeriod"/>
            </a:pPr>
            <a:r>
              <a:rPr lang="lt-LT" sz="1600" dirty="0">
                <a:latin typeface="Arial" pitchFamily="34" charset="0"/>
                <a:cs typeface="Arial" pitchFamily="34" charset="0"/>
              </a:rPr>
              <a:t>Jei ūkio subjektai naudoja ne savo išaugintus ir pagamintus pašarus, </a:t>
            </a:r>
            <a:r>
              <a:rPr lang="lt-LT" sz="1600" b="1" dirty="0">
                <a:latin typeface="Arial" pitchFamily="34" charset="0"/>
                <a:cs typeface="Arial" pitchFamily="34" charset="0"/>
              </a:rPr>
              <a:t>pašarai</a:t>
            </a:r>
            <a:r>
              <a:rPr lang="lt-LT" sz="1600" dirty="0">
                <a:latin typeface="Arial" pitchFamily="34" charset="0"/>
                <a:cs typeface="Arial" pitchFamily="34" charset="0"/>
              </a:rPr>
              <a:t> turi būti </a:t>
            </a:r>
            <a:r>
              <a:rPr lang="lt-LT" sz="1600" b="1" dirty="0">
                <a:latin typeface="Arial" pitchFamily="34" charset="0"/>
                <a:cs typeface="Arial" pitchFamily="34" charset="0"/>
              </a:rPr>
              <a:t>įsigyjami ir naudojami </a:t>
            </a:r>
            <a:r>
              <a:rPr lang="lt-LT" sz="1600" dirty="0">
                <a:latin typeface="Arial" pitchFamily="34" charset="0"/>
                <a:cs typeface="Arial" pitchFamily="34" charset="0"/>
              </a:rPr>
              <a:t>tik iš tų ūkio subjektų, kurie </a:t>
            </a:r>
            <a:r>
              <a:rPr lang="lt-LT" sz="1600" b="1" dirty="0">
                <a:latin typeface="Arial" pitchFamily="34" charset="0"/>
                <a:cs typeface="Arial" pitchFamily="34" charset="0"/>
              </a:rPr>
              <a:t>yra registruoti ir  (arba) patvirtinti</a:t>
            </a:r>
            <a:r>
              <a:rPr lang="lt-LT" sz="1600" dirty="0">
                <a:latin typeface="Arial" pitchFamily="34" charset="0"/>
                <a:cs typeface="Arial" pitchFamily="34" charset="0"/>
              </a:rPr>
              <a:t> nustatyta tvarka.</a:t>
            </a:r>
          </a:p>
          <a:p>
            <a:pPr marL="342900" indent="-342900" algn="just">
              <a:spcAft>
                <a:spcPts val="400"/>
              </a:spcAft>
              <a:buFont typeface="+mj-lt"/>
              <a:buAutoNum type="arabicPeriod"/>
            </a:pPr>
            <a:r>
              <a:rPr lang="lt-LT" sz="1600" dirty="0">
                <a:latin typeface="Arial" pitchFamily="34" charset="0"/>
                <a:cs typeface="Arial" pitchFamily="34" charset="0"/>
              </a:rPr>
              <a:t>Nustačius, kad pašarų tyrimų rezultatai neatitinka teisės aktų reikalavimų, pašarų ūkio subjektai </a:t>
            </a:r>
            <a:r>
              <a:rPr lang="lt-LT" sz="1600" b="1" dirty="0">
                <a:latin typeface="Arial" pitchFamily="34" charset="0"/>
                <a:cs typeface="Arial" pitchFamily="34" charset="0"/>
              </a:rPr>
              <a:t>turi vykdyti privalomus VMVT nurodymus</a:t>
            </a:r>
            <a:r>
              <a:rPr lang="lt-LT" sz="16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spcAft>
                <a:spcPts val="400"/>
              </a:spcAft>
              <a:buFont typeface="+mj-lt"/>
              <a:buAutoNum type="arabicPeriod"/>
            </a:pPr>
            <a:r>
              <a:rPr lang="lt-LT" sz="1600" dirty="0">
                <a:latin typeface="Arial" pitchFamily="34" charset="0"/>
                <a:cs typeface="Arial" pitchFamily="34" charset="0"/>
              </a:rPr>
              <a:t>Pašarų ūkio subjektai turi </a:t>
            </a:r>
            <a:r>
              <a:rPr lang="lt-LT" sz="1600" b="1" dirty="0">
                <a:latin typeface="Arial" pitchFamily="34" charset="0"/>
                <a:cs typeface="Arial" pitchFamily="34" charset="0"/>
              </a:rPr>
              <a:t>užtikrinti pašarų atsekamumą</a:t>
            </a:r>
            <a:r>
              <a:rPr lang="lt-LT" sz="16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spcAft>
                <a:spcPts val="400"/>
              </a:spcAft>
              <a:buFont typeface="+mj-lt"/>
              <a:buAutoNum type="arabicPeriod"/>
            </a:pPr>
            <a:r>
              <a:rPr lang="lt-LT" sz="1600" dirty="0">
                <a:latin typeface="Arial" pitchFamily="34" charset="0"/>
                <a:cs typeface="Arial" pitchFamily="34" charset="0"/>
              </a:rPr>
              <a:t>Pašarų ūkio subjektai </a:t>
            </a:r>
            <a:r>
              <a:rPr lang="lt-LT" sz="1600" b="1" dirty="0">
                <a:latin typeface="Arial" pitchFamily="34" charset="0"/>
                <a:cs typeface="Arial" pitchFamily="34" charset="0"/>
              </a:rPr>
              <a:t>turi tvarkyti apskaitą</a:t>
            </a:r>
            <a:r>
              <a:rPr lang="lt-LT" sz="1600" dirty="0">
                <a:latin typeface="Arial" pitchFamily="34" charset="0"/>
                <a:cs typeface="Arial" pitchFamily="34" charset="0"/>
              </a:rPr>
              <a:t>, susijusią su tiekiamų rinkai pašarų  paskirties vieta bei kiekiu.</a:t>
            </a:r>
          </a:p>
          <a:p>
            <a:pPr marL="342900" indent="-342900" algn="just">
              <a:spcAft>
                <a:spcPts val="400"/>
              </a:spcAft>
              <a:buFont typeface="+mj-lt"/>
              <a:buAutoNum type="arabicPeriod"/>
            </a:pPr>
            <a:r>
              <a:rPr lang="lt-LT" sz="1600" dirty="0">
                <a:latin typeface="Arial" pitchFamily="34" charset="0"/>
                <a:cs typeface="Arial" pitchFamily="34" charset="0"/>
              </a:rPr>
              <a:t>Siekiant </a:t>
            </a:r>
            <a:r>
              <a:rPr lang="lt-LT" sz="1600" b="1" dirty="0">
                <a:latin typeface="Arial" pitchFamily="34" charset="0"/>
                <a:cs typeface="Arial" pitchFamily="34" charset="0"/>
              </a:rPr>
              <a:t>išvengti pašarų užteršimo</a:t>
            </a:r>
            <a:r>
              <a:rPr lang="lt-LT" sz="1600" dirty="0">
                <a:latin typeface="Arial" pitchFamily="34" charset="0"/>
                <a:cs typeface="Arial" pitchFamily="34" charset="0"/>
              </a:rPr>
              <a:t> draudžiamomis ūkiniams gyvūnams šerti medžiagomis, pašarai turi būti sandėliuojami atskirai nuo šių medžiagų.</a:t>
            </a:r>
          </a:p>
          <a:p>
            <a:pPr marL="342900" indent="-342900" algn="just">
              <a:spcAft>
                <a:spcPts val="400"/>
              </a:spcAft>
              <a:buFont typeface="+mj-lt"/>
              <a:buAutoNum type="arabicPeriod"/>
            </a:pPr>
            <a:r>
              <a:rPr lang="lt-LT" sz="1600" b="1" dirty="0">
                <a:latin typeface="Arial" pitchFamily="34" charset="0"/>
                <a:cs typeface="Arial" pitchFamily="34" charset="0"/>
              </a:rPr>
              <a:t>Vaistiniai pašarai turi būti laikomi</a:t>
            </a:r>
            <a:r>
              <a:rPr lang="lt-LT" sz="1600" dirty="0">
                <a:latin typeface="Arial" pitchFamily="34" charset="0"/>
                <a:cs typeface="Arial" pitchFamily="34" charset="0"/>
              </a:rPr>
              <a:t> ir tvarkomi taip, </a:t>
            </a:r>
            <a:r>
              <a:rPr lang="lt-LT" sz="1600" b="1" dirty="0">
                <a:latin typeface="Arial" pitchFamily="34" charset="0"/>
                <a:cs typeface="Arial" pitchFamily="34" charset="0"/>
              </a:rPr>
              <a:t>kad būtų išvengta kitų pašarų užteršimo </a:t>
            </a:r>
            <a:r>
              <a:rPr lang="lt-LT" sz="1600" dirty="0">
                <a:latin typeface="Arial" pitchFamily="34" charset="0"/>
                <a:cs typeface="Arial" pitchFamily="34" charset="0"/>
              </a:rPr>
              <a:t>ir nekeltų rizikos ūkiniams gyvūnams, kuriems vaistiniai pašarai nėra skirti.</a:t>
            </a:r>
          </a:p>
          <a:p>
            <a:pPr marL="342900" indent="-342900" algn="just">
              <a:spcAft>
                <a:spcPts val="400"/>
              </a:spcAft>
              <a:buFont typeface="+mj-lt"/>
              <a:buAutoNum type="arabicPeriod"/>
            </a:pPr>
            <a:endParaRPr lang="lt-LT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579850"/>
      </p:ext>
    </p:extLst>
  </p:cSld>
  <p:clrMapOvr>
    <a:masterClrMapping/>
  </p:clrMapOvr>
</p:sld>
</file>

<file path=ppt/theme/theme1.xml><?xml version="1.0" encoding="utf-8"?>
<a:theme xmlns:a="http://schemas.openxmlformats.org/drawingml/2006/main" name="ZUM PP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ZUM PPT template naujas.pptx" id="{35B59B82-4ECE-4FFA-8448-FD28D2EFACBB}" vid="{685E024A-7724-410E-B976-39DC1F46BE7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ZUM PPT template naujas</Template>
  <TotalTime>4064</TotalTime>
  <Words>1578</Words>
  <Application>Microsoft Office PowerPoint</Application>
  <PresentationFormat>Demonstracija ekrane (16:9)</PresentationFormat>
  <Paragraphs>101</Paragraphs>
  <Slides>15</Slides>
  <Notes>13</Notes>
  <HiddenSlides>0</HiddenSlides>
  <MMClips>0</MMClips>
  <ScaleCrop>false</ScaleCrop>
  <HeadingPairs>
    <vt:vector size="6" baseType="variant">
      <vt:variant>
        <vt:lpstr>Naudojami šriftai</vt:lpstr>
      </vt:variant>
      <vt:variant>
        <vt:i4>2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15</vt:i4>
      </vt:variant>
    </vt:vector>
  </HeadingPairs>
  <TitlesOfParts>
    <vt:vector size="18" baseType="lpstr">
      <vt:lpstr>Arial</vt:lpstr>
      <vt:lpstr>Calibri</vt:lpstr>
      <vt:lpstr>ZUM PPT template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Jurgita Čiučkienė</dc:creator>
  <cp:lastModifiedBy>Jurgita Čiučkienė</cp:lastModifiedBy>
  <cp:revision>13</cp:revision>
  <dcterms:created xsi:type="dcterms:W3CDTF">2022-09-21T12:20:03Z</dcterms:created>
  <dcterms:modified xsi:type="dcterms:W3CDTF">2022-12-22T12:02:17Z</dcterms:modified>
</cp:coreProperties>
</file>