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sldIdLst>
    <p:sldId id="257" r:id="rId5"/>
    <p:sldId id="953" r:id="rId6"/>
    <p:sldId id="974" r:id="rId7"/>
    <p:sldId id="977" r:id="rId8"/>
    <p:sldId id="976" r:id="rId9"/>
    <p:sldId id="979" r:id="rId10"/>
    <p:sldId id="955" r:id="rId11"/>
    <p:sldId id="980" r:id="rId12"/>
    <p:sldId id="981" r:id="rId13"/>
    <p:sldId id="959" r:id="rId14"/>
    <p:sldId id="970" r:id="rId15"/>
    <p:sldId id="960" r:id="rId16"/>
    <p:sldId id="961" r:id="rId17"/>
    <p:sldId id="971" r:id="rId18"/>
    <p:sldId id="982" r:id="rId19"/>
    <p:sldId id="983" r:id="rId20"/>
    <p:sldId id="984" r:id="rId21"/>
    <p:sldId id="985" r:id="rId22"/>
    <p:sldId id="987" r:id="rId23"/>
    <p:sldId id="988" r:id="rId24"/>
    <p:sldId id="865" r:id="rId2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9BBB59"/>
    <a:srgbClr val="126A3A"/>
    <a:srgbClr val="8EC543"/>
    <a:srgbClr val="FFE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Tamsus stilius1 – paryškinima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Vidutinis stilius 2 – paryškinima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Vidutinis stilius 2 – paryškinima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57" autoAdjust="0"/>
  </p:normalViewPr>
  <p:slideViewPr>
    <p:cSldViewPr snapToGrid="0">
      <p:cViewPr varScale="1">
        <p:scale>
          <a:sx n="150" d="100"/>
          <a:sy n="150" d="100"/>
        </p:scale>
        <p:origin x="47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577" tIns="45789" rIns="91577" bIns="45789" rtlCol="0"/>
          <a:lstStyle>
            <a:lvl1pPr algn="l">
              <a:defRPr sz="1200"/>
            </a:lvl1pPr>
          </a:lstStyle>
          <a:p>
            <a:endParaRPr lang="en-GB"/>
          </a:p>
        </p:txBody>
      </p:sp>
      <p:sp>
        <p:nvSpPr>
          <p:cNvPr id="3" name="Date Placeholder 2"/>
          <p:cNvSpPr>
            <a:spLocks noGrp="1"/>
          </p:cNvSpPr>
          <p:nvPr>
            <p:ph type="dt" idx="1"/>
          </p:nvPr>
        </p:nvSpPr>
        <p:spPr>
          <a:xfrm>
            <a:off x="3970939" y="0"/>
            <a:ext cx="3037840" cy="464820"/>
          </a:xfrm>
          <a:prstGeom prst="rect">
            <a:avLst/>
          </a:prstGeom>
        </p:spPr>
        <p:txBody>
          <a:bodyPr vert="horz" lIns="91577" tIns="45789" rIns="91577" bIns="45789" rtlCol="0"/>
          <a:lstStyle>
            <a:lvl1pPr algn="r">
              <a:defRPr sz="1200"/>
            </a:lvl1pPr>
          </a:lstStyle>
          <a:p>
            <a:fld id="{5A91FE38-6656-4C69-8773-66178E16107B}" type="datetimeFigureOut">
              <a:rPr lang="en-US" smtClean="0"/>
              <a:pPr/>
              <a:t>5/16/2023</a:t>
            </a:fld>
            <a:endParaRPr lang="en-GB"/>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1577" tIns="45789" rIns="91577" bIns="45789" rtlCol="0" anchor="ctr"/>
          <a:lstStyle/>
          <a:p>
            <a:endParaRPr lang="en-GB"/>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577" tIns="45789" rIns="91577" bIns="457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829966"/>
            <a:ext cx="3037840" cy="464820"/>
          </a:xfrm>
          <a:prstGeom prst="rect">
            <a:avLst/>
          </a:prstGeom>
        </p:spPr>
        <p:txBody>
          <a:bodyPr vert="horz" lIns="91577" tIns="45789" rIns="91577" bIns="45789" rtlCol="0" anchor="b"/>
          <a:lstStyle>
            <a:lvl1pPr algn="l">
              <a:defRPr sz="1200"/>
            </a:lvl1pPr>
          </a:lstStyle>
          <a:p>
            <a:endParaRPr lang="en-GB"/>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1577" tIns="45789" rIns="91577" bIns="45789" rtlCol="0" anchor="b"/>
          <a:lstStyle>
            <a:lvl1pPr algn="r">
              <a:defRPr sz="1200"/>
            </a:lvl1pPr>
          </a:lstStyle>
          <a:p>
            <a:fld id="{D07D9B4B-C667-46DA-8DB6-7CF7DF6CE5C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D07D9B4B-C667-46DA-8DB6-7CF7DF6CE5C6}" type="slidenum">
              <a:rPr lang="en-GB" smtClean="0"/>
              <a:pPr/>
              <a:t>11</a:t>
            </a:fld>
            <a:endParaRPr lang="en-GB"/>
          </a:p>
        </p:txBody>
      </p:sp>
    </p:spTree>
    <p:extLst>
      <p:ext uri="{BB962C8B-B14F-4D97-AF65-F5344CB8AC3E}">
        <p14:creationId xmlns:p14="http://schemas.microsoft.com/office/powerpoint/2010/main" val="4060386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lt-LT"/>
              <a:t>Spustelėję redaguokite stilių</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GB"/>
          </a:p>
        </p:txBody>
      </p:sp>
      <p:sp>
        <p:nvSpPr>
          <p:cNvPr id="4" name="Date Placeholder 3"/>
          <p:cNvSpPr>
            <a:spLocks noGrp="1"/>
          </p:cNvSpPr>
          <p:nvPr>
            <p:ph type="dt" sz="half" idx="10"/>
          </p:nvPr>
        </p:nvSpPr>
        <p:spPr/>
        <p:txBody>
          <a:bodyPr/>
          <a:lstStyle/>
          <a:p>
            <a:fld id="{17AFB648-1A49-4810-AA1D-0C5AB51D8E11}" type="datetime1">
              <a:rPr lang="en-US" smtClean="0"/>
              <a:t>5/16/2023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GB"/>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Date Placeholder 3"/>
          <p:cNvSpPr>
            <a:spLocks noGrp="1"/>
          </p:cNvSpPr>
          <p:nvPr>
            <p:ph type="dt" sz="half" idx="10"/>
          </p:nvPr>
        </p:nvSpPr>
        <p:spPr/>
        <p:txBody>
          <a:bodyPr/>
          <a:lstStyle/>
          <a:p>
            <a:fld id="{EDC85001-C009-4455-A58F-913E038C5009}" type="datetime1">
              <a:rPr lang="en-US" smtClean="0"/>
              <a:t>5/16/2023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lt-LT"/>
              <a:t>Spustelėję redaguokite stilių</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Date Placeholder 3"/>
          <p:cNvSpPr>
            <a:spLocks noGrp="1"/>
          </p:cNvSpPr>
          <p:nvPr>
            <p:ph type="dt" sz="half" idx="10"/>
          </p:nvPr>
        </p:nvSpPr>
        <p:spPr/>
        <p:txBody>
          <a:bodyPr/>
          <a:lstStyle/>
          <a:p>
            <a:fld id="{6C2E162C-7EC3-436F-A85A-26FFCC71B9FB}" type="datetime1">
              <a:rPr lang="en-US" smtClean="0"/>
              <a:t>5/16/2023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GB"/>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Date Placeholder 3"/>
          <p:cNvSpPr>
            <a:spLocks noGrp="1"/>
          </p:cNvSpPr>
          <p:nvPr>
            <p:ph type="dt" sz="half" idx="10"/>
          </p:nvPr>
        </p:nvSpPr>
        <p:spPr/>
        <p:txBody>
          <a:bodyPr/>
          <a:lstStyle/>
          <a:p>
            <a:fld id="{1AF9AD7F-1885-4E80-9BE6-B02DFDCE52B7}" type="datetime1">
              <a:rPr lang="en-US" smtClean="0"/>
              <a:t>5/16/2023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lt-LT"/>
              <a:t>Spustelėję redaguokite stilių</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7A38FA90-5B32-4E6E-BE1A-75CE599BCDB8}" type="datetime1">
              <a:rPr lang="en-US" smtClean="0"/>
              <a:t>5/16/2023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5" name="Date Placeholder 4"/>
          <p:cNvSpPr>
            <a:spLocks noGrp="1"/>
          </p:cNvSpPr>
          <p:nvPr>
            <p:ph type="dt" sz="half" idx="10"/>
          </p:nvPr>
        </p:nvSpPr>
        <p:spPr/>
        <p:txBody>
          <a:bodyPr/>
          <a:lstStyle/>
          <a:p>
            <a:fld id="{081181A2-23FF-4E6D-B5E5-DA549FD91AF8}" type="datetime1">
              <a:rPr lang="en-US" smtClean="0"/>
              <a:t>5/16/2023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lt-LT"/>
              <a:t>Spustelėję redaguokite stilių</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7" name="Date Placeholder 6"/>
          <p:cNvSpPr>
            <a:spLocks noGrp="1"/>
          </p:cNvSpPr>
          <p:nvPr>
            <p:ph type="dt" sz="half" idx="10"/>
          </p:nvPr>
        </p:nvSpPr>
        <p:spPr/>
        <p:txBody>
          <a:bodyPr/>
          <a:lstStyle/>
          <a:p>
            <a:fld id="{D590B934-F3EA-4645-B00F-DEDDAD272796}" type="datetime1">
              <a:rPr lang="en-US" smtClean="0"/>
              <a:t>5/16/2023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GB"/>
          </a:p>
        </p:txBody>
      </p:sp>
      <p:sp>
        <p:nvSpPr>
          <p:cNvPr id="3" name="Date Placeholder 2"/>
          <p:cNvSpPr>
            <a:spLocks noGrp="1"/>
          </p:cNvSpPr>
          <p:nvPr>
            <p:ph type="dt" sz="half" idx="10"/>
          </p:nvPr>
        </p:nvSpPr>
        <p:spPr/>
        <p:txBody>
          <a:bodyPr/>
          <a:lstStyle/>
          <a:p>
            <a:fld id="{C7F93B79-D44B-4C18-816F-75B83B694E07}" type="datetime1">
              <a:rPr lang="en-US" smtClean="0"/>
              <a:t>5/16/2023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AF521-9CFE-41DA-A9AA-C649772A28EA}" type="datetime1">
              <a:rPr lang="en-US" smtClean="0"/>
              <a:t>5/16/2023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lt-LT"/>
              <a:t>Spustelėję redaguokite stilių</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44D2C701-35D4-4910-BA0C-23214CBB10FF}" type="datetime1">
              <a:rPr lang="en-US" smtClean="0"/>
              <a:t>5/16/2023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lt-LT"/>
              <a:t>Spustelėję redaguokite stilių</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9D51E0F-292D-43EC-B785-2F4AA1730139}" type="datetime1">
              <a:rPr lang="en-US" smtClean="0"/>
              <a:t>5/16/2023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lt-LT"/>
              <a:t>Spustelėję redaguokite stilių</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42AE45B-848C-4527-ADB3-DD726B12FA1A}" type="datetime1">
              <a:rPr lang="en-US" smtClean="0"/>
              <a:t>5/16/2023</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9B7F88-8E2D-499B-BAD8-FA2927D3DC0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85720" y="2214560"/>
            <a:ext cx="3350176" cy="1323439"/>
          </a:xfrm>
          <a:prstGeom prst="rect">
            <a:avLst/>
          </a:prstGeom>
          <a:noFill/>
        </p:spPr>
        <p:txBody>
          <a:bodyPr wrap="square" lIns="91440" tIns="45720" rIns="91440" bIns="45720" rtlCol="0" anchor="t">
            <a:spAutoFit/>
          </a:bodyPr>
          <a:lstStyle/>
          <a:p>
            <a:r>
              <a:rPr lang="en-GB" sz="1600" dirty="0">
                <a:solidFill>
                  <a:srgbClr val="8EC543"/>
                </a:solidFill>
                <a:latin typeface="Arial" pitchFamily="34" charset="0"/>
                <a:cs typeface="Arial" pitchFamily="34" charset="0"/>
              </a:rPr>
              <a:t>LIETUVOS ŽEMĖS ŪKIO IR KAIMO PLĖTROS 2023–2027 M. ​</a:t>
            </a:r>
          </a:p>
          <a:p>
            <a:r>
              <a:rPr lang="en-GB" sz="1600" dirty="0">
                <a:solidFill>
                  <a:srgbClr val="8EC543"/>
                </a:solidFill>
                <a:latin typeface="Arial"/>
                <a:cs typeface="Arial"/>
              </a:rPr>
              <a:t>STRATEGINI</a:t>
            </a:r>
            <a:r>
              <a:rPr lang="lt-LT" sz="1600" dirty="0">
                <a:solidFill>
                  <a:srgbClr val="8EC543"/>
                </a:solidFill>
                <a:latin typeface="Arial"/>
                <a:cs typeface="Arial"/>
              </a:rPr>
              <a:t>O</a:t>
            </a:r>
            <a:r>
              <a:rPr lang="en-GB" sz="1600" dirty="0">
                <a:solidFill>
                  <a:srgbClr val="8EC543"/>
                </a:solidFill>
                <a:latin typeface="Arial"/>
                <a:cs typeface="Arial"/>
              </a:rPr>
              <a:t> PLAN</a:t>
            </a:r>
            <a:r>
              <a:rPr lang="lt-LT" sz="1600" dirty="0">
                <a:solidFill>
                  <a:srgbClr val="8EC543"/>
                </a:solidFill>
                <a:latin typeface="Arial"/>
                <a:cs typeface="Arial"/>
              </a:rPr>
              <a:t>O PRIEMONĖ </a:t>
            </a:r>
            <a:r>
              <a:rPr lang="lt-LT" sz="1600" b="1" dirty="0">
                <a:solidFill>
                  <a:srgbClr val="8EC543"/>
                </a:solidFill>
                <a:latin typeface="Arial"/>
                <a:cs typeface="Arial"/>
              </a:rPr>
              <a:t>„INVESTICIJOS Į ŽEMĖS ŪKIO VALDAS“</a:t>
            </a:r>
            <a:r>
              <a:rPr lang="en-GB" sz="1600" b="1" dirty="0">
                <a:solidFill>
                  <a:srgbClr val="8EC543"/>
                </a:solidFill>
                <a:latin typeface="Arial"/>
                <a:cs typeface="Arial"/>
              </a:rPr>
              <a:t> </a:t>
            </a:r>
            <a:r>
              <a:rPr lang="en-GB" sz="1400" b="1" dirty="0">
                <a:solidFill>
                  <a:srgbClr val="8EC543"/>
                </a:solidFill>
                <a:latin typeface="Arial"/>
                <a:cs typeface="Arial"/>
              </a:rPr>
              <a:t>​</a:t>
            </a:r>
          </a:p>
        </p:txBody>
      </p:sp>
      <p:sp>
        <p:nvSpPr>
          <p:cNvPr id="6" name="TextBox 5"/>
          <p:cNvSpPr txBox="1"/>
          <p:nvPr/>
        </p:nvSpPr>
        <p:spPr>
          <a:xfrm>
            <a:off x="6786578" y="2723379"/>
            <a:ext cx="1228430" cy="276999"/>
          </a:xfrm>
          <a:prstGeom prst="rect">
            <a:avLst/>
          </a:prstGeom>
          <a:noFill/>
        </p:spPr>
        <p:txBody>
          <a:bodyPr wrap="square" lIns="91440" tIns="45720" rIns="91440" bIns="45720" rtlCol="0" anchor="t">
            <a:spAutoFit/>
          </a:bodyPr>
          <a:lstStyle/>
          <a:p>
            <a:pPr algn="r"/>
            <a:r>
              <a:rPr lang="lt-LT" sz="1200" dirty="0">
                <a:solidFill>
                  <a:srgbClr val="8EC543"/>
                </a:solidFill>
                <a:latin typeface="Arial"/>
                <a:cs typeface="Arial"/>
              </a:rPr>
              <a:t>Gegužė</a:t>
            </a:r>
            <a:r>
              <a:rPr lang="en-GB" sz="1200" dirty="0">
                <a:solidFill>
                  <a:srgbClr val="8EC543"/>
                </a:solidFill>
                <a:latin typeface="Arial"/>
                <a:cs typeface="Arial"/>
              </a:rPr>
              <a:t>, 202</a:t>
            </a:r>
            <a:r>
              <a:rPr lang="lt-LT" sz="1200" dirty="0">
                <a:solidFill>
                  <a:srgbClr val="8EC543"/>
                </a:solidFill>
                <a:latin typeface="Arial"/>
                <a:cs typeface="Arial"/>
              </a:rPr>
              <a:t>3</a:t>
            </a:r>
            <a:endParaRPr lang="en-GB" sz="1200" dirty="0">
              <a:solidFill>
                <a:srgbClr val="8EC543"/>
              </a:solidFill>
              <a:latin typeface="Arial"/>
              <a:cs typeface="Arial"/>
            </a:endParaRPr>
          </a:p>
        </p:txBody>
      </p:sp>
      <p:sp>
        <p:nvSpPr>
          <p:cNvPr id="8" name="TextBox 7"/>
          <p:cNvSpPr txBox="1"/>
          <p:nvPr/>
        </p:nvSpPr>
        <p:spPr>
          <a:xfrm>
            <a:off x="7000892" y="4733526"/>
            <a:ext cx="991746" cy="338554"/>
          </a:xfrm>
          <a:prstGeom prst="rect">
            <a:avLst/>
          </a:prstGeom>
          <a:noFill/>
        </p:spPr>
        <p:txBody>
          <a:bodyPr wrap="none" rtlCol="0">
            <a:spAutoFit/>
          </a:bodyPr>
          <a:lstStyle/>
          <a:p>
            <a:r>
              <a:rPr lang="en-GB" sz="1600" dirty="0" err="1">
                <a:solidFill>
                  <a:srgbClr val="8EC543"/>
                </a:solidFill>
                <a:latin typeface="Arial" pitchFamily="34" charset="0"/>
                <a:cs typeface="Arial" pitchFamily="34" charset="0"/>
              </a:rPr>
              <a:t>zum.lrv.lt</a:t>
            </a:r>
            <a:endParaRPr lang="en-GB" sz="1600" dirty="0">
              <a:solidFill>
                <a:srgbClr val="8EC543"/>
              </a:solidFill>
              <a:latin typeface="Arial" pitchFamily="34" charset="0"/>
              <a:cs typeface="Arial" pitchFamily="34" charset="0"/>
            </a:endParaRPr>
          </a:p>
        </p:txBody>
      </p:sp>
      <p:sp>
        <p:nvSpPr>
          <p:cNvPr id="3" name="Skaidrės numerio vietos rezervavimo ženklas 2">
            <a:extLst>
              <a:ext uri="{FF2B5EF4-FFF2-40B4-BE49-F238E27FC236}">
                <a16:creationId xmlns:a16="http://schemas.microsoft.com/office/drawing/2014/main" id="{3E217BEE-6A39-BD21-52A9-B8190AA8FF57}"/>
              </a:ext>
            </a:extLst>
          </p:cNvPr>
          <p:cNvSpPr>
            <a:spLocks noGrp="1"/>
          </p:cNvSpPr>
          <p:nvPr>
            <p:ph type="sldNum" sz="quarter" idx="12"/>
          </p:nvPr>
        </p:nvSpPr>
        <p:spPr/>
        <p:txBody>
          <a:bodyPr/>
          <a:lstStyle/>
          <a:p>
            <a:fld id="{DA9B7F88-8E2D-499B-BAD8-FA2927D3DC0E}" type="slidenum">
              <a:rPr lang="en-GB" smtClean="0"/>
              <a:pPr/>
              <a:t>1</a:t>
            </a:fld>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590950"/>
            <a:ext cx="8229600" cy="629406"/>
          </a:xfrm>
        </p:spPr>
        <p:txBody>
          <a:bodyPr>
            <a:normAutofit/>
          </a:bodyPr>
          <a:lstStyle/>
          <a:p>
            <a:r>
              <a:rPr lang="lt-LT" sz="2000" b="1" dirty="0">
                <a:solidFill>
                  <a:srgbClr val="009900"/>
                </a:solidFill>
                <a:latin typeface="Arial" pitchFamily="34" charset="0"/>
                <a:ea typeface="+mn-ea"/>
                <a:cs typeface="Arial" pitchFamily="34" charset="0"/>
              </a:rPr>
              <a:t>Tinkamumo gauti paramą reikalavimai (1) </a:t>
            </a:r>
            <a:r>
              <a:rPr lang="lt-LT" sz="1400" dirty="0">
                <a:latin typeface="Arial" pitchFamily="34" charset="0"/>
                <a:ea typeface="+mn-ea"/>
                <a:cs typeface="Arial" pitchFamily="34" charset="0"/>
              </a:rPr>
              <a:t>(taikomi pareiškėjui ir (arba) partneriui (-</a:t>
            </a:r>
            <a:r>
              <a:rPr lang="lt-LT" sz="1400" dirty="0" err="1">
                <a:latin typeface="Arial" pitchFamily="34" charset="0"/>
                <a:ea typeface="+mn-ea"/>
                <a:cs typeface="Arial" pitchFamily="34" charset="0"/>
              </a:rPr>
              <a:t>iams</a:t>
            </a:r>
            <a:r>
              <a:rPr lang="lt-LT" sz="1400" dirty="0">
                <a:latin typeface="Arial" pitchFamily="34" charset="0"/>
                <a:ea typeface="+mn-ea"/>
                <a:cs typeface="Arial" pitchFamily="34" charset="0"/>
              </a:rPr>
              <a:t>) </a:t>
            </a: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1220356"/>
            <a:ext cx="8229600" cy="3374267"/>
          </a:xfrm>
        </p:spPr>
        <p:txBody>
          <a:bodyPr>
            <a:normAutofit fontScale="47500" lnSpcReduction="20000"/>
          </a:bodyPr>
          <a:lstStyle/>
          <a:p>
            <a:pPr marL="285750" indent="-285750" algn="just" eaLnBrk="1" hangingPunct="1">
              <a:spcBef>
                <a:spcPts val="0"/>
              </a:spcBef>
              <a:buFont typeface="Wingdings" panose="05000000000000000000" pitchFamily="2" charset="2"/>
              <a:buChar char="Ø"/>
              <a:defRPr/>
            </a:pPr>
            <a:endParaRPr lang="lt-LT" sz="2900" b="1" dirty="0">
              <a:latin typeface="Arial" panose="020B0604020202020204" pitchFamily="34" charset="0"/>
              <a:cs typeface="Arial" panose="020B0604020202020204" pitchFamily="34" charset="0"/>
            </a:endParaRPr>
          </a:p>
          <a:p>
            <a:pPr marL="285750" indent="-285750" algn="just" eaLnBrk="1" hangingPunct="1">
              <a:spcBef>
                <a:spcPts val="0"/>
              </a:spcBef>
              <a:buFont typeface="Wingdings" panose="05000000000000000000" pitchFamily="2" charset="2"/>
              <a:buChar char="Ø"/>
              <a:defRPr/>
            </a:pPr>
            <a:r>
              <a:rPr lang="lt-LT" sz="2900" b="1" dirty="0">
                <a:latin typeface="Arial" panose="020B0604020202020204" pitchFamily="34" charset="0"/>
                <a:cs typeface="Arial" panose="020B0604020202020204" pitchFamily="34" charset="0"/>
              </a:rPr>
              <a:t>Paraiška pateikta subjekto</a:t>
            </a:r>
            <a:r>
              <a:rPr lang="lt-LT" sz="2900" dirty="0">
                <a:latin typeface="Arial" panose="020B0604020202020204" pitchFamily="34" charset="0"/>
                <a:cs typeface="Arial" panose="020B0604020202020204" pitchFamily="34" charset="0"/>
              </a:rPr>
              <a:t>, įvardyto Taisyklėse </a:t>
            </a:r>
            <a:r>
              <a:rPr lang="lt-LT" sz="2900" b="1" dirty="0">
                <a:latin typeface="Arial" panose="020B0604020202020204" pitchFamily="34" charset="0"/>
                <a:cs typeface="Arial" panose="020B0604020202020204" pitchFamily="34" charset="0"/>
              </a:rPr>
              <a:t>galimu pareiškėju</a:t>
            </a:r>
            <a:r>
              <a:rPr lang="lt-LT" sz="2900" dirty="0">
                <a:latin typeface="Arial" panose="020B0604020202020204" pitchFamily="34" charset="0"/>
                <a:cs typeface="Arial" panose="020B0604020202020204" pitchFamily="34" charset="0"/>
              </a:rPr>
              <a:t>;</a:t>
            </a:r>
          </a:p>
          <a:p>
            <a:pPr marL="285750" indent="-285750" algn="just" eaLnBrk="1" hangingPunct="1">
              <a:spcBef>
                <a:spcPts val="0"/>
              </a:spcBef>
              <a:buFont typeface="Wingdings" panose="05000000000000000000" pitchFamily="2" charset="2"/>
              <a:buChar char="Ø"/>
              <a:defRPr/>
            </a:pPr>
            <a:r>
              <a:rPr lang="lt-LT" sz="2900" dirty="0">
                <a:latin typeface="Arial" panose="020B0604020202020204" pitchFamily="34" charset="0"/>
                <a:cs typeface="Arial" panose="020B0604020202020204" pitchFamily="34" charset="0"/>
              </a:rPr>
              <a:t>Projekto </a:t>
            </a:r>
            <a:r>
              <a:rPr lang="lt-LT" sz="2900" b="1" dirty="0">
                <a:latin typeface="Arial" panose="020B0604020202020204" pitchFamily="34" charset="0"/>
                <a:cs typeface="Arial" panose="020B0604020202020204" pitchFamily="34" charset="0"/>
              </a:rPr>
              <a:t>veikla ir išlaidos yra susijusios su remiama veikla</a:t>
            </a:r>
            <a:r>
              <a:rPr lang="lt-LT" sz="2900" dirty="0">
                <a:latin typeface="Arial" panose="020B0604020202020204" pitchFamily="34" charset="0"/>
                <a:cs typeface="Arial" panose="020B0604020202020204" pitchFamily="34" charset="0"/>
              </a:rPr>
              <a:t>;</a:t>
            </a:r>
          </a:p>
          <a:p>
            <a:pPr marL="285750" indent="-285750" algn="just" eaLnBrk="1" hangingPunct="1">
              <a:spcBef>
                <a:spcPts val="0"/>
              </a:spcBef>
              <a:buFont typeface="Wingdings" panose="05000000000000000000" pitchFamily="2" charset="2"/>
              <a:buChar char="Ø"/>
              <a:defRPr/>
            </a:pPr>
            <a:r>
              <a:rPr lang="lt-LT" sz="2900" dirty="0">
                <a:effectLst/>
                <a:latin typeface="Arial" panose="020B0604020202020204" pitchFamily="34" charset="0"/>
                <a:ea typeface="Times New Roman" panose="02020603050405020304" pitchFamily="18" charset="0"/>
                <a:cs typeface="Arial" panose="020B0604020202020204" pitchFamily="34" charset="0"/>
              </a:rPr>
              <a:t>Parama teikiama projektams, </a:t>
            </a:r>
            <a:r>
              <a:rPr lang="lt-LT" sz="2900" b="1" dirty="0">
                <a:effectLst/>
                <a:latin typeface="Arial" panose="020B0604020202020204" pitchFamily="34" charset="0"/>
                <a:ea typeface="Times New Roman" panose="02020603050405020304" pitchFamily="18" charset="0"/>
                <a:cs typeface="Arial" panose="020B0604020202020204" pitchFamily="34" charset="0"/>
              </a:rPr>
              <a:t>vykdomiems Lietuvos Respublikos teritorijoje</a:t>
            </a:r>
          </a:p>
          <a:p>
            <a:pPr marL="285750" indent="-285750" algn="just" eaLnBrk="1" hangingPunct="1">
              <a:spcBef>
                <a:spcPts val="0"/>
              </a:spcBef>
              <a:buFont typeface="Wingdings" panose="05000000000000000000" pitchFamily="2" charset="2"/>
              <a:buChar char="Ø"/>
              <a:defRPr/>
            </a:pPr>
            <a:r>
              <a:rPr lang="lt-LT" sz="2900" dirty="0">
                <a:effectLst/>
                <a:latin typeface="Arial" panose="020B0604020202020204" pitchFamily="34" charset="0"/>
                <a:ea typeface="Times New Roman" panose="02020603050405020304" pitchFamily="18" charset="0"/>
                <a:cs typeface="Arial" panose="020B0604020202020204" pitchFamily="34" charset="0"/>
              </a:rPr>
              <a:t>Pareiškėjas </a:t>
            </a:r>
            <a:r>
              <a:rPr lang="lt-LT" sz="2900" b="1" dirty="0">
                <a:effectLst/>
                <a:latin typeface="Arial" panose="020B0604020202020204" pitchFamily="34" charset="0"/>
                <a:ea typeface="Times New Roman" panose="02020603050405020304" pitchFamily="18" charset="0"/>
                <a:cs typeface="Arial" panose="020B0604020202020204" pitchFamily="34" charset="0"/>
              </a:rPr>
              <a:t>užtikrina tinkamą projekto finansavimo šaltinį</a:t>
            </a:r>
          </a:p>
          <a:p>
            <a:pPr marL="285750" indent="-285750" algn="just" eaLnBrk="1" hangingPunct="1">
              <a:spcBef>
                <a:spcPts val="0"/>
              </a:spcBef>
              <a:buFont typeface="Wingdings" panose="05000000000000000000" pitchFamily="2" charset="2"/>
              <a:buChar char="Ø"/>
              <a:defRPr/>
            </a:pPr>
            <a:r>
              <a:rPr lang="lt-LT" sz="2900" dirty="0">
                <a:latin typeface="Arial" panose="020B0604020202020204" pitchFamily="34" charset="0"/>
                <a:ea typeface="Times New Roman" panose="02020603050405020304" pitchFamily="18" charset="0"/>
                <a:cs typeface="Arial" panose="020B0604020202020204" pitchFamily="34" charset="0"/>
              </a:rPr>
              <a:t>P</a:t>
            </a:r>
            <a:r>
              <a:rPr lang="lt-LT" sz="2900" dirty="0">
                <a:effectLst/>
                <a:latin typeface="Arial" panose="020B0604020202020204" pitchFamily="34" charset="0"/>
                <a:ea typeface="Times New Roman" panose="02020603050405020304" pitchFamily="18" charset="0"/>
                <a:cs typeface="Arial" panose="020B0604020202020204" pitchFamily="34" charset="0"/>
              </a:rPr>
              <a:t>areiškėjas </a:t>
            </a:r>
            <a:r>
              <a:rPr lang="lt-LT" sz="2900" b="1" dirty="0">
                <a:effectLst/>
                <a:latin typeface="Arial" panose="020B0604020202020204" pitchFamily="34" charset="0"/>
                <a:ea typeface="Times New Roman" panose="02020603050405020304" pitchFamily="18" charset="0"/>
                <a:cs typeface="Arial" panose="020B0604020202020204" pitchFamily="34" charset="0"/>
              </a:rPr>
              <a:t>tvarko buhalterinę apskaitą ir sudaro finansines ataskaitas </a:t>
            </a:r>
            <a:r>
              <a:rPr lang="lt-LT" sz="2900" dirty="0">
                <a:effectLst/>
                <a:latin typeface="Arial" panose="020B0604020202020204" pitchFamily="34" charset="0"/>
                <a:ea typeface="Times New Roman" panose="02020603050405020304" pitchFamily="18" charset="0"/>
                <a:cs typeface="Arial" panose="020B0604020202020204" pitchFamily="34" charset="0"/>
              </a:rPr>
              <a:t>pagal Lietuvos Respublikos teisės aktų nustatytus reikalavimus</a:t>
            </a:r>
          </a:p>
          <a:p>
            <a:pPr marL="285750" indent="-285750" algn="just" eaLnBrk="1" hangingPunct="1">
              <a:spcBef>
                <a:spcPts val="0"/>
              </a:spcBef>
              <a:buFont typeface="Wingdings" panose="05000000000000000000" pitchFamily="2" charset="2"/>
              <a:buChar char="Ø"/>
              <a:defRPr/>
            </a:pPr>
            <a:r>
              <a:rPr lang="lt-LT" sz="2900" dirty="0">
                <a:latin typeface="Arial" panose="020B0604020202020204" pitchFamily="34" charset="0"/>
                <a:ea typeface="Times New Roman" panose="02020603050405020304" pitchFamily="18" charset="0"/>
                <a:cs typeface="Arial" panose="020B0604020202020204" pitchFamily="34" charset="0"/>
              </a:rPr>
              <a:t>P</a:t>
            </a:r>
            <a:r>
              <a:rPr lang="lt-LT" sz="2900" dirty="0">
                <a:effectLst/>
                <a:latin typeface="Arial" panose="020B0604020202020204" pitchFamily="34" charset="0"/>
                <a:ea typeface="Times New Roman" panose="02020603050405020304" pitchFamily="18" charset="0"/>
                <a:cs typeface="Arial" panose="020B0604020202020204" pitchFamily="34" charset="0"/>
              </a:rPr>
              <a:t>areiškėjas </a:t>
            </a:r>
            <a:r>
              <a:rPr lang="lt-LT" sz="2900" b="1" dirty="0">
                <a:effectLst/>
                <a:latin typeface="Arial" panose="020B0604020202020204" pitchFamily="34" charset="0"/>
                <a:ea typeface="Times New Roman" panose="02020603050405020304" pitchFamily="18" charset="0"/>
                <a:cs typeface="Arial" panose="020B0604020202020204" pitchFamily="34" charset="0"/>
              </a:rPr>
              <a:t>neturi įsiskolinimų Lietuvos Respublikos valstybės biudžetui ir Valstybinio socialinio draudimo fondo biudžetui</a:t>
            </a:r>
          </a:p>
          <a:p>
            <a:pPr marL="285750" indent="-285750" algn="just" eaLnBrk="1" hangingPunct="1">
              <a:spcBef>
                <a:spcPts val="0"/>
              </a:spcBef>
              <a:buFont typeface="Wingdings" panose="05000000000000000000" pitchFamily="2" charset="2"/>
              <a:buChar char="Ø"/>
              <a:defRPr/>
            </a:pPr>
            <a:r>
              <a:rPr lang="lt-LT" sz="2900" dirty="0">
                <a:latin typeface="Arial" panose="020B0604020202020204" pitchFamily="34" charset="0"/>
                <a:ea typeface="Times New Roman" panose="02020603050405020304" pitchFamily="18" charset="0"/>
                <a:cs typeface="Arial" panose="020B0604020202020204" pitchFamily="34" charset="0"/>
              </a:rPr>
              <a:t>P</a:t>
            </a:r>
            <a:r>
              <a:rPr lang="lt-LT" sz="2900" dirty="0">
                <a:effectLst/>
                <a:latin typeface="Arial" panose="020B0604020202020204" pitchFamily="34" charset="0"/>
                <a:ea typeface="Times New Roman" panose="02020603050405020304" pitchFamily="18" charset="0"/>
                <a:cs typeface="Arial" panose="020B0604020202020204" pitchFamily="34" charset="0"/>
              </a:rPr>
              <a:t>ateikiamas </a:t>
            </a:r>
            <a:r>
              <a:rPr lang="lt-LT" sz="2900" b="1" dirty="0">
                <a:effectLst/>
                <a:latin typeface="Arial" panose="020B0604020202020204" pitchFamily="34" charset="0"/>
                <a:ea typeface="Times New Roman" panose="02020603050405020304" pitchFamily="18" charset="0"/>
                <a:cs typeface="Arial" panose="020B0604020202020204" pitchFamily="34" charset="0"/>
              </a:rPr>
              <a:t>verslo planas</a:t>
            </a:r>
            <a:r>
              <a:rPr lang="lt-LT" sz="2900" dirty="0">
                <a:effectLst/>
                <a:latin typeface="Arial" panose="020B0604020202020204" pitchFamily="34" charset="0"/>
                <a:ea typeface="Times New Roman" panose="02020603050405020304" pitchFamily="18" charset="0"/>
                <a:cs typeface="Arial" panose="020B0604020202020204" pitchFamily="34" charset="0"/>
              </a:rPr>
              <a:t>, parengtas pagal intervencinės priemonės įgyvendinimo taisyklėse nustatytą formą</a:t>
            </a:r>
          </a:p>
          <a:p>
            <a:pPr marL="285750" indent="-285750" algn="just" eaLnBrk="1" hangingPunct="1">
              <a:spcBef>
                <a:spcPts val="0"/>
              </a:spcBef>
              <a:buFont typeface="Wingdings" panose="05000000000000000000" pitchFamily="2" charset="2"/>
              <a:buChar char="Ø"/>
              <a:defRPr/>
            </a:pPr>
            <a:r>
              <a:rPr lang="lt-LT" sz="2900" dirty="0">
                <a:latin typeface="Arial" panose="020B0604020202020204" pitchFamily="34" charset="0"/>
                <a:ea typeface="Times New Roman" panose="02020603050405020304" pitchFamily="18" charset="0"/>
                <a:cs typeface="Arial" panose="020B0604020202020204" pitchFamily="34" charset="0"/>
              </a:rPr>
              <a:t>Nekilnojamasis </a:t>
            </a:r>
            <a:r>
              <a:rPr lang="lt-LT" sz="2900" b="1" dirty="0">
                <a:latin typeface="Arial" panose="020B0604020202020204" pitchFamily="34" charset="0"/>
                <a:ea typeface="Times New Roman" panose="02020603050405020304" pitchFamily="18" charset="0"/>
                <a:cs typeface="Arial" panose="020B0604020202020204" pitchFamily="34" charset="0"/>
              </a:rPr>
              <a:t>turtas,</a:t>
            </a:r>
            <a:r>
              <a:rPr lang="lt-LT" sz="2900" dirty="0">
                <a:latin typeface="Arial" panose="020B0604020202020204" pitchFamily="34" charset="0"/>
                <a:ea typeface="Times New Roman" panose="02020603050405020304" pitchFamily="18" charset="0"/>
                <a:cs typeface="Arial" panose="020B0604020202020204" pitchFamily="34" charset="0"/>
              </a:rPr>
              <a:t> į kurį investuojama</a:t>
            </a:r>
            <a:r>
              <a:rPr lang="lt-LT" sz="2900" b="1" dirty="0">
                <a:latin typeface="Arial" panose="020B0604020202020204" pitchFamily="34" charset="0"/>
                <a:ea typeface="Times New Roman" panose="02020603050405020304" pitchFamily="18" charset="0"/>
                <a:cs typeface="Arial" panose="020B0604020202020204" pitchFamily="34" charset="0"/>
              </a:rPr>
              <a:t>, valdomas teisėtais pagrindais</a:t>
            </a:r>
          </a:p>
          <a:p>
            <a:pPr marL="285750" indent="-285750" algn="just" eaLnBrk="1" hangingPunct="1">
              <a:spcBef>
                <a:spcPts val="0"/>
              </a:spcBef>
              <a:buFont typeface="Wingdings" panose="05000000000000000000" pitchFamily="2" charset="2"/>
              <a:buChar char="Ø"/>
              <a:defRPr/>
            </a:pPr>
            <a:r>
              <a:rPr lang="lt-LT" sz="2900" dirty="0">
                <a:latin typeface="Arial" panose="020B0604020202020204" pitchFamily="34" charset="0"/>
                <a:ea typeface="Times New Roman" panose="02020603050405020304" pitchFamily="18" charset="0"/>
                <a:cs typeface="Arial" panose="020B0604020202020204" pitchFamily="34" charset="0"/>
              </a:rPr>
              <a:t>P</a:t>
            </a:r>
            <a:r>
              <a:rPr lang="lt-LT" sz="2900" dirty="0">
                <a:effectLst/>
                <a:latin typeface="Arial" panose="020B0604020202020204" pitchFamily="34" charset="0"/>
                <a:ea typeface="Times New Roman" panose="02020603050405020304" pitchFamily="18" charset="0"/>
                <a:cs typeface="Arial" panose="020B0604020202020204" pitchFamily="34" charset="0"/>
              </a:rPr>
              <a:t>aramos gavėjas verslo plano įgyvendinimo laikotarpiu </a:t>
            </a:r>
            <a:r>
              <a:rPr lang="lt-LT" sz="2900" b="1" dirty="0">
                <a:effectLst/>
                <a:latin typeface="Arial" panose="020B0604020202020204" pitchFamily="34" charset="0"/>
                <a:ea typeface="Times New Roman" panose="02020603050405020304" pitchFamily="18" charset="0"/>
                <a:cs typeface="Arial" panose="020B0604020202020204" pitchFamily="34" charset="0"/>
              </a:rPr>
              <a:t>tuo pačiu metu negali įgyvendinti projektų pagal kitas kaimo plėtros intervencines priemones, susijusias su investicijomis</a:t>
            </a:r>
          </a:p>
          <a:p>
            <a:pPr lvl="1" algn="just">
              <a:buFont typeface="Wingdings" panose="05000000000000000000" pitchFamily="2" charset="2"/>
              <a:buChar char="Ø"/>
              <a:tabLst>
                <a:tab pos="252095" algn="l"/>
              </a:tabLst>
            </a:pPr>
            <a:r>
              <a:rPr lang="lt-LT" sz="3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Parama neteikiama</a:t>
            </a:r>
            <a:r>
              <a:rPr lang="lt-LT" sz="3200" dirty="0">
                <a:effectLst/>
                <a:latin typeface="Arial" panose="020B0604020202020204" pitchFamily="34" charset="0"/>
                <a:ea typeface="Times New Roman" panose="02020603050405020304" pitchFamily="18" charset="0"/>
                <a:cs typeface="Arial" panose="020B0604020202020204" pitchFamily="34" charset="0"/>
              </a:rPr>
              <a:t>, jei nustatoma, kad </a:t>
            </a:r>
            <a:r>
              <a:rPr lang="lt-LT" sz="3200" b="1" dirty="0">
                <a:effectLst/>
                <a:latin typeface="Arial" panose="020B0604020202020204" pitchFamily="34" charset="0"/>
                <a:ea typeface="Times New Roman" panose="02020603050405020304" pitchFamily="18" charset="0"/>
                <a:cs typeface="Arial" panose="020B0604020202020204" pitchFamily="34" charset="0"/>
              </a:rPr>
              <a:t>sąlygos paramai gauti buvo dirbtinai sukurtos</a:t>
            </a:r>
          </a:p>
          <a:p>
            <a:pPr lvl="1" algn="just">
              <a:buFont typeface="Wingdings" panose="05000000000000000000" pitchFamily="2" charset="2"/>
              <a:buChar char="Ø"/>
              <a:tabLst>
                <a:tab pos="252095" algn="l"/>
              </a:tabLst>
            </a:pPr>
            <a:r>
              <a:rPr lang="lt-LT" sz="3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Parama neteikiama</a:t>
            </a:r>
            <a:r>
              <a:rPr lang="lt-LT" sz="3200" dirty="0">
                <a:effectLst/>
                <a:latin typeface="Arial" panose="020B0604020202020204" pitchFamily="34" charset="0"/>
                <a:ea typeface="Times New Roman" panose="02020603050405020304" pitchFamily="18" charset="0"/>
                <a:cs typeface="Arial" panose="020B0604020202020204" pitchFamily="34" charset="0"/>
              </a:rPr>
              <a:t>, jei pareiškėjas </a:t>
            </a:r>
            <a:r>
              <a:rPr lang="lt-LT" sz="3200" b="1" dirty="0">
                <a:effectLst/>
                <a:latin typeface="Arial" panose="020B0604020202020204" pitchFamily="34" charset="0"/>
                <a:ea typeface="Times New Roman" panose="02020603050405020304" pitchFamily="18" charset="0"/>
                <a:cs typeface="Arial" panose="020B0604020202020204" pitchFamily="34" charset="0"/>
              </a:rPr>
              <a:t>turi finansinių sunkumų </a:t>
            </a:r>
            <a:r>
              <a:rPr lang="lt-LT" sz="3200" dirty="0">
                <a:effectLst/>
                <a:latin typeface="Arial" panose="020B0604020202020204" pitchFamily="34" charset="0"/>
                <a:ea typeface="Times New Roman" panose="02020603050405020304" pitchFamily="18" charset="0"/>
                <a:cs typeface="Arial" panose="020B0604020202020204" pitchFamily="34" charset="0"/>
              </a:rPr>
              <a:t>(pareiškėjas bankrutuoja arba yra likviduojamas)</a:t>
            </a:r>
          </a:p>
          <a:p>
            <a:pPr lvl="1" algn="just">
              <a:buFont typeface="Wingdings" panose="05000000000000000000" pitchFamily="2" charset="2"/>
              <a:buChar char="Ø"/>
              <a:tabLst>
                <a:tab pos="252095" algn="l"/>
              </a:tabLst>
            </a:pPr>
            <a:endParaRPr lang="lt-LT" sz="1200" dirty="0">
              <a:effectLst/>
              <a:latin typeface="Times New Roman" panose="02020603050405020304" pitchFamily="18" charset="0"/>
              <a:ea typeface="Times New Roman" panose="02020603050405020304" pitchFamily="18" charset="0"/>
            </a:endParaRPr>
          </a:p>
          <a:p>
            <a:pPr marL="742950" lvl="1" indent="-285750" algn="just">
              <a:buFont typeface="+mj-lt"/>
              <a:buAutoNum type="arabicPeriod"/>
              <a:tabLst>
                <a:tab pos="252095" algn="l"/>
              </a:tabLst>
            </a:pPr>
            <a:endParaRPr lang="lt-LT" sz="1200" dirty="0">
              <a:latin typeface="Times New Roman" panose="02020603050405020304" pitchFamily="18" charset="0"/>
              <a:ea typeface="Times New Roman" panose="02020603050405020304" pitchFamily="18" charset="0"/>
            </a:endParaRPr>
          </a:p>
          <a:p>
            <a:pPr marL="742950" lvl="1" indent="-285750" algn="just">
              <a:buFont typeface="+mj-lt"/>
              <a:buAutoNum type="arabicPeriod"/>
              <a:tabLst>
                <a:tab pos="252095" algn="l"/>
              </a:tabLst>
            </a:pPr>
            <a:endParaRPr lang="lt-LT" sz="1200" dirty="0">
              <a:effectLst/>
              <a:latin typeface="Times New Roman" panose="02020603050405020304" pitchFamily="18" charset="0"/>
              <a:ea typeface="Times New Roman" panose="02020603050405020304" pitchFamily="18" charset="0"/>
            </a:endParaRPr>
          </a:p>
          <a:p>
            <a:pPr marL="742950" lvl="1" indent="-285750" algn="just">
              <a:buFont typeface="+mj-lt"/>
              <a:buAutoNum type="arabicPeriod"/>
              <a:tabLst>
                <a:tab pos="252095" algn="l"/>
              </a:tabLst>
            </a:pPr>
            <a:endParaRPr lang="lt-LT" sz="1200" dirty="0">
              <a:latin typeface="Times New Roman" panose="02020603050405020304" pitchFamily="18" charset="0"/>
              <a:ea typeface="Times New Roman" panose="02020603050405020304" pitchFamily="18" charset="0"/>
            </a:endParaRPr>
          </a:p>
          <a:p>
            <a:pPr marL="0" indent="0" algn="just">
              <a:buNone/>
            </a:pPr>
            <a:endParaRPr lang="lt-LT" sz="4000" b="0" i="0" dirty="0">
              <a:solidFill>
                <a:srgbClr val="333333"/>
              </a:solidFill>
              <a:effectLst/>
              <a:latin typeface="Arial" panose="020B0604020202020204" pitchFamily="34" charset="0"/>
              <a:cs typeface="Arial" panose="020B0604020202020204" pitchFamily="34"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EA96D9E8-39AD-C7FE-D0A9-0731C8B14F16}"/>
              </a:ext>
            </a:extLst>
          </p:cNvPr>
          <p:cNvSpPr>
            <a:spLocks noGrp="1"/>
          </p:cNvSpPr>
          <p:nvPr>
            <p:ph type="sldNum" sz="quarter" idx="12"/>
          </p:nvPr>
        </p:nvSpPr>
        <p:spPr/>
        <p:txBody>
          <a:bodyPr/>
          <a:lstStyle/>
          <a:p>
            <a:fld id="{DA9B7F88-8E2D-499B-BAD8-FA2927D3DC0E}" type="slidenum">
              <a:rPr lang="en-GB" smtClean="0"/>
              <a:pPr/>
              <a:t>10</a:t>
            </a:fld>
            <a:endParaRPr lang="en-GB"/>
          </a:p>
        </p:txBody>
      </p:sp>
    </p:spTree>
    <p:extLst>
      <p:ext uri="{BB962C8B-B14F-4D97-AF65-F5344CB8AC3E}">
        <p14:creationId xmlns:p14="http://schemas.microsoft.com/office/powerpoint/2010/main" val="4107441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590950"/>
            <a:ext cx="8229600" cy="464644"/>
          </a:xfrm>
        </p:spPr>
        <p:txBody>
          <a:bodyPr>
            <a:normAutofit fontScale="90000"/>
          </a:bodyPr>
          <a:lstStyle/>
          <a:p>
            <a:r>
              <a:rPr lang="lt-LT" sz="2000" b="1" dirty="0">
                <a:solidFill>
                  <a:srgbClr val="009900"/>
                </a:solidFill>
                <a:latin typeface="Arial" pitchFamily="34" charset="0"/>
                <a:ea typeface="+mn-ea"/>
                <a:cs typeface="Arial" pitchFamily="34" charset="0"/>
              </a:rPr>
              <a:t>Tinkamumo gauti paramą reikalavimai (2) </a:t>
            </a:r>
            <a:r>
              <a:rPr lang="lt-LT" sz="1400" dirty="0">
                <a:latin typeface="Arial" pitchFamily="34" charset="0"/>
                <a:ea typeface="+mn-ea"/>
                <a:cs typeface="Arial" pitchFamily="34" charset="0"/>
              </a:rPr>
              <a:t>(specialieji, taikomi pareiškėjui ir (arba) partneriui (-</a:t>
            </a:r>
            <a:r>
              <a:rPr lang="lt-LT" sz="1400" dirty="0" err="1">
                <a:latin typeface="Arial" pitchFamily="34" charset="0"/>
                <a:ea typeface="+mn-ea"/>
                <a:cs typeface="Arial" pitchFamily="34" charset="0"/>
              </a:rPr>
              <a:t>iams</a:t>
            </a:r>
            <a:r>
              <a:rPr lang="lt-LT" sz="1400" dirty="0">
                <a:latin typeface="Arial" pitchFamily="34" charset="0"/>
                <a:ea typeface="+mn-ea"/>
                <a:cs typeface="Arial" pitchFamily="34" charset="0"/>
              </a:rPr>
              <a:t>) </a:t>
            </a: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1055594"/>
            <a:ext cx="8229600" cy="3539029"/>
          </a:xfrm>
        </p:spPr>
        <p:txBody>
          <a:bodyPr>
            <a:normAutofit/>
          </a:bodyPr>
          <a:lstStyle/>
          <a:p>
            <a:pPr marL="285750" indent="-285750" algn="just" eaLnBrk="1" hangingPunct="1">
              <a:spcBef>
                <a:spcPts val="0"/>
              </a:spcBef>
              <a:buFont typeface="Wingdings" panose="05000000000000000000" pitchFamily="2" charset="2"/>
              <a:buChar char="Ø"/>
              <a:defRPr/>
            </a:pPr>
            <a:endParaRPr lang="lt-LT" sz="1500" dirty="0">
              <a:latin typeface="+mn-lt"/>
              <a:cs typeface="Times New Roman" pitchFamily="18" charset="0"/>
            </a:endParaRPr>
          </a:p>
          <a:p>
            <a:pPr marL="285750" indent="-285750" algn="just" eaLnBrk="1" hangingPunct="1">
              <a:spcBef>
                <a:spcPts val="0"/>
              </a:spcBef>
              <a:buFont typeface="Wingdings" panose="05000000000000000000" pitchFamily="2" charset="2"/>
              <a:buChar char="Ø"/>
              <a:defRPr/>
            </a:pPr>
            <a:r>
              <a:rPr lang="lt-LT" sz="1500" dirty="0">
                <a:latin typeface="+mn-lt"/>
                <a:cs typeface="Times New Roman" pitchFamily="18" charset="0"/>
              </a:rPr>
              <a:t>Pareiškėjas yra </a:t>
            </a:r>
            <a:r>
              <a:rPr lang="lt-LT" sz="1500" b="1" dirty="0">
                <a:latin typeface="+mn-lt"/>
                <a:cs typeface="Times New Roman" pitchFamily="18" charset="0"/>
              </a:rPr>
              <a:t>savo vardu įregistravęs valdą, kaip jos valdytojas;</a:t>
            </a:r>
          </a:p>
          <a:p>
            <a:pPr marL="285750" indent="-285750" algn="just" eaLnBrk="1" hangingPunct="1">
              <a:spcBef>
                <a:spcPts val="0"/>
              </a:spcBef>
              <a:buFont typeface="Wingdings" panose="05000000000000000000" pitchFamily="2" charset="2"/>
              <a:buChar char="Ø"/>
              <a:defRPr/>
            </a:pPr>
            <a:r>
              <a:rPr lang="lt-LT" sz="1500" b="1" dirty="0">
                <a:latin typeface="+mn-lt"/>
                <a:cs typeface="Times New Roman" pitchFamily="18" charset="0"/>
              </a:rPr>
              <a:t>Pajamos iš žemės ūkio veiklos per  ataskaitinius metus</a:t>
            </a:r>
            <a:r>
              <a:rPr lang="lt-LT" sz="1500" dirty="0">
                <a:latin typeface="+mn-lt"/>
                <a:cs typeface="Times New Roman" pitchFamily="18" charset="0"/>
              </a:rPr>
              <a:t> turi sudaryti </a:t>
            </a:r>
            <a:r>
              <a:rPr lang="lt-LT" sz="1500" b="1" dirty="0">
                <a:latin typeface="+mn-lt"/>
                <a:cs typeface="Times New Roman" pitchFamily="18" charset="0"/>
              </a:rPr>
              <a:t>ne mažiau kaip 50 proc. </a:t>
            </a:r>
            <a:r>
              <a:rPr lang="lt-LT" sz="1500" dirty="0">
                <a:latin typeface="+mn-lt"/>
                <a:cs typeface="Times New Roman" pitchFamily="18" charset="0"/>
              </a:rPr>
              <a:t>visų valdos pajamų.</a:t>
            </a:r>
          </a:p>
          <a:p>
            <a:pPr marL="285750" indent="-285750" algn="just" eaLnBrk="1" hangingPunct="1">
              <a:spcBef>
                <a:spcPts val="0"/>
              </a:spcBef>
              <a:buFont typeface="Wingdings" panose="05000000000000000000" pitchFamily="2" charset="2"/>
              <a:buChar char="Ø"/>
              <a:defRPr/>
            </a:pPr>
            <a:r>
              <a:rPr lang="lt-LT" sz="1500" b="1" dirty="0">
                <a:latin typeface="+mn-lt"/>
                <a:cs typeface="Times New Roman" pitchFamily="18" charset="0"/>
              </a:rPr>
              <a:t>Ūkis nepertraukiamai veikia (vykdo žemės ūkio veiklą ir gauna pajamas) ne trumpiau kaip 12 mėnesių </a:t>
            </a:r>
            <a:r>
              <a:rPr lang="lt-LT" sz="1500" dirty="0">
                <a:latin typeface="+mn-lt"/>
                <a:cs typeface="Times New Roman" pitchFamily="18" charset="0"/>
              </a:rPr>
              <a:t>iki paraiškos pateikimo.</a:t>
            </a:r>
          </a:p>
          <a:p>
            <a:pPr marL="285750" indent="-285750" algn="just" eaLnBrk="1" hangingPunct="1">
              <a:spcBef>
                <a:spcPts val="0"/>
              </a:spcBef>
              <a:buFont typeface="Wingdings" panose="05000000000000000000" pitchFamily="2" charset="2"/>
              <a:buChar char="Ø"/>
              <a:defRPr/>
            </a:pPr>
            <a:r>
              <a:rPr lang="lt-LT" sz="1500" b="1" dirty="0">
                <a:latin typeface="+mn-lt"/>
                <a:cs typeface="Times New Roman" pitchFamily="18" charset="0"/>
              </a:rPr>
              <a:t>Ūkio ekonominis dydis</a:t>
            </a:r>
            <a:r>
              <a:rPr lang="lt-LT" sz="1500" dirty="0">
                <a:latin typeface="+mn-lt"/>
                <a:cs typeface="Times New Roman" pitchFamily="18" charset="0"/>
              </a:rPr>
              <a:t>, išreikštas produkcijos standartine verte (SP), yra didesnis </a:t>
            </a:r>
            <a:r>
              <a:rPr lang="lt-LT" sz="1500" b="1" dirty="0">
                <a:latin typeface="+mn-lt"/>
                <a:cs typeface="Times New Roman" pitchFamily="18" charset="0"/>
              </a:rPr>
              <a:t>kaip 30 001 EUR </a:t>
            </a:r>
            <a:r>
              <a:rPr lang="lt-LT" sz="1500" dirty="0">
                <a:latin typeface="+mn-lt"/>
                <a:cs typeface="Times New Roman" pitchFamily="18" charset="0"/>
              </a:rPr>
              <a:t>(netaikoma pripažintiems ž. ū. kooperatyvams, kurie  superka ir realizuoja iš savo narių jų ūkiuose pagamintus arba užaugintus ž. ū. produktus arba juos perdirba ir realizuoja);</a:t>
            </a:r>
            <a:endParaRPr lang="lt-LT" sz="1500" dirty="0">
              <a:solidFill>
                <a:srgbClr val="FF0000"/>
              </a:solidFill>
              <a:latin typeface="+mn-lt"/>
              <a:cs typeface="Times New Roman" pitchFamily="18" charset="0"/>
            </a:endParaRPr>
          </a:p>
          <a:p>
            <a:pPr marL="285750" indent="-285750" algn="just" eaLnBrk="1" hangingPunct="1">
              <a:spcBef>
                <a:spcPts val="0"/>
              </a:spcBef>
              <a:buFont typeface="Wingdings" panose="05000000000000000000" pitchFamily="2" charset="2"/>
              <a:buChar char="Ø"/>
              <a:defRPr/>
            </a:pPr>
            <a:r>
              <a:rPr lang="lt-LT" sz="1500" dirty="0">
                <a:latin typeface="+mn-lt"/>
                <a:cs typeface="Times New Roman" pitchFamily="18" charset="0"/>
              </a:rPr>
              <a:t>Investicijos </a:t>
            </a:r>
            <a:r>
              <a:rPr lang="lt-LT" sz="1500" b="1" dirty="0">
                <a:latin typeface="+mn-lt"/>
                <a:cs typeface="Times New Roman" pitchFamily="18" charset="0"/>
              </a:rPr>
              <a:t>turi pagerinti bendrus valdos veiklos rezultatus.</a:t>
            </a:r>
            <a:endParaRPr lang="lt-LT" sz="1500" dirty="0">
              <a:latin typeface="+mn-lt"/>
              <a:cs typeface="Times New Roman" pitchFamily="18" charset="0"/>
            </a:endParaRPr>
          </a:p>
          <a:p>
            <a:pPr marL="285750" indent="-285750" algn="just" eaLnBrk="1" hangingPunct="1">
              <a:spcBef>
                <a:spcPts val="0"/>
              </a:spcBef>
              <a:buFont typeface="Wingdings" panose="05000000000000000000" pitchFamily="2" charset="2"/>
              <a:buChar char="Ø"/>
              <a:defRPr/>
            </a:pPr>
            <a:r>
              <a:rPr lang="lt-LT" sz="1500" dirty="0">
                <a:latin typeface="+mn-lt"/>
                <a:cs typeface="Times New Roman" pitchFamily="18" charset="0"/>
              </a:rPr>
              <a:t>Ūkio subjektas atitinka </a:t>
            </a:r>
            <a:r>
              <a:rPr lang="lt-LT" sz="1500" b="1" dirty="0">
                <a:latin typeface="+mn-lt"/>
                <a:cs typeface="Times New Roman" pitchFamily="18" charset="0"/>
              </a:rPr>
              <a:t>ekonominio gyvybingumo kriterijus </a:t>
            </a:r>
            <a:r>
              <a:rPr lang="lt-LT" sz="1500" b="1" dirty="0">
                <a:cs typeface="Times New Roman" pitchFamily="18" charset="0"/>
              </a:rPr>
              <a:t>ir jų kritines reikšmes</a:t>
            </a:r>
            <a:r>
              <a:rPr lang="lt-LT" sz="1500" dirty="0">
                <a:cs typeface="Times New Roman" pitchFamily="18" charset="0"/>
              </a:rPr>
              <a:t>.</a:t>
            </a:r>
          </a:p>
          <a:p>
            <a:pPr marL="285750" indent="-285750" algn="just" eaLnBrk="1" hangingPunct="1">
              <a:spcBef>
                <a:spcPts val="0"/>
              </a:spcBef>
              <a:buFont typeface="Wingdings" panose="05000000000000000000" pitchFamily="2" charset="2"/>
              <a:buChar char="Ø"/>
              <a:defRPr/>
            </a:pPr>
            <a:r>
              <a:rPr lang="lt-LT" sz="1500" dirty="0">
                <a:latin typeface="+mn-lt"/>
                <a:cs typeface="Times New Roman" pitchFamily="18" charset="0"/>
              </a:rPr>
              <a:t>Remiamos investicijos į </a:t>
            </a:r>
            <a:r>
              <a:rPr lang="lt-LT" sz="1500" b="1" dirty="0">
                <a:latin typeface="+mn-lt"/>
                <a:cs typeface="Times New Roman" pitchFamily="18" charset="0"/>
              </a:rPr>
              <a:t>Sutarties I priedo produktų </a:t>
            </a:r>
            <a:r>
              <a:rPr lang="lt-LT" sz="1500" dirty="0">
                <a:latin typeface="+mn-lt"/>
                <a:cs typeface="Times New Roman" pitchFamily="18" charset="0"/>
              </a:rPr>
              <a:t>(išskyrus žuvininkystės ir akvakultūros produktus) </a:t>
            </a:r>
            <a:r>
              <a:rPr lang="lt-LT" sz="1500" b="1" dirty="0">
                <a:latin typeface="+mn-lt"/>
                <a:cs typeface="Times New Roman" pitchFamily="18" charset="0"/>
              </a:rPr>
              <a:t>gamybą ir </a:t>
            </a:r>
            <a:r>
              <a:rPr lang="lt-LT" sz="1500" dirty="0">
                <a:latin typeface="+mn-lt"/>
                <a:cs typeface="Times New Roman" pitchFamily="18" charset="0"/>
              </a:rPr>
              <a:t>valdoje pagamintų produktų</a:t>
            </a:r>
            <a:r>
              <a:rPr lang="lt-LT" sz="1500" b="1" dirty="0">
                <a:latin typeface="+mn-lt"/>
                <a:cs typeface="Times New Roman" pitchFamily="18" charset="0"/>
              </a:rPr>
              <a:t> apdorojimą ir perdirbimą</a:t>
            </a:r>
            <a:r>
              <a:rPr lang="lt-LT" sz="1500" dirty="0">
                <a:latin typeface="+mn-lt"/>
                <a:cs typeface="Times New Roman" pitchFamily="18" charset="0"/>
              </a:rPr>
              <a:t>,  o gautas produktas turi būti Sutarties I priedo produktas</a:t>
            </a:r>
            <a:endParaRPr lang="lt-LT" sz="14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buFont typeface="+mj-lt"/>
              <a:buAutoNum type="arabicPeriod"/>
              <a:tabLst>
                <a:tab pos="252095" algn="l"/>
              </a:tabLst>
            </a:pPr>
            <a:endParaRPr lang="lt-LT" sz="1400" dirty="0">
              <a:latin typeface="Arial" panose="020B0604020202020204" pitchFamily="34" charset="0"/>
              <a:ea typeface="Times New Roman" panose="02020603050405020304" pitchFamily="18" charset="0"/>
              <a:cs typeface="Arial" panose="020B0604020202020204" pitchFamily="34" charset="0"/>
            </a:endParaRPr>
          </a:p>
          <a:p>
            <a:pPr marL="0" indent="0" algn="just">
              <a:buNone/>
            </a:pPr>
            <a:endParaRPr lang="lt-LT" sz="1400" b="0" i="0" dirty="0">
              <a:solidFill>
                <a:srgbClr val="333333"/>
              </a:solidFill>
              <a:effectLst/>
              <a:latin typeface="Arial" panose="020B0604020202020204" pitchFamily="34" charset="0"/>
              <a:cs typeface="Arial" panose="020B0604020202020204" pitchFamily="34"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3"/>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EA96D9E8-39AD-C7FE-D0A9-0731C8B14F16}"/>
              </a:ext>
            </a:extLst>
          </p:cNvPr>
          <p:cNvSpPr>
            <a:spLocks noGrp="1"/>
          </p:cNvSpPr>
          <p:nvPr>
            <p:ph type="sldNum" sz="quarter" idx="12"/>
          </p:nvPr>
        </p:nvSpPr>
        <p:spPr/>
        <p:txBody>
          <a:bodyPr/>
          <a:lstStyle/>
          <a:p>
            <a:fld id="{DA9B7F88-8E2D-499B-BAD8-FA2927D3DC0E}" type="slidenum">
              <a:rPr lang="en-GB" smtClean="0"/>
              <a:pPr/>
              <a:t>11</a:t>
            </a:fld>
            <a:endParaRPr lang="en-GB"/>
          </a:p>
        </p:txBody>
      </p:sp>
    </p:spTree>
    <p:extLst>
      <p:ext uri="{BB962C8B-B14F-4D97-AF65-F5344CB8AC3E}">
        <p14:creationId xmlns:p14="http://schemas.microsoft.com/office/powerpoint/2010/main" val="4213898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590949"/>
            <a:ext cx="8229600" cy="702139"/>
          </a:xfrm>
        </p:spPr>
        <p:txBody>
          <a:bodyPr>
            <a:normAutofit/>
          </a:bodyPr>
          <a:lstStyle/>
          <a:p>
            <a:r>
              <a:rPr lang="lt-LT" sz="2000" b="1" dirty="0">
                <a:solidFill>
                  <a:srgbClr val="009900"/>
                </a:solidFill>
                <a:latin typeface="Arial" pitchFamily="34" charset="0"/>
                <a:ea typeface="+mn-ea"/>
                <a:cs typeface="Arial" pitchFamily="34" charset="0"/>
              </a:rPr>
              <a:t>Tinkamumo gauti paramą reikalavimai (3) </a:t>
            </a:r>
            <a:r>
              <a:rPr lang="lt-LT" sz="2000" dirty="0">
                <a:latin typeface="Arial" pitchFamily="34" charset="0"/>
                <a:ea typeface="+mn-ea"/>
                <a:cs typeface="Arial" pitchFamily="34" charset="0"/>
              </a:rPr>
              <a:t>(</a:t>
            </a:r>
            <a:r>
              <a:rPr lang="lt-LT" sz="1400" dirty="0">
                <a:latin typeface="Arial" pitchFamily="34" charset="0"/>
                <a:ea typeface="+mn-ea"/>
                <a:cs typeface="Arial" pitchFamily="34" charset="0"/>
              </a:rPr>
              <a:t>taikomi, kai prašoma tik lengvatinės paskolos) </a:t>
            </a:r>
            <a:endParaRPr lang="lt-LT" sz="1400" dirty="0">
              <a:solidFill>
                <a:srgbClr val="8EC543"/>
              </a:solidFill>
              <a:latin typeface="Arial" pitchFamily="34" charset="0"/>
              <a:ea typeface="+mn-ea"/>
              <a:cs typeface="Arial" pitchFamily="34" charset="0"/>
            </a:endParaRP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1465729"/>
            <a:ext cx="8229600" cy="3128894"/>
          </a:xfrm>
        </p:spPr>
        <p:txBody>
          <a:bodyPr>
            <a:normAutofit fontScale="55000" lnSpcReduction="20000"/>
          </a:bodyPr>
          <a:lstStyle/>
          <a:p>
            <a:pPr marL="285750" indent="-285750" algn="just" eaLnBrk="1" hangingPunct="1">
              <a:spcBef>
                <a:spcPts val="0"/>
              </a:spcBef>
              <a:buFont typeface="Wingdings" panose="05000000000000000000" pitchFamily="2" charset="2"/>
              <a:buChar char="Ø"/>
              <a:defRPr/>
            </a:pPr>
            <a:r>
              <a:rPr lang="lt-LT" sz="2500" b="1" dirty="0">
                <a:latin typeface="Arial" panose="020B0604020202020204" pitchFamily="34" charset="0"/>
                <a:cs typeface="Arial" panose="020B0604020202020204" pitchFamily="34" charset="0"/>
              </a:rPr>
              <a:t>Paraiška pateikta subjekto</a:t>
            </a:r>
            <a:r>
              <a:rPr lang="lt-LT" sz="2500" dirty="0">
                <a:latin typeface="Arial" panose="020B0604020202020204" pitchFamily="34" charset="0"/>
                <a:cs typeface="Arial" panose="020B0604020202020204" pitchFamily="34" charset="0"/>
              </a:rPr>
              <a:t>, įvardyto Taisyklėse </a:t>
            </a:r>
            <a:r>
              <a:rPr lang="lt-LT" sz="2500" b="1" dirty="0">
                <a:latin typeface="Arial" panose="020B0604020202020204" pitchFamily="34" charset="0"/>
                <a:cs typeface="Arial" panose="020B0604020202020204" pitchFamily="34" charset="0"/>
              </a:rPr>
              <a:t>galimu pareiškėju</a:t>
            </a:r>
            <a:r>
              <a:rPr lang="lt-LT" sz="2500" dirty="0">
                <a:latin typeface="Arial" panose="020B0604020202020204" pitchFamily="34" charset="0"/>
                <a:cs typeface="Arial" panose="020B0604020202020204" pitchFamily="34" charset="0"/>
              </a:rPr>
              <a:t>;</a:t>
            </a:r>
          </a:p>
          <a:p>
            <a:pPr marL="285750" indent="-285750" algn="just" eaLnBrk="1" hangingPunct="1">
              <a:spcBef>
                <a:spcPts val="0"/>
              </a:spcBef>
              <a:buFont typeface="Wingdings" panose="05000000000000000000" pitchFamily="2" charset="2"/>
              <a:buChar char="Ø"/>
              <a:defRPr/>
            </a:pPr>
            <a:r>
              <a:rPr lang="lt-LT" sz="2500" dirty="0">
                <a:latin typeface="Arial" panose="020B0604020202020204" pitchFamily="34" charset="0"/>
                <a:cs typeface="Arial" panose="020B0604020202020204" pitchFamily="34" charset="0"/>
              </a:rPr>
              <a:t>Projekto </a:t>
            </a:r>
            <a:r>
              <a:rPr lang="lt-LT" sz="2500" b="1" dirty="0">
                <a:latin typeface="Arial" panose="020B0604020202020204" pitchFamily="34" charset="0"/>
                <a:cs typeface="Arial" panose="020B0604020202020204" pitchFamily="34" charset="0"/>
              </a:rPr>
              <a:t>veikla ir išlaidos yra susijusios su remiama veikla</a:t>
            </a:r>
            <a:r>
              <a:rPr lang="lt-LT" sz="2500" dirty="0">
                <a:latin typeface="Arial" panose="020B0604020202020204" pitchFamily="34" charset="0"/>
                <a:cs typeface="Arial" panose="020B0604020202020204" pitchFamily="34" charset="0"/>
              </a:rPr>
              <a:t>;</a:t>
            </a:r>
          </a:p>
          <a:p>
            <a:pPr marL="285750" indent="-285750" algn="just" eaLnBrk="1" hangingPunct="1">
              <a:spcBef>
                <a:spcPts val="0"/>
              </a:spcBef>
              <a:buFont typeface="Wingdings" panose="05000000000000000000" pitchFamily="2" charset="2"/>
              <a:buChar char="Ø"/>
              <a:defRPr/>
            </a:pPr>
            <a:r>
              <a:rPr lang="lt-LT" sz="2500" b="1" dirty="0">
                <a:latin typeface="Arial" panose="020B0604020202020204" pitchFamily="34" charset="0"/>
                <a:cs typeface="Arial" panose="020B0604020202020204" pitchFamily="34" charset="0"/>
              </a:rPr>
              <a:t>Pajamos iš žemės ūkio veiklos per  ataskaitinius metus</a:t>
            </a:r>
            <a:r>
              <a:rPr lang="lt-LT" sz="2500" dirty="0">
                <a:latin typeface="Arial" panose="020B0604020202020204" pitchFamily="34" charset="0"/>
                <a:cs typeface="Arial" panose="020B0604020202020204" pitchFamily="34" charset="0"/>
              </a:rPr>
              <a:t> turi sudaryti </a:t>
            </a:r>
            <a:r>
              <a:rPr lang="lt-LT" sz="2500" b="1" dirty="0">
                <a:latin typeface="Arial" panose="020B0604020202020204" pitchFamily="34" charset="0"/>
                <a:cs typeface="Arial" panose="020B0604020202020204" pitchFamily="34" charset="0"/>
              </a:rPr>
              <a:t>ne mažiau kaip 50 proc. </a:t>
            </a:r>
            <a:r>
              <a:rPr lang="lt-LT" sz="2500" dirty="0">
                <a:latin typeface="Arial" panose="020B0604020202020204" pitchFamily="34" charset="0"/>
                <a:cs typeface="Arial" panose="020B0604020202020204" pitchFamily="34" charset="0"/>
              </a:rPr>
              <a:t>visų valdos pajamų.</a:t>
            </a:r>
          </a:p>
          <a:p>
            <a:pPr marL="285750" indent="-285750" algn="just" eaLnBrk="1" hangingPunct="1">
              <a:spcBef>
                <a:spcPts val="0"/>
              </a:spcBef>
              <a:buFont typeface="Wingdings" panose="05000000000000000000" pitchFamily="2" charset="2"/>
              <a:buChar char="Ø"/>
              <a:defRPr/>
            </a:pPr>
            <a:r>
              <a:rPr lang="lt-LT" sz="2500" b="1" dirty="0">
                <a:latin typeface="Arial" panose="020B0604020202020204" pitchFamily="34" charset="0"/>
                <a:cs typeface="Arial" panose="020B0604020202020204" pitchFamily="34" charset="0"/>
              </a:rPr>
              <a:t>Ūkis nepertraukiamai veikia </a:t>
            </a:r>
            <a:r>
              <a:rPr lang="lt-LT" sz="2500" dirty="0">
                <a:latin typeface="Arial" panose="020B0604020202020204" pitchFamily="34" charset="0"/>
                <a:cs typeface="Arial" panose="020B0604020202020204" pitchFamily="34" charset="0"/>
              </a:rPr>
              <a:t>(vykdo žemės ūkio veiklą ir gauna pajamas</a:t>
            </a:r>
            <a:r>
              <a:rPr lang="lt-LT" sz="2500" b="1" dirty="0">
                <a:latin typeface="Arial" panose="020B0604020202020204" pitchFamily="34" charset="0"/>
                <a:cs typeface="Arial" panose="020B0604020202020204" pitchFamily="34" charset="0"/>
              </a:rPr>
              <a:t>) ne trumpiau kaip 12 mėnesių </a:t>
            </a:r>
            <a:r>
              <a:rPr lang="lt-LT" sz="2500" dirty="0">
                <a:latin typeface="Arial" panose="020B0604020202020204" pitchFamily="34" charset="0"/>
                <a:cs typeface="Arial" panose="020B0604020202020204" pitchFamily="34" charset="0"/>
              </a:rPr>
              <a:t>iki paraiškos pateikimo.</a:t>
            </a:r>
          </a:p>
          <a:p>
            <a:pPr marL="285750" indent="-285750" algn="just" eaLnBrk="1" hangingPunct="1">
              <a:spcBef>
                <a:spcPts val="0"/>
              </a:spcBef>
              <a:buFont typeface="Wingdings" panose="05000000000000000000" pitchFamily="2" charset="2"/>
              <a:buChar char="Ø"/>
              <a:defRPr/>
            </a:pPr>
            <a:r>
              <a:rPr lang="lt-LT" sz="2500" b="1" dirty="0">
                <a:latin typeface="Arial" panose="020B0604020202020204" pitchFamily="34" charset="0"/>
                <a:cs typeface="Arial" panose="020B0604020202020204" pitchFamily="34" charset="0"/>
              </a:rPr>
              <a:t>Ūkio ekonominis dydis</a:t>
            </a:r>
            <a:r>
              <a:rPr lang="lt-LT" sz="2500" dirty="0">
                <a:latin typeface="Arial" panose="020B0604020202020204" pitchFamily="34" charset="0"/>
                <a:cs typeface="Arial" panose="020B0604020202020204" pitchFamily="34" charset="0"/>
              </a:rPr>
              <a:t>, išreikštas produkcijos standartine verte (SP), yra didesnis </a:t>
            </a:r>
            <a:r>
              <a:rPr lang="lt-LT" sz="2500" b="1" dirty="0">
                <a:latin typeface="Arial" panose="020B0604020202020204" pitchFamily="34" charset="0"/>
                <a:cs typeface="Arial" panose="020B0604020202020204" pitchFamily="34" charset="0"/>
              </a:rPr>
              <a:t>kaip 30 001 EUR </a:t>
            </a:r>
            <a:r>
              <a:rPr lang="lt-LT" sz="2500" dirty="0">
                <a:latin typeface="Arial" panose="020B0604020202020204" pitchFamily="34" charset="0"/>
                <a:cs typeface="Arial" panose="020B0604020202020204" pitchFamily="34" charset="0"/>
              </a:rPr>
              <a:t>(netaikoma pripažintiems ž. ū. kooperatyvams, kurie  superka ir realizuoja iš savo narių jų ūkiuose pagamintus arba užaugintus ž. ū. produktus arba juos perdirba ir realizuoja</a:t>
            </a:r>
          </a:p>
          <a:p>
            <a:pPr marL="285750" indent="-285750" algn="just" eaLnBrk="1" hangingPunct="1">
              <a:spcBef>
                <a:spcPts val="0"/>
              </a:spcBef>
              <a:buFont typeface="Wingdings" panose="05000000000000000000" pitchFamily="2" charset="2"/>
              <a:buChar char="Ø"/>
              <a:defRPr/>
            </a:pPr>
            <a:r>
              <a:rPr lang="lt-LT" sz="2500" dirty="0">
                <a:latin typeface="Arial" panose="020B0604020202020204" pitchFamily="34" charset="0"/>
                <a:cs typeface="Arial" panose="020B0604020202020204" pitchFamily="34" charset="0"/>
              </a:rPr>
              <a:t>Remiamos investicijos į </a:t>
            </a:r>
            <a:r>
              <a:rPr lang="lt-LT" sz="2500" b="1" dirty="0">
                <a:latin typeface="Arial" panose="020B0604020202020204" pitchFamily="34" charset="0"/>
                <a:cs typeface="Arial" panose="020B0604020202020204" pitchFamily="34" charset="0"/>
              </a:rPr>
              <a:t>Sutarties I priedo produktų </a:t>
            </a:r>
            <a:r>
              <a:rPr lang="lt-LT" sz="2500" dirty="0">
                <a:latin typeface="Arial" panose="020B0604020202020204" pitchFamily="34" charset="0"/>
                <a:cs typeface="Arial" panose="020B0604020202020204" pitchFamily="34" charset="0"/>
              </a:rPr>
              <a:t>(išskyrus žuvininkystės ir akvakultūros produktus) </a:t>
            </a:r>
            <a:r>
              <a:rPr lang="lt-LT" sz="2500" b="1" dirty="0">
                <a:latin typeface="Arial" panose="020B0604020202020204" pitchFamily="34" charset="0"/>
                <a:cs typeface="Arial" panose="020B0604020202020204" pitchFamily="34" charset="0"/>
              </a:rPr>
              <a:t>gamybą ir </a:t>
            </a:r>
            <a:r>
              <a:rPr lang="lt-LT" sz="2500" dirty="0">
                <a:latin typeface="Arial" panose="020B0604020202020204" pitchFamily="34" charset="0"/>
                <a:cs typeface="Arial" panose="020B0604020202020204" pitchFamily="34" charset="0"/>
              </a:rPr>
              <a:t>valdoje pagamintų produktų</a:t>
            </a:r>
            <a:r>
              <a:rPr lang="lt-LT" sz="2500" b="1" dirty="0">
                <a:latin typeface="Arial" panose="020B0604020202020204" pitchFamily="34" charset="0"/>
                <a:cs typeface="Arial" panose="020B0604020202020204" pitchFamily="34" charset="0"/>
              </a:rPr>
              <a:t> apdorojimą ir perdirbimą</a:t>
            </a:r>
            <a:r>
              <a:rPr lang="lt-LT" sz="2500" dirty="0">
                <a:latin typeface="Arial" panose="020B0604020202020204" pitchFamily="34" charset="0"/>
                <a:cs typeface="Arial" panose="020B0604020202020204" pitchFamily="34" charset="0"/>
              </a:rPr>
              <a:t>,  o gautas produktas turi būti Sutarties I priedo produktas</a:t>
            </a:r>
          </a:p>
          <a:p>
            <a:pPr lvl="1" algn="just">
              <a:buFont typeface="Wingdings" panose="05000000000000000000" pitchFamily="2" charset="2"/>
              <a:buChar char="Ø"/>
              <a:tabLst>
                <a:tab pos="252095" algn="l"/>
              </a:tabLst>
            </a:pPr>
            <a:r>
              <a:rPr lang="lt-LT" sz="25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Parama neteikiama</a:t>
            </a:r>
            <a:r>
              <a:rPr lang="lt-LT" sz="2500" dirty="0">
                <a:effectLst/>
                <a:latin typeface="Arial" panose="020B0604020202020204" pitchFamily="34" charset="0"/>
                <a:ea typeface="Times New Roman" panose="02020603050405020304" pitchFamily="18" charset="0"/>
                <a:cs typeface="Arial" panose="020B0604020202020204" pitchFamily="34" charset="0"/>
              </a:rPr>
              <a:t>, jei nustatoma, kad sąlygos paramai gauti buvo dirbtinai sukurtos</a:t>
            </a:r>
          </a:p>
          <a:p>
            <a:pPr lvl="1" algn="just">
              <a:buFont typeface="Wingdings" panose="05000000000000000000" pitchFamily="2" charset="2"/>
              <a:buChar char="Ø"/>
              <a:tabLst>
                <a:tab pos="252095" algn="l"/>
              </a:tabLst>
            </a:pPr>
            <a:r>
              <a:rPr lang="lt-LT" sz="25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Parama neteikiama</a:t>
            </a:r>
            <a:r>
              <a:rPr lang="lt-LT" sz="2500" dirty="0">
                <a:effectLst/>
                <a:latin typeface="Arial" panose="020B0604020202020204" pitchFamily="34" charset="0"/>
                <a:ea typeface="Times New Roman" panose="02020603050405020304" pitchFamily="18" charset="0"/>
                <a:cs typeface="Arial" panose="020B0604020202020204" pitchFamily="34" charset="0"/>
              </a:rPr>
              <a:t>, jei pareiškėjas turi finansinių sunkumų (pareiškėjas bankrutuoja arba yra likviduojamas)</a:t>
            </a:r>
          </a:p>
          <a:p>
            <a:pPr lvl="1" algn="just">
              <a:buFont typeface="Wingdings" panose="05000000000000000000" pitchFamily="2" charset="2"/>
              <a:buChar char="Ø"/>
              <a:tabLst>
                <a:tab pos="252095" algn="l"/>
              </a:tabLst>
            </a:pPr>
            <a:endParaRPr lang="lt-LT" sz="25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eaLnBrk="1" hangingPunct="1">
              <a:spcBef>
                <a:spcPts val="0"/>
              </a:spcBef>
              <a:buFont typeface="Wingdings" panose="05000000000000000000" pitchFamily="2" charset="2"/>
              <a:buChar char="Ø"/>
              <a:defRPr/>
            </a:pPr>
            <a:endParaRPr lang="lt-LT" sz="25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buFont typeface="+mj-lt"/>
              <a:buAutoNum type="arabicPeriod"/>
              <a:tabLst>
                <a:tab pos="252095" algn="l"/>
              </a:tabLst>
            </a:pPr>
            <a:endParaRPr lang="lt-LT" sz="25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eaLnBrk="1" hangingPunct="1">
              <a:spcBef>
                <a:spcPts val="0"/>
              </a:spcBef>
              <a:buFont typeface="Wingdings" panose="05000000000000000000" pitchFamily="2" charset="2"/>
              <a:buChar char="Ø"/>
              <a:defRPr/>
            </a:pPr>
            <a:endParaRPr lang="lt-LT" sz="1600"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lt-LT" sz="1600" dirty="0">
              <a:solidFill>
                <a:srgbClr val="333333"/>
              </a:solidFill>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lt-LT" sz="4000" b="0" i="0" dirty="0">
              <a:solidFill>
                <a:srgbClr val="333333"/>
              </a:solidFill>
              <a:effectLst/>
              <a:latin typeface="Arial" panose="020B0604020202020204" pitchFamily="34" charset="0"/>
              <a:cs typeface="Arial" panose="020B0604020202020204" pitchFamily="34"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BD700909-5D0A-74F3-EB30-992FEB8E76B2}"/>
              </a:ext>
            </a:extLst>
          </p:cNvPr>
          <p:cNvSpPr>
            <a:spLocks noGrp="1"/>
          </p:cNvSpPr>
          <p:nvPr>
            <p:ph type="sldNum" sz="quarter" idx="12"/>
          </p:nvPr>
        </p:nvSpPr>
        <p:spPr/>
        <p:txBody>
          <a:bodyPr/>
          <a:lstStyle/>
          <a:p>
            <a:fld id="{DA9B7F88-8E2D-499B-BAD8-FA2927D3DC0E}" type="slidenum">
              <a:rPr lang="en-GB" smtClean="0"/>
              <a:pPr/>
              <a:t>12</a:t>
            </a:fld>
            <a:endParaRPr lang="en-GB"/>
          </a:p>
        </p:txBody>
      </p:sp>
    </p:spTree>
    <p:extLst>
      <p:ext uri="{BB962C8B-B14F-4D97-AF65-F5344CB8AC3E}">
        <p14:creationId xmlns:p14="http://schemas.microsoft.com/office/powerpoint/2010/main" val="882904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484094"/>
            <a:ext cx="8229600" cy="470647"/>
          </a:xfrm>
        </p:spPr>
        <p:txBody>
          <a:bodyPr>
            <a:normAutofit/>
          </a:bodyPr>
          <a:lstStyle/>
          <a:p>
            <a:r>
              <a:rPr lang="lt-LT" sz="2000" b="1" dirty="0">
                <a:solidFill>
                  <a:srgbClr val="009900"/>
                </a:solidFill>
                <a:latin typeface="Arial" pitchFamily="34" charset="0"/>
                <a:ea typeface="+mn-ea"/>
                <a:cs typeface="Arial" pitchFamily="34" charset="0"/>
              </a:rPr>
              <a:t>Įsipareigojimai (1)</a:t>
            </a:r>
            <a:endParaRPr lang="lt-LT" sz="1400" dirty="0">
              <a:solidFill>
                <a:srgbClr val="009900"/>
              </a:solidFill>
              <a:latin typeface="Arial" pitchFamily="34" charset="0"/>
              <a:ea typeface="+mn-ea"/>
              <a:cs typeface="Arial" pitchFamily="34" charset="0"/>
            </a:endParaRP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1055594"/>
            <a:ext cx="8229600" cy="3539029"/>
          </a:xfrm>
        </p:spPr>
        <p:txBody>
          <a:bodyPr>
            <a:normAutofit fontScale="25000" lnSpcReduction="20000"/>
          </a:bodyPr>
          <a:lstStyle/>
          <a:p>
            <a:pPr marL="0" indent="0" algn="just">
              <a:buNone/>
            </a:pPr>
            <a:r>
              <a:rPr lang="lt-LT" sz="6400" b="1" dirty="0">
                <a:solidFill>
                  <a:srgbClr val="009900"/>
                </a:solidFill>
                <a:latin typeface="Arial" panose="020B0604020202020204" pitchFamily="34" charset="0"/>
                <a:ea typeface="Times New Roman" panose="02020603050405020304" pitchFamily="18" charset="0"/>
                <a:cs typeface="Arial" panose="020B0604020202020204" pitchFamily="34" charset="0"/>
              </a:rPr>
              <a:t>Pareiškėjui:</a:t>
            </a:r>
          </a:p>
          <a:p>
            <a:pPr algn="just">
              <a:buFont typeface="Wingdings" panose="05000000000000000000" pitchFamily="2" charset="2"/>
              <a:buChar char="Ø"/>
            </a:pPr>
            <a:r>
              <a:rPr lang="lt-LT" sz="4300" b="1" dirty="0">
                <a:latin typeface="Arial" panose="020B0604020202020204" pitchFamily="34" charset="0"/>
                <a:ea typeface="Times New Roman" panose="02020603050405020304" pitchFamily="18" charset="0"/>
                <a:cs typeface="Arial" panose="020B0604020202020204" pitchFamily="34" charset="0"/>
              </a:rPr>
              <a:t>N</a:t>
            </a:r>
            <a:r>
              <a:rPr lang="lt-LT" sz="4300" b="1" dirty="0">
                <a:effectLst/>
                <a:latin typeface="Arial" panose="020B0604020202020204" pitchFamily="34" charset="0"/>
                <a:ea typeface="Times New Roman" panose="02020603050405020304" pitchFamily="18" charset="0"/>
                <a:cs typeface="Arial" panose="020B0604020202020204" pitchFamily="34" charset="0"/>
              </a:rPr>
              <a:t>enutraukti ar neperkelti gamybinės veiklos </a:t>
            </a:r>
            <a:r>
              <a:rPr lang="lt-LT" sz="4300" dirty="0">
                <a:effectLst/>
                <a:latin typeface="Arial" panose="020B0604020202020204" pitchFamily="34" charset="0"/>
                <a:ea typeface="Times New Roman" panose="02020603050405020304" pitchFamily="18" charset="0"/>
                <a:cs typeface="Arial" panose="020B0604020202020204" pitchFamily="34" charset="0"/>
              </a:rPr>
              <a:t>už </a:t>
            </a:r>
            <a:r>
              <a:rPr lang="lt-LT" sz="4300" dirty="0">
                <a:latin typeface="Arial" panose="020B0604020202020204" pitchFamily="34" charset="0"/>
                <a:ea typeface="Times New Roman" panose="02020603050405020304" pitchFamily="18" charset="0"/>
                <a:cs typeface="Arial" panose="020B0604020202020204" pitchFamily="34" charset="0"/>
              </a:rPr>
              <a:t>Lietuvos Respublikos </a:t>
            </a:r>
            <a:r>
              <a:rPr lang="lt-LT" sz="4300" dirty="0">
                <a:effectLst/>
                <a:latin typeface="Arial" panose="020B0604020202020204" pitchFamily="34" charset="0"/>
                <a:ea typeface="Times New Roman" panose="02020603050405020304" pitchFamily="18" charset="0"/>
                <a:cs typeface="Arial" panose="020B0604020202020204" pitchFamily="34" charset="0"/>
              </a:rPr>
              <a:t>teritorijos ribų </a:t>
            </a:r>
            <a:endParaRPr lang="lt-LT" sz="4300" dirty="0">
              <a:latin typeface="Arial" panose="020B0604020202020204" pitchFamily="34" charset="0"/>
              <a:ea typeface="Times New Roman" panose="02020603050405020304" pitchFamily="18" charset="0"/>
              <a:cs typeface="Arial" panose="020B0604020202020204" pitchFamily="34" charset="0"/>
            </a:endParaRPr>
          </a:p>
          <a:p>
            <a:pPr algn="just">
              <a:buFont typeface="Wingdings" panose="05000000000000000000" pitchFamily="2" charset="2"/>
              <a:buChar char="Ø"/>
            </a:pPr>
            <a:r>
              <a:rPr lang="lt-LT" sz="4300" b="1" dirty="0">
                <a:effectLst/>
                <a:latin typeface="Arial" panose="020B0604020202020204" pitchFamily="34" charset="0"/>
                <a:ea typeface="Times New Roman" panose="02020603050405020304" pitchFamily="18" charset="0"/>
                <a:cs typeface="Arial" panose="020B0604020202020204" pitchFamily="34" charset="0"/>
              </a:rPr>
              <a:t>Neparduoti ir kitaip neperleisti </a:t>
            </a:r>
            <a:r>
              <a:rPr lang="lt-LT" sz="4300" dirty="0">
                <a:effectLst/>
                <a:latin typeface="Arial" panose="020B0604020202020204" pitchFamily="34" charset="0"/>
                <a:ea typeface="Times New Roman" panose="02020603050405020304" pitchFamily="18" charset="0"/>
                <a:cs typeface="Arial" panose="020B0604020202020204" pitchFamily="34" charset="0"/>
              </a:rPr>
              <a:t>kitam asmeniui už paramos lėšas įgyto </a:t>
            </a:r>
            <a:r>
              <a:rPr lang="lt-LT" sz="4300" b="1" dirty="0">
                <a:effectLst/>
                <a:latin typeface="Arial" panose="020B0604020202020204" pitchFamily="34" charset="0"/>
                <a:ea typeface="Times New Roman" panose="02020603050405020304" pitchFamily="18" charset="0"/>
                <a:cs typeface="Arial" panose="020B0604020202020204" pitchFamily="34" charset="0"/>
              </a:rPr>
              <a:t>turto</a:t>
            </a:r>
          </a:p>
          <a:p>
            <a:pPr algn="just">
              <a:buFont typeface="Wingdings" panose="05000000000000000000" pitchFamily="2" charset="2"/>
              <a:buChar char="Ø"/>
            </a:pPr>
            <a:r>
              <a:rPr lang="lt-LT" sz="4300" b="1" baseline="0" dirty="0">
                <a:solidFill>
                  <a:schemeClr val="tx1"/>
                </a:solidFill>
                <a:effectLst/>
                <a:latin typeface="Arial" panose="020B0604020202020204" pitchFamily="34" charset="0"/>
                <a:cs typeface="Arial" panose="020B0604020202020204" pitchFamily="34" charset="0"/>
              </a:rPr>
              <a:t>Apdrausti turtą</a:t>
            </a:r>
            <a:r>
              <a:rPr lang="lt-LT" sz="4300" baseline="0" dirty="0">
                <a:solidFill>
                  <a:schemeClr val="tx1"/>
                </a:solidFill>
                <a:effectLst/>
                <a:latin typeface="Arial" panose="020B0604020202020204" pitchFamily="34" charset="0"/>
                <a:cs typeface="Arial" panose="020B0604020202020204" pitchFamily="34" charset="0"/>
              </a:rPr>
              <a:t>, kuriam nustatyta privaloma teisinė registracija, nuo mokėjimo prašymo, kuriame prašoma paramos kompensuoti įsigytą ar sukurtą turtą, pateikimo dienos iki projekto kontrolės laikotarpio pabaigos.</a:t>
            </a:r>
            <a:r>
              <a:rPr lang="lt-LT" sz="4300" dirty="0">
                <a:effectLst/>
                <a:latin typeface="Arial" panose="020B0604020202020204" pitchFamily="34" charset="0"/>
                <a:ea typeface="Times New Roman" panose="02020603050405020304" pitchFamily="18" charset="0"/>
                <a:cs typeface="Arial" panose="020B0604020202020204" pitchFamily="34" charset="0"/>
              </a:rPr>
              <a:t> </a:t>
            </a:r>
          </a:p>
          <a:p>
            <a:pPr algn="just">
              <a:buFont typeface="Wingdings" panose="05000000000000000000" pitchFamily="2" charset="2"/>
              <a:buChar char="Ø"/>
            </a:pPr>
            <a:r>
              <a:rPr lang="lt-LT" sz="4300" b="1" dirty="0">
                <a:latin typeface="Arial" panose="020B0604020202020204" pitchFamily="34" charset="0"/>
                <a:ea typeface="Times New Roman" panose="02020603050405020304" pitchFamily="18" charset="0"/>
                <a:cs typeface="Arial" panose="020B0604020202020204" pitchFamily="34" charset="0"/>
              </a:rPr>
              <a:t>N</a:t>
            </a:r>
            <a:r>
              <a:rPr lang="lt-LT" sz="4300" b="1" dirty="0">
                <a:effectLst/>
                <a:latin typeface="Arial" panose="020B0604020202020204" pitchFamily="34" charset="0"/>
                <a:ea typeface="Times New Roman" panose="02020603050405020304" pitchFamily="18" charset="0"/>
                <a:cs typeface="Arial" panose="020B0604020202020204" pitchFamily="34" charset="0"/>
              </a:rPr>
              <a:t>epakeisti veiklos pobūdžio</a:t>
            </a:r>
            <a:r>
              <a:rPr lang="lt-LT" sz="4300" dirty="0">
                <a:effectLst/>
                <a:latin typeface="Arial" panose="020B0604020202020204" pitchFamily="34" charset="0"/>
                <a:ea typeface="Times New Roman" panose="02020603050405020304" pitchFamily="18" charset="0"/>
                <a:cs typeface="Arial" panose="020B0604020202020204" pitchFamily="34" charset="0"/>
              </a:rPr>
              <a:t>, tikslų ar įgyvendinimo sąlygų</a:t>
            </a:r>
          </a:p>
          <a:p>
            <a:pPr algn="just">
              <a:buFont typeface="Wingdings" panose="05000000000000000000" pitchFamily="2" charset="2"/>
              <a:buChar char="Ø"/>
            </a:pPr>
            <a:r>
              <a:rPr lang="lt-LT" sz="4300" b="1" dirty="0">
                <a:latin typeface="Arial" panose="020B0604020202020204" pitchFamily="34" charset="0"/>
                <a:ea typeface="Times New Roman" panose="02020603050405020304" pitchFamily="18" charset="0"/>
                <a:cs typeface="Arial" panose="020B0604020202020204" pitchFamily="34" charset="0"/>
              </a:rPr>
              <a:t>T</a:t>
            </a:r>
            <a:r>
              <a:rPr lang="lt-LT" sz="4300" b="1" dirty="0">
                <a:effectLst/>
                <a:latin typeface="Arial" panose="020B0604020202020204" pitchFamily="34" charset="0"/>
                <a:ea typeface="Times New Roman" panose="02020603050405020304" pitchFamily="18" charset="0"/>
                <a:cs typeface="Arial" panose="020B0604020202020204" pitchFamily="34" charset="0"/>
              </a:rPr>
              <a:t>varkyti buhalterinę apskaitą </a:t>
            </a:r>
            <a:r>
              <a:rPr lang="lt-LT" sz="4300" dirty="0">
                <a:effectLst/>
                <a:latin typeface="Arial" panose="020B0604020202020204" pitchFamily="34" charset="0"/>
                <a:ea typeface="Times New Roman" panose="02020603050405020304" pitchFamily="18" charset="0"/>
                <a:cs typeface="Arial" panose="020B0604020202020204" pitchFamily="34" charset="0"/>
              </a:rPr>
              <a:t>pagal LR teisės aktų reikalavimus </a:t>
            </a:r>
          </a:p>
          <a:p>
            <a:pPr algn="just">
              <a:buFont typeface="Wingdings" panose="05000000000000000000" pitchFamily="2" charset="2"/>
              <a:buChar char="Ø"/>
            </a:pPr>
            <a:r>
              <a:rPr lang="lt-LT" sz="4300" b="1" dirty="0">
                <a:latin typeface="Arial" panose="020B0604020202020204" pitchFamily="34" charset="0"/>
                <a:ea typeface="Times New Roman" panose="02020603050405020304" pitchFamily="18" charset="0"/>
                <a:cs typeface="Arial" panose="020B0604020202020204" pitchFamily="34" charset="0"/>
              </a:rPr>
              <a:t>S</a:t>
            </a:r>
            <a:r>
              <a:rPr lang="lt-LT" sz="4300" b="1" dirty="0">
                <a:effectLst/>
                <a:latin typeface="Arial" panose="020B0604020202020204" pitchFamily="34" charset="0"/>
                <a:ea typeface="Times New Roman" panose="02020603050405020304" pitchFamily="18" charset="0"/>
                <a:cs typeface="Arial" panose="020B0604020202020204" pitchFamily="34" charset="0"/>
              </a:rPr>
              <a:t>udaryti sąlygas asmenims</a:t>
            </a:r>
            <a:r>
              <a:rPr lang="lt-LT" sz="4300" dirty="0">
                <a:effectLst/>
                <a:latin typeface="Arial" panose="020B0604020202020204" pitchFamily="34" charset="0"/>
                <a:ea typeface="Times New Roman" panose="02020603050405020304" pitchFamily="18" charset="0"/>
                <a:cs typeface="Arial" panose="020B0604020202020204" pitchFamily="34" charset="0"/>
              </a:rPr>
              <a:t>, turintiems teisę audituoti ir (arba) </a:t>
            </a:r>
            <a:r>
              <a:rPr lang="lt-LT" sz="4300" b="1" dirty="0">
                <a:effectLst/>
                <a:latin typeface="Arial" panose="020B0604020202020204" pitchFamily="34" charset="0"/>
                <a:ea typeface="Times New Roman" panose="02020603050405020304" pitchFamily="18" charset="0"/>
                <a:cs typeface="Arial" panose="020B0604020202020204" pitchFamily="34" charset="0"/>
              </a:rPr>
              <a:t>kontroliuoti, tikrinti</a:t>
            </a:r>
            <a:r>
              <a:rPr lang="lt-LT" sz="4300" dirty="0">
                <a:effectLst/>
                <a:latin typeface="Arial" panose="020B0604020202020204" pitchFamily="34" charset="0"/>
                <a:ea typeface="Times New Roman" panose="02020603050405020304" pitchFamily="18" charset="0"/>
                <a:cs typeface="Arial" panose="020B0604020202020204" pitchFamily="34" charset="0"/>
              </a:rPr>
              <a:t>, kaip yra vykdoma veikla, laikomasi sąlygų, už ką buvo skirta parama</a:t>
            </a:r>
          </a:p>
          <a:p>
            <a:pPr algn="just">
              <a:buFont typeface="Wingdings" panose="05000000000000000000" pitchFamily="2" charset="2"/>
              <a:buChar char="Ø"/>
            </a:pPr>
            <a:r>
              <a:rPr lang="lt-LT" sz="43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Užtikrinti, kad </a:t>
            </a:r>
            <a:r>
              <a:rPr lang="lt-LT" sz="4300" b="1"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valdos ekonominis dydis</a:t>
            </a:r>
            <a:r>
              <a:rPr lang="lt-LT" sz="43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išreikštas produkcijos standartine verte (SP), nuo paramos paraiškos pateikimo dienos iki projekto kontrolės laikotarpio pabaigos bus didesnis kaip </a:t>
            </a:r>
            <a:r>
              <a:rPr lang="lt-LT" sz="4300" b="1"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30 001 Eur </a:t>
            </a:r>
            <a:r>
              <a:rPr lang="lt-LT" sz="43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(netaikoma pripažintiems ŽŪK)</a:t>
            </a:r>
          </a:p>
          <a:p>
            <a:pPr algn="just">
              <a:buFont typeface="Wingdings" panose="05000000000000000000" pitchFamily="2" charset="2"/>
              <a:buChar char="Ø"/>
            </a:pPr>
            <a:r>
              <a:rPr lang="lt-LT" sz="43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Užtikrinti, kad pripažinto </a:t>
            </a:r>
            <a:r>
              <a:rPr lang="lt-LT" sz="4300" b="1"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žemės ūkio kooperatyvo statusas ir narystė kooperatyve bus nepertraukiamai </a:t>
            </a:r>
            <a:r>
              <a:rPr lang="lt-LT" sz="43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išlaikyti nuo paramos paraiškos pateikimo dienos iki projekto kontrolės laikotarpio pabaigos</a:t>
            </a:r>
          </a:p>
          <a:p>
            <a:pPr algn="just">
              <a:buFont typeface="Wingdings" panose="05000000000000000000" pitchFamily="2" charset="2"/>
              <a:buChar char="Ø"/>
            </a:pPr>
            <a:r>
              <a:rPr lang="lt-LT" sz="4300" b="1" dirty="0">
                <a:latin typeface="Arial" panose="020B0604020202020204" pitchFamily="34" charset="0"/>
                <a:ea typeface="Times New Roman" panose="02020603050405020304" pitchFamily="18" charset="0"/>
                <a:cs typeface="Arial" panose="020B0604020202020204" pitchFamily="34" charset="0"/>
              </a:rPr>
              <a:t>Į</a:t>
            </a:r>
            <a:r>
              <a:rPr lang="lt-LT" sz="4300" b="1" dirty="0">
                <a:effectLst/>
                <a:latin typeface="Arial" panose="020B0604020202020204" pitchFamily="34" charset="0"/>
                <a:ea typeface="Times New Roman" panose="02020603050405020304" pitchFamily="18" charset="0"/>
                <a:cs typeface="Arial" panose="020B0604020202020204" pitchFamily="34" charset="0"/>
              </a:rPr>
              <a:t>sigyti </a:t>
            </a:r>
            <a:r>
              <a:rPr lang="lt-LT" sz="4300" dirty="0">
                <a:effectLst/>
                <a:latin typeface="Arial" panose="020B0604020202020204" pitchFamily="34" charset="0"/>
                <a:ea typeface="Times New Roman" panose="02020603050405020304" pitchFamily="18" charset="0"/>
                <a:cs typeface="Arial" panose="020B0604020202020204" pitchFamily="34" charset="0"/>
              </a:rPr>
              <a:t>(visiškai apmokėti, pristatyti į projekto įgyvendinimo vietą, įregistruoti viešuosiuose registruose) </a:t>
            </a:r>
            <a:r>
              <a:rPr lang="lt-LT" sz="4300" b="1" dirty="0">
                <a:effectLst/>
                <a:latin typeface="Arial" panose="020B0604020202020204" pitchFamily="34" charset="0"/>
                <a:ea typeface="Times New Roman" panose="02020603050405020304" pitchFamily="18" charset="0"/>
                <a:cs typeface="Arial" panose="020B0604020202020204" pitchFamily="34" charset="0"/>
              </a:rPr>
              <a:t>bei naudoti numatytai </a:t>
            </a:r>
            <a:r>
              <a:rPr lang="lt-LT" sz="4300" dirty="0">
                <a:effectLst/>
                <a:latin typeface="Arial" panose="020B0604020202020204" pitchFamily="34" charset="0"/>
                <a:ea typeface="Times New Roman" panose="02020603050405020304" pitchFamily="18" charset="0"/>
                <a:cs typeface="Arial" panose="020B0604020202020204" pitchFamily="34" charset="0"/>
              </a:rPr>
              <a:t>veiklai vykdyti visas projekte numatytas investicijas ir saugoti patirtų išlaidų ir jų apmokėjimo įrodymo dokumentus.</a:t>
            </a:r>
          </a:p>
          <a:p>
            <a:pPr algn="just">
              <a:buFont typeface="Wingdings" panose="05000000000000000000" pitchFamily="2" charset="2"/>
              <a:buChar char="Ø"/>
            </a:pPr>
            <a:r>
              <a:rPr lang="lt-LT" sz="4300" dirty="0">
                <a:effectLst/>
                <a:latin typeface="Arial" panose="020B0604020202020204" pitchFamily="34" charset="0"/>
                <a:ea typeface="Times New Roman" panose="02020603050405020304" pitchFamily="18" charset="0"/>
                <a:cs typeface="Arial" panose="020B0604020202020204" pitchFamily="34" charset="0"/>
              </a:rPr>
              <a:t>Iki mokėjimo prašymo pateikimo dienos </a:t>
            </a:r>
            <a:r>
              <a:rPr lang="lt-LT" sz="4300" b="1" dirty="0">
                <a:effectLst/>
                <a:latin typeface="Arial" panose="020B0604020202020204" pitchFamily="34" charset="0"/>
                <a:ea typeface="Times New Roman" panose="02020603050405020304" pitchFamily="18" charset="0"/>
                <a:cs typeface="Arial" panose="020B0604020202020204" pitchFamily="34" charset="0"/>
              </a:rPr>
              <a:t>parengti naudoti įrangą ir (arba) techniką</a:t>
            </a:r>
          </a:p>
          <a:p>
            <a:pPr algn="just">
              <a:buFont typeface="Wingdings" panose="05000000000000000000" pitchFamily="2" charset="2"/>
              <a:buChar char="Ø"/>
            </a:pPr>
            <a:r>
              <a:rPr lang="lt-LT" sz="4300" b="1" dirty="0">
                <a:solidFill>
                  <a:srgbClr val="333333"/>
                </a:solidFill>
                <a:latin typeface="Arial" panose="020B0604020202020204" pitchFamily="34" charset="0"/>
                <a:cs typeface="Arial" panose="020B0604020202020204" pitchFamily="34" charset="0"/>
              </a:rPr>
              <a:t>V</a:t>
            </a:r>
            <a:r>
              <a:rPr lang="lt-LT" sz="4300" b="1" i="0" dirty="0">
                <a:solidFill>
                  <a:srgbClr val="333333"/>
                </a:solidFill>
                <a:effectLst/>
                <a:latin typeface="Arial" panose="020B0604020202020204" pitchFamily="34" charset="0"/>
                <a:cs typeface="Arial" panose="020B0604020202020204" pitchFamily="34" charset="0"/>
              </a:rPr>
              <a:t>iešinti paramą</a:t>
            </a:r>
            <a:r>
              <a:rPr lang="lt-LT" sz="4300" b="0" i="0" dirty="0">
                <a:solidFill>
                  <a:srgbClr val="333333"/>
                </a:solidFill>
                <a:effectLst/>
                <a:latin typeface="Arial" panose="020B0604020202020204" pitchFamily="34" charset="0"/>
                <a:cs typeface="Arial" panose="020B0604020202020204" pitchFamily="34" charset="0"/>
              </a:rPr>
              <a:t>, vadovaujantis Viešinimo taisyklėmis </a:t>
            </a:r>
          </a:p>
          <a:p>
            <a:pPr algn="just">
              <a:buFont typeface="Wingdings" panose="05000000000000000000" pitchFamily="2" charset="2"/>
              <a:buChar char="Ø"/>
            </a:pPr>
            <a:r>
              <a:rPr lang="lt-LT" sz="4300" b="1" dirty="0">
                <a:solidFill>
                  <a:srgbClr val="333333"/>
                </a:solidFill>
                <a:latin typeface="Arial" panose="020B0604020202020204" pitchFamily="34" charset="0"/>
                <a:cs typeface="Arial" panose="020B0604020202020204" pitchFamily="34" charset="0"/>
              </a:rPr>
              <a:t>P</a:t>
            </a:r>
            <a:r>
              <a:rPr lang="lt-LT" sz="4300" b="1" i="0" dirty="0">
                <a:solidFill>
                  <a:srgbClr val="333333"/>
                </a:solidFill>
                <a:effectLst/>
                <a:latin typeface="Arial" panose="020B0604020202020204" pitchFamily="34" charset="0"/>
                <a:cs typeface="Arial" panose="020B0604020202020204" pitchFamily="34" charset="0"/>
              </a:rPr>
              <a:t>asiekti ir </a:t>
            </a:r>
            <a:r>
              <a:rPr lang="lt-LT" sz="4300" b="0" i="0" dirty="0">
                <a:solidFill>
                  <a:srgbClr val="333333"/>
                </a:solidFill>
                <a:effectLst/>
                <a:latin typeface="Arial" panose="020B0604020202020204" pitchFamily="34" charset="0"/>
                <a:cs typeface="Arial" panose="020B0604020202020204" pitchFamily="34" charset="0"/>
              </a:rPr>
              <a:t>iki kontrolės laikotarpio pabaigos </a:t>
            </a:r>
            <a:r>
              <a:rPr lang="lt-LT" sz="4300" b="1" i="0" dirty="0">
                <a:solidFill>
                  <a:srgbClr val="333333"/>
                </a:solidFill>
                <a:effectLst/>
                <a:latin typeface="Arial" panose="020B0604020202020204" pitchFamily="34" charset="0"/>
                <a:cs typeface="Arial" panose="020B0604020202020204" pitchFamily="34" charset="0"/>
              </a:rPr>
              <a:t>išlaikyti projekto priežiūros rodiklius</a:t>
            </a:r>
          </a:p>
          <a:p>
            <a:pPr algn="just">
              <a:buFont typeface="Wingdings" panose="05000000000000000000" pitchFamily="2" charset="2"/>
              <a:buChar char="Ø"/>
            </a:pPr>
            <a:r>
              <a:rPr lang="lt-LT" sz="4300" b="1" dirty="0">
                <a:solidFill>
                  <a:srgbClr val="333333"/>
                </a:solidFill>
                <a:latin typeface="Arial" panose="020B0604020202020204" pitchFamily="34" charset="0"/>
                <a:cs typeface="Arial" panose="020B0604020202020204" pitchFamily="34" charset="0"/>
              </a:rPr>
              <a:t>T</a:t>
            </a:r>
            <a:r>
              <a:rPr lang="lt-LT" sz="4300" b="1" i="0" dirty="0">
                <a:solidFill>
                  <a:srgbClr val="333333"/>
                </a:solidFill>
                <a:effectLst/>
                <a:latin typeface="Arial" panose="020B0604020202020204" pitchFamily="34" charset="0"/>
                <a:cs typeface="Arial" panose="020B0604020202020204" pitchFamily="34" charset="0"/>
              </a:rPr>
              <a:t>eikti visą informaciją ir duomenis</a:t>
            </a:r>
            <a:r>
              <a:rPr lang="lt-LT" sz="4300" b="0" i="0" dirty="0">
                <a:solidFill>
                  <a:srgbClr val="333333"/>
                </a:solidFill>
                <a:effectLst/>
                <a:latin typeface="Arial" panose="020B0604020202020204" pitchFamily="34" charset="0"/>
                <a:cs typeface="Arial" panose="020B0604020202020204" pitchFamily="34" charset="0"/>
              </a:rPr>
              <a:t>, reikalingus statistikos tikslams, stebėsenai</a:t>
            </a:r>
          </a:p>
          <a:p>
            <a:pPr algn="just">
              <a:buFont typeface="Wingdings" panose="05000000000000000000" pitchFamily="2" charset="2"/>
              <a:buChar char="Ø"/>
            </a:pPr>
            <a:r>
              <a:rPr lang="lt-LT" sz="4300" b="1" dirty="0">
                <a:solidFill>
                  <a:srgbClr val="333333"/>
                </a:solidFill>
                <a:latin typeface="Arial" panose="020B0604020202020204" pitchFamily="34" charset="0"/>
                <a:cs typeface="Arial" panose="020B0604020202020204" pitchFamily="34" charset="0"/>
              </a:rPr>
              <a:t>D</a:t>
            </a:r>
            <a:r>
              <a:rPr lang="it-IT" sz="4300" b="1" i="0" dirty="0">
                <a:solidFill>
                  <a:srgbClr val="333333"/>
                </a:solidFill>
                <a:effectLst/>
                <a:latin typeface="Arial" panose="020B0604020202020204" pitchFamily="34" charset="0"/>
                <a:cs typeface="Arial" panose="020B0604020202020204" pitchFamily="34" charset="0"/>
              </a:rPr>
              <a:t>irbtinai nekurti sąlygų paramai gauti </a:t>
            </a:r>
            <a:endParaRPr lang="lt-LT" sz="4300" b="1" i="0" dirty="0">
              <a:solidFill>
                <a:srgbClr val="333333"/>
              </a:solidFill>
              <a:effectLst/>
              <a:latin typeface="Arial" panose="020B0604020202020204" pitchFamily="34" charset="0"/>
              <a:cs typeface="Arial" panose="020B0604020202020204" pitchFamily="34" charset="0"/>
            </a:endParaRPr>
          </a:p>
          <a:p>
            <a:pPr marL="0" indent="0" algn="just">
              <a:buNone/>
            </a:pPr>
            <a:br>
              <a:rPr lang="lt-LT" sz="4300" b="0" i="0" dirty="0">
                <a:solidFill>
                  <a:srgbClr val="333333"/>
                </a:solidFill>
                <a:effectLst/>
                <a:latin typeface="Arial" panose="020B0604020202020204" pitchFamily="34" charset="0"/>
                <a:cs typeface="Arial" panose="020B0604020202020204" pitchFamily="34" charset="0"/>
              </a:rPr>
            </a:br>
            <a:endParaRPr lang="lt-LT" sz="4300" b="0" i="0" dirty="0">
              <a:solidFill>
                <a:srgbClr val="333333"/>
              </a:solidFill>
              <a:effectLst/>
              <a:latin typeface="Arial" panose="020B0604020202020204" pitchFamily="34" charset="0"/>
              <a:cs typeface="Arial" panose="020B0604020202020204" pitchFamily="34" charset="0"/>
            </a:endParaRPr>
          </a:p>
          <a:p>
            <a:pPr marL="0" indent="0" algn="just">
              <a:buNone/>
            </a:pPr>
            <a:endParaRPr lang="lt-LT" sz="4000" b="0" i="0" dirty="0">
              <a:solidFill>
                <a:srgbClr val="333333"/>
              </a:solidFill>
              <a:effectLst/>
              <a:latin typeface="Arial" panose="020B0604020202020204" pitchFamily="34" charset="0"/>
              <a:cs typeface="Arial" panose="020B0604020202020204" pitchFamily="34"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3A3CD527-3957-3F4C-7790-2BF2EFEC2AF5}"/>
              </a:ext>
            </a:extLst>
          </p:cNvPr>
          <p:cNvSpPr>
            <a:spLocks noGrp="1"/>
          </p:cNvSpPr>
          <p:nvPr>
            <p:ph type="sldNum" sz="quarter" idx="12"/>
          </p:nvPr>
        </p:nvSpPr>
        <p:spPr/>
        <p:txBody>
          <a:bodyPr/>
          <a:lstStyle/>
          <a:p>
            <a:fld id="{DA9B7F88-8E2D-499B-BAD8-FA2927D3DC0E}" type="slidenum">
              <a:rPr lang="en-GB" smtClean="0"/>
              <a:pPr/>
              <a:t>13</a:t>
            </a:fld>
            <a:endParaRPr lang="en-GB"/>
          </a:p>
        </p:txBody>
      </p:sp>
    </p:spTree>
    <p:extLst>
      <p:ext uri="{BB962C8B-B14F-4D97-AF65-F5344CB8AC3E}">
        <p14:creationId xmlns:p14="http://schemas.microsoft.com/office/powerpoint/2010/main" val="130119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548876"/>
            <a:ext cx="8229600" cy="726674"/>
          </a:xfrm>
        </p:spPr>
        <p:txBody>
          <a:bodyPr>
            <a:normAutofit/>
          </a:bodyPr>
          <a:lstStyle/>
          <a:p>
            <a:r>
              <a:rPr lang="lt-LT" sz="2000" b="1" dirty="0">
                <a:solidFill>
                  <a:srgbClr val="009900"/>
                </a:solidFill>
                <a:latin typeface="Arial" pitchFamily="34" charset="0"/>
                <a:ea typeface="+mn-ea"/>
                <a:cs typeface="Arial" pitchFamily="34" charset="0"/>
              </a:rPr>
              <a:t>Įsipareigojimai (2)</a:t>
            </a: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1351429"/>
            <a:ext cx="8229600" cy="3243194"/>
          </a:xfrm>
        </p:spPr>
        <p:txBody>
          <a:bodyPr>
            <a:normAutofit fontScale="92500"/>
          </a:bodyPr>
          <a:lstStyle/>
          <a:p>
            <a:pPr algn="just">
              <a:buFont typeface="Wingdings" panose="05000000000000000000" pitchFamily="2" charset="2"/>
              <a:buChar char="Ø"/>
            </a:pPr>
            <a:r>
              <a:rPr lang="lt-LT" sz="1900" b="1" dirty="0">
                <a:solidFill>
                  <a:srgbClr val="009900"/>
                </a:solidFill>
                <a:latin typeface="Arial" panose="020B0604020202020204" pitchFamily="34" charset="0"/>
                <a:ea typeface="Times New Roman" panose="02020603050405020304" pitchFamily="18" charset="0"/>
                <a:cs typeface="Arial" panose="020B0604020202020204" pitchFamily="34" charset="0"/>
              </a:rPr>
              <a:t>Partneriui (-</a:t>
            </a:r>
            <a:r>
              <a:rPr lang="lt-LT" sz="1900" b="1" dirty="0" err="1">
                <a:solidFill>
                  <a:srgbClr val="009900"/>
                </a:solidFill>
                <a:latin typeface="Arial" panose="020B0604020202020204" pitchFamily="34" charset="0"/>
                <a:ea typeface="Times New Roman" panose="02020603050405020304" pitchFamily="18" charset="0"/>
                <a:cs typeface="Arial" panose="020B0604020202020204" pitchFamily="34" charset="0"/>
              </a:rPr>
              <a:t>iams</a:t>
            </a:r>
            <a:r>
              <a:rPr lang="lt-LT" sz="1900" b="1" dirty="0">
                <a:solidFill>
                  <a:srgbClr val="009900"/>
                </a:solidFill>
                <a:latin typeface="Arial" panose="020B0604020202020204" pitchFamily="34" charset="0"/>
                <a:ea typeface="Times New Roman" panose="02020603050405020304" pitchFamily="18" charset="0"/>
                <a:cs typeface="Arial" panose="020B0604020202020204" pitchFamily="34" charset="0"/>
              </a:rPr>
              <a:t>):</a:t>
            </a:r>
          </a:p>
          <a:p>
            <a:pPr algn="just">
              <a:buFont typeface="Wingdings" panose="05000000000000000000" pitchFamily="2" charset="2"/>
              <a:buChar char="Ø"/>
            </a:pPr>
            <a:r>
              <a:rPr lang="lt-LT" sz="1700" b="1" dirty="0">
                <a:latin typeface="Arial" panose="020B0604020202020204" pitchFamily="34" charset="0"/>
                <a:ea typeface="Times New Roman" panose="02020603050405020304" pitchFamily="18" charset="0"/>
                <a:cs typeface="Arial" panose="020B0604020202020204" pitchFamily="34" charset="0"/>
              </a:rPr>
              <a:t>N</a:t>
            </a:r>
            <a:r>
              <a:rPr lang="lt-LT" sz="1700" b="1" dirty="0">
                <a:effectLst/>
                <a:latin typeface="Arial" panose="020B0604020202020204" pitchFamily="34" charset="0"/>
                <a:ea typeface="Times New Roman" panose="02020603050405020304" pitchFamily="18" charset="0"/>
                <a:cs typeface="Arial" panose="020B0604020202020204" pitchFamily="34" charset="0"/>
              </a:rPr>
              <a:t>enutraukti ar neperkelti gamybinės veiklos </a:t>
            </a:r>
            <a:r>
              <a:rPr lang="lt-LT" sz="1700" dirty="0">
                <a:effectLst/>
                <a:latin typeface="Arial" panose="020B0604020202020204" pitchFamily="34" charset="0"/>
                <a:ea typeface="Times New Roman" panose="02020603050405020304" pitchFamily="18" charset="0"/>
                <a:cs typeface="Arial" panose="020B0604020202020204" pitchFamily="34" charset="0"/>
              </a:rPr>
              <a:t>už </a:t>
            </a:r>
            <a:r>
              <a:rPr lang="lt-LT" sz="1700" dirty="0">
                <a:latin typeface="Arial" panose="020B0604020202020204" pitchFamily="34" charset="0"/>
                <a:ea typeface="Times New Roman" panose="02020603050405020304" pitchFamily="18" charset="0"/>
                <a:cs typeface="Arial" panose="020B0604020202020204" pitchFamily="34" charset="0"/>
              </a:rPr>
              <a:t>Lietuvos Respublikos </a:t>
            </a:r>
            <a:r>
              <a:rPr lang="lt-LT" sz="1700" dirty="0">
                <a:effectLst/>
                <a:latin typeface="Arial" panose="020B0604020202020204" pitchFamily="34" charset="0"/>
                <a:ea typeface="Times New Roman" panose="02020603050405020304" pitchFamily="18" charset="0"/>
                <a:cs typeface="Arial" panose="020B0604020202020204" pitchFamily="34" charset="0"/>
              </a:rPr>
              <a:t>teritorijos ribų</a:t>
            </a:r>
          </a:p>
          <a:p>
            <a:pPr algn="just">
              <a:buFont typeface="Wingdings" panose="05000000000000000000" pitchFamily="2" charset="2"/>
              <a:buChar char="Ø"/>
            </a:pPr>
            <a:r>
              <a:rPr lang="lt-LT" sz="1700" b="1" dirty="0">
                <a:latin typeface="Arial" panose="020B0604020202020204" pitchFamily="34" charset="0"/>
                <a:ea typeface="Times New Roman" panose="02020603050405020304" pitchFamily="18" charset="0"/>
                <a:cs typeface="Arial" panose="020B0604020202020204" pitchFamily="34" charset="0"/>
              </a:rPr>
              <a:t>N</a:t>
            </a:r>
            <a:r>
              <a:rPr lang="lt-LT" sz="1700" b="1" dirty="0">
                <a:effectLst/>
                <a:latin typeface="Arial" panose="020B0604020202020204" pitchFamily="34" charset="0"/>
                <a:ea typeface="Times New Roman" panose="02020603050405020304" pitchFamily="18" charset="0"/>
                <a:cs typeface="Arial" panose="020B0604020202020204" pitchFamily="34" charset="0"/>
              </a:rPr>
              <a:t>epakeisti veiklos pobūdžio</a:t>
            </a:r>
            <a:r>
              <a:rPr lang="lt-LT" sz="1700" dirty="0">
                <a:effectLst/>
                <a:latin typeface="Arial" panose="020B0604020202020204" pitchFamily="34" charset="0"/>
                <a:ea typeface="Times New Roman" panose="02020603050405020304" pitchFamily="18" charset="0"/>
                <a:cs typeface="Arial" panose="020B0604020202020204" pitchFamily="34" charset="0"/>
              </a:rPr>
              <a:t>, tikslų ar įgyvendinimo sąlygų</a:t>
            </a:r>
          </a:p>
          <a:p>
            <a:pPr algn="just">
              <a:buFont typeface="Wingdings" panose="05000000000000000000" pitchFamily="2" charset="2"/>
              <a:buChar char="Ø"/>
            </a:pPr>
            <a:r>
              <a:rPr lang="lt-LT" sz="1700" dirty="0">
                <a:effectLst/>
                <a:latin typeface="Arial" panose="020B0604020202020204" pitchFamily="34" charset="0"/>
                <a:ea typeface="Times New Roman" panose="02020603050405020304" pitchFamily="18" charset="0"/>
                <a:cs typeface="Arial" panose="020B0604020202020204" pitchFamily="34" charset="0"/>
              </a:rPr>
              <a:t> </a:t>
            </a:r>
            <a:r>
              <a:rPr lang="lt-LT" sz="1700" dirty="0">
                <a:latin typeface="Arial" panose="020B0604020202020204" pitchFamily="34" charset="0"/>
                <a:ea typeface="Times New Roman" panose="02020603050405020304" pitchFamily="18" charset="0"/>
                <a:cs typeface="Arial" panose="020B0604020202020204" pitchFamily="34" charset="0"/>
              </a:rPr>
              <a:t>S</a:t>
            </a:r>
            <a:r>
              <a:rPr lang="lt-LT" sz="1700" dirty="0">
                <a:effectLst/>
                <a:latin typeface="Arial" panose="020B0604020202020204" pitchFamily="34" charset="0"/>
                <a:ea typeface="Times New Roman" panose="02020603050405020304" pitchFamily="18" charset="0"/>
                <a:cs typeface="Arial" panose="020B0604020202020204" pitchFamily="34" charset="0"/>
              </a:rPr>
              <a:t>udaryti sąlygas asmenims, turintiems teisę </a:t>
            </a:r>
            <a:r>
              <a:rPr lang="lt-LT" sz="1700" b="1" dirty="0">
                <a:effectLst/>
                <a:latin typeface="Arial" panose="020B0604020202020204" pitchFamily="34" charset="0"/>
                <a:ea typeface="Times New Roman" panose="02020603050405020304" pitchFamily="18" charset="0"/>
                <a:cs typeface="Arial" panose="020B0604020202020204" pitchFamily="34" charset="0"/>
              </a:rPr>
              <a:t>audituoti </a:t>
            </a:r>
            <a:r>
              <a:rPr lang="lt-LT" sz="1700" dirty="0">
                <a:effectLst/>
                <a:latin typeface="Arial" panose="020B0604020202020204" pitchFamily="34" charset="0"/>
                <a:ea typeface="Times New Roman" panose="02020603050405020304" pitchFamily="18" charset="0"/>
                <a:cs typeface="Arial" panose="020B0604020202020204" pitchFamily="34" charset="0"/>
              </a:rPr>
              <a:t>ir (arba) </a:t>
            </a:r>
            <a:r>
              <a:rPr lang="lt-LT" sz="1700" b="1" dirty="0">
                <a:effectLst/>
                <a:latin typeface="Arial" panose="020B0604020202020204" pitchFamily="34" charset="0"/>
                <a:ea typeface="Times New Roman" panose="02020603050405020304" pitchFamily="18" charset="0"/>
                <a:cs typeface="Arial" panose="020B0604020202020204" pitchFamily="34" charset="0"/>
              </a:rPr>
              <a:t>kontroliuoti, tikrinti</a:t>
            </a:r>
            <a:r>
              <a:rPr lang="lt-LT" sz="1700" dirty="0">
                <a:effectLst/>
                <a:latin typeface="Arial" panose="020B0604020202020204" pitchFamily="34" charset="0"/>
                <a:ea typeface="Times New Roman" panose="02020603050405020304" pitchFamily="18" charset="0"/>
                <a:cs typeface="Arial" panose="020B0604020202020204" pitchFamily="34" charset="0"/>
              </a:rPr>
              <a:t>, kaip yra vykdoma veikla, laikomasi sąlygų, už ką buvo skirta parama</a:t>
            </a:r>
          </a:p>
          <a:p>
            <a:pPr algn="just">
              <a:buFont typeface="Wingdings" panose="05000000000000000000" pitchFamily="2" charset="2"/>
              <a:buChar char="Ø"/>
            </a:pPr>
            <a:r>
              <a:rPr lang="lt-LT" sz="1700" b="1" dirty="0">
                <a:solidFill>
                  <a:srgbClr val="333333"/>
                </a:solidFill>
                <a:latin typeface="Arial" panose="020B0604020202020204" pitchFamily="34" charset="0"/>
                <a:cs typeface="Arial" panose="020B0604020202020204" pitchFamily="34" charset="0"/>
              </a:rPr>
              <a:t>T</a:t>
            </a:r>
            <a:r>
              <a:rPr lang="lt-LT" sz="1700" b="1" i="0" dirty="0">
                <a:solidFill>
                  <a:srgbClr val="333333"/>
                </a:solidFill>
                <a:effectLst/>
                <a:latin typeface="Arial" panose="020B0604020202020204" pitchFamily="34" charset="0"/>
                <a:cs typeface="Arial" panose="020B0604020202020204" pitchFamily="34" charset="0"/>
              </a:rPr>
              <a:t>eikti visą informaciją ir duomenis</a:t>
            </a:r>
            <a:r>
              <a:rPr lang="lt-LT" sz="1700" b="0" i="0" dirty="0">
                <a:solidFill>
                  <a:srgbClr val="333333"/>
                </a:solidFill>
                <a:effectLst/>
                <a:latin typeface="Arial" panose="020B0604020202020204" pitchFamily="34" charset="0"/>
                <a:cs typeface="Arial" panose="020B0604020202020204" pitchFamily="34" charset="0"/>
              </a:rPr>
              <a:t>, reikalingus statistikos tikslams, stebėsenai</a:t>
            </a:r>
          </a:p>
          <a:p>
            <a:pPr algn="just">
              <a:buFont typeface="Wingdings" panose="05000000000000000000" pitchFamily="2" charset="2"/>
              <a:buChar char="Ø"/>
            </a:pPr>
            <a:r>
              <a:rPr lang="lt-LT" sz="17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Užtikrinti, kad </a:t>
            </a:r>
            <a:r>
              <a:rPr lang="lt-LT" sz="1700" b="1"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valdos ekonominis dydis</a:t>
            </a:r>
            <a:r>
              <a:rPr lang="lt-LT" sz="17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išreikštas produkcijos standartine verte (SP), nuo paramos paraiškos pateikimo dienos iki projekto kontrolės laikotarpio pabaigos bus didesnis kaip </a:t>
            </a:r>
            <a:r>
              <a:rPr lang="lt-LT" sz="1700" b="1"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30 001 Eur </a:t>
            </a:r>
            <a:r>
              <a:rPr lang="lt-LT" sz="17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(netaikoma pripažintiems ŽŪK)</a:t>
            </a:r>
          </a:p>
          <a:p>
            <a:pPr marL="0" indent="0" algn="just">
              <a:buNone/>
            </a:pPr>
            <a:br>
              <a:rPr lang="lt-LT" sz="1400" b="0" i="0" dirty="0">
                <a:solidFill>
                  <a:srgbClr val="333333"/>
                </a:solidFill>
                <a:effectLst/>
                <a:latin typeface="Arial" panose="020B0604020202020204" pitchFamily="34" charset="0"/>
                <a:cs typeface="Arial" panose="020B0604020202020204" pitchFamily="34" charset="0"/>
              </a:rPr>
            </a:br>
            <a:endParaRPr lang="lt-LT" sz="1400" b="0" i="0" dirty="0">
              <a:solidFill>
                <a:srgbClr val="333333"/>
              </a:solidFill>
              <a:effectLst/>
              <a:latin typeface="Arial" panose="020B0604020202020204" pitchFamily="34" charset="0"/>
              <a:cs typeface="Arial" panose="020B0604020202020204" pitchFamily="34" charset="0"/>
            </a:endParaRPr>
          </a:p>
          <a:p>
            <a:pPr marL="0" indent="0" algn="just">
              <a:buNone/>
            </a:pPr>
            <a:endParaRPr lang="lt-LT" sz="4000" b="0" i="0" dirty="0">
              <a:solidFill>
                <a:srgbClr val="333333"/>
              </a:solidFill>
              <a:effectLst/>
              <a:latin typeface="Arial" panose="020B0604020202020204" pitchFamily="34" charset="0"/>
              <a:cs typeface="Arial" panose="020B0604020202020204" pitchFamily="34"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3A3CD527-3957-3F4C-7790-2BF2EFEC2AF5}"/>
              </a:ext>
            </a:extLst>
          </p:cNvPr>
          <p:cNvSpPr>
            <a:spLocks noGrp="1"/>
          </p:cNvSpPr>
          <p:nvPr>
            <p:ph type="sldNum" sz="quarter" idx="12"/>
          </p:nvPr>
        </p:nvSpPr>
        <p:spPr/>
        <p:txBody>
          <a:bodyPr/>
          <a:lstStyle/>
          <a:p>
            <a:fld id="{DA9B7F88-8E2D-499B-BAD8-FA2927D3DC0E}" type="slidenum">
              <a:rPr lang="en-GB" smtClean="0"/>
              <a:pPr/>
              <a:t>14</a:t>
            </a:fld>
            <a:endParaRPr lang="en-GB"/>
          </a:p>
        </p:txBody>
      </p:sp>
    </p:spTree>
    <p:extLst>
      <p:ext uri="{BB962C8B-B14F-4D97-AF65-F5344CB8AC3E}">
        <p14:creationId xmlns:p14="http://schemas.microsoft.com/office/powerpoint/2010/main" val="3864027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363106"/>
            <a:ext cx="8229600" cy="692488"/>
          </a:xfrm>
        </p:spPr>
        <p:txBody>
          <a:bodyPr>
            <a:normAutofit/>
          </a:bodyPr>
          <a:lstStyle/>
          <a:p>
            <a:r>
              <a:rPr lang="lt-LT" sz="2000" b="1" dirty="0">
                <a:solidFill>
                  <a:srgbClr val="126A3A"/>
                </a:solidFill>
                <a:latin typeface="Arial" pitchFamily="34" charset="0"/>
                <a:ea typeface="+mn-ea"/>
                <a:cs typeface="Arial" pitchFamily="34" charset="0"/>
              </a:rPr>
              <a:t>Tinkamos finansuoti išlaidos </a:t>
            </a: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1351429"/>
            <a:ext cx="8229600" cy="3243194"/>
          </a:xfrm>
        </p:spPr>
        <p:txBody>
          <a:bodyPr>
            <a:normAutofit fontScale="25000" lnSpcReduction="20000"/>
          </a:bodyPr>
          <a:lstStyle/>
          <a:p>
            <a:pPr algn="just" eaLnBrk="1" hangingPunct="1">
              <a:spcBef>
                <a:spcPct val="0"/>
              </a:spcBef>
              <a:buFontTx/>
              <a:buNone/>
              <a:defRPr/>
            </a:pPr>
            <a:r>
              <a:rPr lang="lt-LT" altLang="lt-LT" sz="4300" b="1" i="1" dirty="0">
                <a:solidFill>
                  <a:srgbClr val="002060"/>
                </a:solidFill>
                <a:latin typeface="Arial" panose="020B0604020202020204" pitchFamily="34" charset="0"/>
                <a:cs typeface="Arial" panose="020B0604020202020204" pitchFamily="34" charset="0"/>
              </a:rPr>
              <a:t>Finansuojama (investicinei paramai gauti):</a:t>
            </a:r>
          </a:p>
          <a:p>
            <a:pPr algn="just" eaLnBrk="1" hangingPunct="1">
              <a:spcBef>
                <a:spcPct val="0"/>
              </a:spcBef>
              <a:buFontTx/>
              <a:buNone/>
              <a:defRPr/>
            </a:pPr>
            <a:endParaRPr lang="lt-LT" altLang="lt-LT" sz="4300" b="1" i="1" dirty="0">
              <a:solidFill>
                <a:srgbClr val="002060"/>
              </a:solidFill>
              <a:latin typeface="Arial" panose="020B0604020202020204" pitchFamily="34" charset="0"/>
              <a:cs typeface="Arial" panose="020B0604020202020204" pitchFamily="34" charset="0"/>
            </a:endParaRPr>
          </a:p>
          <a:p>
            <a:pPr marL="285750" indent="-285750" algn="just" eaLnBrk="1" hangingPunct="1">
              <a:spcBef>
                <a:spcPct val="0"/>
              </a:spcBef>
              <a:buFont typeface="Wingdings" panose="05000000000000000000" pitchFamily="2" charset="2"/>
              <a:buChar char="Ø"/>
              <a:defRPr/>
            </a:pPr>
            <a:r>
              <a:rPr lang="lt-LT" altLang="lt-LT" sz="4800" b="1" dirty="0">
                <a:latin typeface="Arial" panose="020B0604020202020204" pitchFamily="34" charset="0"/>
                <a:cs typeface="Arial" panose="020B0604020202020204" pitchFamily="34" charset="0"/>
              </a:rPr>
              <a:t>Nauja  žemės ūkio technika, įskaitant traktorines priekabas ir puspriekabes, ir nauja žemės ūkio įranga;</a:t>
            </a:r>
          </a:p>
          <a:p>
            <a:pPr marL="285750" indent="-285750" algn="just" eaLnBrk="1" hangingPunct="1">
              <a:spcBef>
                <a:spcPct val="0"/>
              </a:spcBef>
              <a:buFont typeface="Wingdings" panose="05000000000000000000" pitchFamily="2" charset="2"/>
              <a:buChar char="Ø"/>
              <a:defRPr/>
            </a:pPr>
            <a:r>
              <a:rPr lang="lt-LT" altLang="lt-LT" sz="4800" b="1" dirty="0">
                <a:latin typeface="Arial" panose="020B0604020202020204" pitchFamily="34" charset="0"/>
                <a:cs typeface="Arial" panose="020B0604020202020204" pitchFamily="34" charset="0"/>
              </a:rPr>
              <a:t>Nauji  technologiniai įrenginiai, </a:t>
            </a:r>
            <a:r>
              <a:rPr lang="lt-LT" altLang="lt-LT" sz="4800" dirty="0">
                <a:latin typeface="Arial" panose="020B0604020202020204" pitchFamily="34" charset="0"/>
                <a:cs typeface="Arial" panose="020B0604020202020204" pitchFamily="34" charset="0"/>
              </a:rPr>
              <a:t>skirti pirminiams žemės ūkio produktams  perdirbti ir paruošti realizacijai</a:t>
            </a:r>
            <a:r>
              <a:rPr lang="lt-LT" altLang="lt-LT" sz="4800" b="1" dirty="0">
                <a:latin typeface="Arial" panose="020B0604020202020204" pitchFamily="34" charset="0"/>
                <a:cs typeface="Arial" panose="020B0604020202020204" pitchFamily="34" charset="0"/>
              </a:rPr>
              <a:t>; </a:t>
            </a:r>
          </a:p>
          <a:p>
            <a:pPr marL="285750" indent="-285750" algn="just" eaLnBrk="1" hangingPunct="1">
              <a:spcBef>
                <a:spcPct val="0"/>
              </a:spcBef>
              <a:buFont typeface="Wingdings" panose="05000000000000000000" pitchFamily="2" charset="2"/>
              <a:buChar char="Ø"/>
              <a:defRPr/>
            </a:pPr>
            <a:r>
              <a:rPr lang="lt-LT" altLang="lt-LT" sz="4800" b="1" dirty="0">
                <a:latin typeface="Arial" panose="020B0604020202020204" pitchFamily="34" charset="0"/>
                <a:cs typeface="Arial" panose="020B0604020202020204" pitchFamily="34" charset="0"/>
              </a:rPr>
              <a:t>Nauja kompiuterinė ir programinė įranga;</a:t>
            </a:r>
          </a:p>
          <a:p>
            <a:pPr marL="285750" indent="-285750" algn="just" eaLnBrk="1" hangingPunct="1">
              <a:spcBef>
                <a:spcPct val="0"/>
              </a:spcBef>
              <a:buFont typeface="Wingdings" panose="05000000000000000000" pitchFamily="2" charset="2"/>
              <a:buChar char="Ø"/>
              <a:defRPr/>
            </a:pPr>
            <a:r>
              <a:rPr lang="lt-LT" altLang="lt-LT" sz="4800" b="1" dirty="0">
                <a:latin typeface="Arial" panose="020B0604020202020204" pitchFamily="34" charset="0"/>
                <a:cs typeface="Arial" panose="020B0604020202020204" pitchFamily="34" charset="0"/>
              </a:rPr>
              <a:t>Naujų gamybinių statinių statybos, esamų rekonstravimo ir kapitalinio remonto išlaidos, </a:t>
            </a:r>
          </a:p>
          <a:p>
            <a:pPr marL="285750" indent="-285750" algn="just" eaLnBrk="1" hangingPunct="1">
              <a:spcBef>
                <a:spcPct val="0"/>
              </a:spcBef>
              <a:buFont typeface="Wingdings" panose="05000000000000000000" pitchFamily="2" charset="2"/>
              <a:buChar char="Ø"/>
              <a:defRPr/>
            </a:pPr>
            <a:r>
              <a:rPr lang="lt-LT" altLang="lt-LT" sz="4800" b="1" dirty="0">
                <a:latin typeface="Arial" panose="020B0604020202020204" pitchFamily="34" charset="0"/>
                <a:cs typeface="Arial" panose="020B0604020202020204" pitchFamily="34" charset="0"/>
              </a:rPr>
              <a:t>Naujos statybinės medžiagos </a:t>
            </a:r>
            <a:r>
              <a:rPr lang="lt-LT" altLang="lt-LT" sz="4800" i="1" dirty="0">
                <a:latin typeface="Arial" panose="020B0604020202020204" pitchFamily="34" charset="0"/>
                <a:cs typeface="Arial" panose="020B0604020202020204" pitchFamily="34" charset="0"/>
              </a:rPr>
              <a:t>(finansuojamos kai pastatų ar statinių statyba, rekonstravimas ar kapitalinis remontas vykdomi ūkio būdu);</a:t>
            </a:r>
          </a:p>
          <a:p>
            <a:pPr marL="285750" indent="-285750" algn="just" eaLnBrk="1" hangingPunct="1">
              <a:spcBef>
                <a:spcPct val="0"/>
              </a:spcBef>
              <a:buFont typeface="Wingdings" panose="05000000000000000000" pitchFamily="2" charset="2"/>
              <a:buChar char="Ø"/>
              <a:defRPr/>
            </a:pPr>
            <a:r>
              <a:rPr lang="lt-LT" altLang="lt-LT" sz="4800" b="1" i="1" dirty="0">
                <a:latin typeface="Arial" panose="020B0604020202020204" pitchFamily="34" charset="0"/>
                <a:cs typeface="Arial" panose="020B0604020202020204" pitchFamily="34" charset="0"/>
              </a:rPr>
              <a:t>Naujos N   </a:t>
            </a:r>
            <a:r>
              <a:rPr lang="lt-LT" altLang="lt-LT" sz="4800" i="1" dirty="0">
                <a:latin typeface="Arial" panose="020B0604020202020204" pitchFamily="34" charset="0"/>
                <a:cs typeface="Arial" panose="020B0604020202020204" pitchFamily="34" charset="0"/>
              </a:rPr>
              <a:t>kategorijų bazinės komplektacijos transporto priemonės: </a:t>
            </a:r>
            <a:r>
              <a:rPr lang="lt-LT" altLang="lt-LT" sz="4800" b="1" i="1" dirty="0">
                <a:latin typeface="Arial" panose="020B0604020202020204" pitchFamily="34" charset="0"/>
                <a:cs typeface="Arial" panose="020B0604020202020204" pitchFamily="34" charset="0"/>
              </a:rPr>
              <a:t>pienovežiai, sunkvežimiai ūkiniams gyvūnams vežti, transporto priemonės su temperatūriniu rėžimu;</a:t>
            </a:r>
          </a:p>
          <a:p>
            <a:pPr marL="285750" indent="-285750" algn="just" eaLnBrk="1" hangingPunct="1">
              <a:spcBef>
                <a:spcPct val="0"/>
              </a:spcBef>
              <a:buFont typeface="Wingdings" panose="05000000000000000000" pitchFamily="2" charset="2"/>
              <a:buChar char="Ø"/>
              <a:defRPr/>
            </a:pPr>
            <a:r>
              <a:rPr lang="lt-LT" altLang="lt-LT" sz="4800" b="1" dirty="0">
                <a:latin typeface="Arial" panose="020B0604020202020204" pitchFamily="34" charset="0"/>
                <a:cs typeface="Arial" panose="020B0604020202020204" pitchFamily="34" charset="0"/>
              </a:rPr>
              <a:t>Valdos infrastruktūros </a:t>
            </a:r>
            <a:r>
              <a:rPr lang="lt-LT" altLang="lt-LT" sz="4800" dirty="0">
                <a:latin typeface="Arial" panose="020B0604020202020204" pitchFamily="34" charset="0"/>
                <a:cs typeface="Arial" panose="020B0604020202020204" pitchFamily="34" charset="0"/>
              </a:rPr>
              <a:t>(jei ji susijusi su žemės ūkio produktų gamyba ir  (ar) perdirbimu, įskaitant pirminį perdirbimą ir paruošimu realizacijai)</a:t>
            </a:r>
            <a:r>
              <a:rPr lang="lt-LT" altLang="lt-LT" sz="4800" b="1" dirty="0">
                <a:latin typeface="Arial" panose="020B0604020202020204" pitchFamily="34" charset="0"/>
                <a:cs typeface="Arial" panose="020B0604020202020204" pitchFamily="34" charset="0"/>
              </a:rPr>
              <a:t> įrengimo ar rekonstravimo  ir kapitalinio remonto </a:t>
            </a:r>
            <a:r>
              <a:rPr lang="lt-LT" altLang="lt-LT" sz="4800" dirty="0">
                <a:latin typeface="Arial" panose="020B0604020202020204" pitchFamily="34" charset="0"/>
                <a:cs typeface="Arial" panose="020B0604020202020204" pitchFamily="34" charset="0"/>
              </a:rPr>
              <a:t>išlaidos:</a:t>
            </a:r>
          </a:p>
          <a:p>
            <a:pPr marL="285750" indent="-285750" algn="just">
              <a:spcBef>
                <a:spcPct val="0"/>
              </a:spcBef>
              <a:buFont typeface="Wingdings" panose="05000000000000000000" pitchFamily="2" charset="2"/>
              <a:buChar char="Ø"/>
              <a:defRPr/>
            </a:pPr>
            <a:r>
              <a:rPr lang="lt-LT" altLang="zh-CN" sz="4800" i="1" dirty="0">
                <a:latin typeface="Arial" panose="020B0604020202020204" pitchFamily="34" charset="0"/>
                <a:ea typeface="Arial Unicode MS" panose="020B0604020202020204" pitchFamily="34" charset="-128"/>
                <a:cs typeface="Arial" panose="020B0604020202020204" pitchFamily="34" charset="0"/>
              </a:rPr>
              <a:t>kelių, įskaitant gyvūnų biologiniam saugumui užtikrinti būtinus kelius, tiesimas, rekonstrukcija ir kapitalinis remontas; </a:t>
            </a:r>
          </a:p>
          <a:p>
            <a:pPr marL="285750" indent="-285750" algn="just">
              <a:spcBef>
                <a:spcPct val="0"/>
              </a:spcBef>
              <a:buFont typeface="Wingdings" panose="05000000000000000000" pitchFamily="2" charset="2"/>
              <a:buChar char="Ø"/>
              <a:defRPr/>
            </a:pPr>
            <a:r>
              <a:rPr lang="lt-LT" altLang="zh-CN" sz="4800" i="1" dirty="0">
                <a:latin typeface="Arial" panose="020B0604020202020204" pitchFamily="34" charset="0"/>
                <a:ea typeface="Arial Unicode MS" panose="020B0604020202020204" pitchFamily="34" charset="-128"/>
                <a:cs typeface="Arial" panose="020B0604020202020204" pitchFamily="34" charset="0"/>
              </a:rPr>
              <a:t>vietinio vandentiekio ir kanalizacijos sistemų įrengimas ir (arba) rekonstravimas, </a:t>
            </a:r>
            <a:r>
              <a:rPr lang="lt-LT" altLang="zh-CN" sz="4800" i="1" dirty="0" err="1">
                <a:latin typeface="Arial" panose="020B0604020202020204" pitchFamily="34" charset="0"/>
                <a:ea typeface="Arial Unicode MS" panose="020B0604020202020204" pitchFamily="34" charset="-128"/>
                <a:cs typeface="Arial" panose="020B0604020202020204" pitchFamily="34" charset="0"/>
              </a:rPr>
              <a:t>įr</a:t>
            </a:r>
            <a:r>
              <a:rPr lang="lt-LT" altLang="zh-CN" sz="4800" i="1" dirty="0">
                <a:latin typeface="Arial" panose="020B0604020202020204" pitchFamily="34" charset="0"/>
                <a:ea typeface="Arial Unicode MS" panose="020B0604020202020204" pitchFamily="34" charset="-128"/>
                <a:cs typeface="Arial" panose="020B0604020202020204" pitchFamily="34" charset="0"/>
              </a:rPr>
              <a:t> (arba) kapitalinis remontas;</a:t>
            </a:r>
          </a:p>
          <a:p>
            <a:pPr marL="285750" indent="-285750" algn="just">
              <a:spcBef>
                <a:spcPct val="0"/>
              </a:spcBef>
              <a:buFont typeface="Wingdings" panose="05000000000000000000" pitchFamily="2" charset="2"/>
              <a:buChar char="Ø"/>
              <a:defRPr/>
            </a:pPr>
            <a:r>
              <a:rPr lang="lt-LT" altLang="zh-CN" sz="4800" i="1" dirty="0">
                <a:latin typeface="Arial" panose="020B0604020202020204" pitchFamily="34" charset="0"/>
                <a:ea typeface="Arial Unicode MS" panose="020B0604020202020204" pitchFamily="34" charset="-128"/>
                <a:cs typeface="Arial" panose="020B0604020202020204" pitchFamily="34" charset="0"/>
              </a:rPr>
              <a:t>artezinių gręžinių, laistymo įrenginių įrengimas ir (arba) rekonstravimas, ir (arba) kapitalinis remontas;</a:t>
            </a:r>
          </a:p>
          <a:p>
            <a:pPr marL="285750" indent="-285750" algn="just">
              <a:spcBef>
                <a:spcPct val="0"/>
              </a:spcBef>
              <a:buFont typeface="Wingdings" panose="05000000000000000000" pitchFamily="2" charset="2"/>
              <a:buChar char="Ø"/>
              <a:defRPr/>
            </a:pPr>
            <a:r>
              <a:rPr lang="lt-LT" altLang="zh-CN" sz="4800" b="1" i="1" dirty="0">
                <a:latin typeface="Arial" panose="020B0604020202020204" pitchFamily="34" charset="0"/>
                <a:ea typeface="Arial Unicode MS" panose="020B0604020202020204" pitchFamily="34" charset="-128"/>
                <a:cs typeface="Arial" panose="020B0604020202020204" pitchFamily="34" charset="0"/>
              </a:rPr>
              <a:t>Daugiamečių augalų įsigijimas </a:t>
            </a:r>
            <a:r>
              <a:rPr lang="lt-LT" altLang="zh-CN" sz="4800" i="1" dirty="0">
                <a:latin typeface="Arial" panose="020B0604020202020204" pitchFamily="34" charset="0"/>
                <a:ea typeface="Arial Unicode MS" panose="020B0604020202020204" pitchFamily="34" charset="-128"/>
                <a:cs typeface="Arial" panose="020B0604020202020204" pitchFamily="34" charset="0"/>
              </a:rPr>
              <a:t>ir jų sodinimo darbai (rangos būdu);</a:t>
            </a:r>
          </a:p>
          <a:p>
            <a:pPr marL="285750" indent="-285750" algn="just" eaLnBrk="1" hangingPunct="1">
              <a:spcBef>
                <a:spcPct val="0"/>
              </a:spcBef>
              <a:buFont typeface="Wingdings" panose="05000000000000000000" pitchFamily="2" charset="2"/>
              <a:buChar char="Ø"/>
              <a:defRPr/>
            </a:pPr>
            <a:r>
              <a:rPr lang="lt-LT" altLang="lt-LT" sz="4800" b="1" dirty="0">
                <a:latin typeface="Arial" panose="020B0604020202020204" pitchFamily="34" charset="0"/>
                <a:ea typeface="Arial Unicode MS" panose="020B0604020202020204" pitchFamily="34" charset="-128"/>
                <a:cs typeface="Arial" panose="020B0604020202020204" pitchFamily="34" charset="0"/>
              </a:rPr>
              <a:t>Bendrosios išlaidos (</a:t>
            </a:r>
            <a:r>
              <a:rPr lang="lt-LT" altLang="lt-LT" sz="4800" dirty="0">
                <a:latin typeface="Arial" panose="020B0604020202020204" pitchFamily="34" charset="0"/>
                <a:ea typeface="Arial Unicode MS" panose="020B0604020202020204" pitchFamily="34" charset="-128"/>
                <a:cs typeface="Arial" panose="020B0604020202020204" pitchFamily="34" charset="0"/>
              </a:rPr>
              <a:t>įskaitant viešinimo išlaidas) </a:t>
            </a:r>
            <a:r>
              <a:rPr lang="lt-LT" altLang="lt-LT" sz="4800" b="1" dirty="0">
                <a:latin typeface="Arial" panose="020B0604020202020204" pitchFamily="34" charset="0"/>
                <a:ea typeface="Arial Unicode MS" panose="020B0604020202020204" pitchFamily="34" charset="-128"/>
                <a:cs typeface="Arial" panose="020B0604020202020204" pitchFamily="34" charset="0"/>
              </a:rPr>
              <a:t>iki 10 pro</a:t>
            </a:r>
            <a:r>
              <a:rPr lang="lt-LT" altLang="lt-LT" sz="4800" dirty="0">
                <a:latin typeface="Arial" panose="020B0604020202020204" pitchFamily="34" charset="0"/>
                <a:ea typeface="Arial Unicode MS" panose="020B0604020202020204" pitchFamily="34" charset="-128"/>
                <a:cs typeface="Arial" panose="020B0604020202020204" pitchFamily="34" charset="0"/>
              </a:rPr>
              <a:t>c. kitų tinkamų finansuoti išlaidų vertės ir </a:t>
            </a:r>
            <a:r>
              <a:rPr lang="lt-LT" altLang="lt-LT" sz="4800" b="1" dirty="0">
                <a:latin typeface="Arial" panose="020B0604020202020204" pitchFamily="34" charset="0"/>
                <a:ea typeface="Arial Unicode MS" panose="020B0604020202020204" pitchFamily="34" charset="-128"/>
                <a:cs typeface="Arial" panose="020B0604020202020204" pitchFamily="34" charset="0"/>
              </a:rPr>
              <a:t>ne daugiau kaip 1800 Eur arba 3000 Eur, kai projekte numatyta statybos, rekonstravimo, kapitalinio remonto ar infrastruktūros įrengimo darbai.</a:t>
            </a:r>
          </a:p>
          <a:p>
            <a:pPr marL="0" indent="0" algn="just">
              <a:buNone/>
            </a:pPr>
            <a:endParaRPr lang="lt-LT" sz="4800" b="0" i="0" dirty="0">
              <a:solidFill>
                <a:srgbClr val="333333"/>
              </a:solidFill>
              <a:effectLst/>
              <a:latin typeface="Arial" panose="020B0604020202020204" pitchFamily="34" charset="0"/>
              <a:cs typeface="Arial" panose="020B0604020202020204" pitchFamily="34"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3A3CD527-3957-3F4C-7790-2BF2EFEC2AF5}"/>
              </a:ext>
            </a:extLst>
          </p:cNvPr>
          <p:cNvSpPr>
            <a:spLocks noGrp="1"/>
          </p:cNvSpPr>
          <p:nvPr>
            <p:ph type="sldNum" sz="quarter" idx="12"/>
          </p:nvPr>
        </p:nvSpPr>
        <p:spPr/>
        <p:txBody>
          <a:bodyPr/>
          <a:lstStyle/>
          <a:p>
            <a:fld id="{DA9B7F88-8E2D-499B-BAD8-FA2927D3DC0E}" type="slidenum">
              <a:rPr lang="en-GB" smtClean="0"/>
              <a:pPr/>
              <a:t>15</a:t>
            </a:fld>
            <a:endParaRPr lang="en-GB"/>
          </a:p>
        </p:txBody>
      </p:sp>
    </p:spTree>
    <p:extLst>
      <p:ext uri="{BB962C8B-B14F-4D97-AF65-F5344CB8AC3E}">
        <p14:creationId xmlns:p14="http://schemas.microsoft.com/office/powerpoint/2010/main" val="387876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363106"/>
            <a:ext cx="8229600" cy="692488"/>
          </a:xfrm>
        </p:spPr>
        <p:txBody>
          <a:bodyPr>
            <a:normAutofit/>
          </a:bodyPr>
          <a:lstStyle/>
          <a:p>
            <a:r>
              <a:rPr lang="lt-LT" sz="2000" b="1" dirty="0">
                <a:solidFill>
                  <a:srgbClr val="126A3A"/>
                </a:solidFill>
                <a:latin typeface="Arial" pitchFamily="34" charset="0"/>
                <a:ea typeface="+mn-ea"/>
                <a:cs typeface="Arial" pitchFamily="34" charset="0"/>
              </a:rPr>
              <a:t>Netinkamos finansuoti išlaidos </a:t>
            </a: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1055594"/>
            <a:ext cx="8229600" cy="3832412"/>
          </a:xfrm>
        </p:spPr>
        <p:txBody>
          <a:bodyPr>
            <a:normAutofit fontScale="25000" lnSpcReduction="20000"/>
          </a:bodyPr>
          <a:lstStyle/>
          <a:p>
            <a:pPr marL="0" indent="0" algn="just" eaLnBrk="1" hangingPunct="1">
              <a:buNone/>
              <a:defRPr/>
            </a:pPr>
            <a:r>
              <a:rPr lang="lt-LT" sz="5600" b="1" dirty="0">
                <a:solidFill>
                  <a:srgbClr val="002060"/>
                </a:solidFill>
                <a:latin typeface="Arial" panose="020B0604020202020204" pitchFamily="34" charset="0"/>
                <a:cs typeface="Arial" panose="020B0604020202020204" pitchFamily="34" charset="0"/>
              </a:rPr>
              <a:t>      Nefinansuojamos išlaidos (investicinei paramai gauti):</a:t>
            </a:r>
          </a:p>
          <a:p>
            <a:pPr marL="285750" indent="-285750" algn="just" eaLnBrk="1" hangingPunct="1">
              <a:buFont typeface="Wingdings" panose="05000000000000000000" pitchFamily="2" charset="2"/>
              <a:buChar char="Ø"/>
              <a:defRPr/>
            </a:pPr>
            <a:r>
              <a:rPr lang="lt-LT" sz="4400" b="1" dirty="0">
                <a:latin typeface="Arial" panose="020B0604020202020204" pitchFamily="34" charset="0"/>
                <a:cs typeface="Arial" panose="020B0604020202020204" pitchFamily="34" charset="0"/>
              </a:rPr>
              <a:t>Nenumatytos verslo plane, nesusijusios su remiama veikla, ir neįvardintos taisyklėse</a:t>
            </a:r>
            <a:r>
              <a:rPr lang="lt-LT" sz="4400" dirty="0">
                <a:latin typeface="Arial" panose="020B0604020202020204" pitchFamily="34" charset="0"/>
                <a:cs typeface="Arial" panose="020B0604020202020204" pitchFamily="34" charset="0"/>
              </a:rPr>
              <a:t>;</a:t>
            </a:r>
          </a:p>
          <a:p>
            <a:pPr marL="285750" indent="-285750" algn="just" eaLnBrk="1" hangingPunct="1">
              <a:buFont typeface="Wingdings" panose="05000000000000000000" pitchFamily="2" charset="2"/>
              <a:buChar char="Ø"/>
              <a:defRPr/>
            </a:pPr>
            <a:r>
              <a:rPr lang="lt-LT" sz="4400" b="1" dirty="0">
                <a:latin typeface="Arial" panose="020B0604020202020204" pitchFamily="34" charset="0"/>
                <a:cs typeface="Arial" panose="020B0604020202020204" pitchFamily="34" charset="0"/>
              </a:rPr>
              <a:t>Trumpalaikis turtas </a:t>
            </a:r>
            <a:r>
              <a:rPr lang="lt-LT" sz="4400" i="1" dirty="0">
                <a:latin typeface="Arial" panose="020B0604020202020204" pitchFamily="34" charset="0"/>
                <a:cs typeface="Arial" panose="020B0604020202020204" pitchFamily="34" charset="0"/>
              </a:rPr>
              <a:t>(išskyrus statybines medžiagas);</a:t>
            </a:r>
          </a:p>
          <a:p>
            <a:pPr marL="285750" indent="-285750" algn="just" eaLnBrk="1" hangingPunct="1">
              <a:buFont typeface="Wingdings" panose="05000000000000000000" pitchFamily="2" charset="2"/>
              <a:buChar char="Ø"/>
              <a:defRPr/>
            </a:pPr>
            <a:r>
              <a:rPr lang="lt-LT" sz="4400" dirty="0">
                <a:latin typeface="Arial" panose="020B0604020202020204" pitchFamily="34" charset="0"/>
                <a:cs typeface="Arial" panose="020B0604020202020204" pitchFamily="34" charset="0"/>
              </a:rPr>
              <a:t> Pirkimo ir (arba) importo </a:t>
            </a:r>
            <a:r>
              <a:rPr lang="lt-LT" sz="4400" b="1" dirty="0">
                <a:latin typeface="Arial" panose="020B0604020202020204" pitchFamily="34" charset="0"/>
                <a:cs typeface="Arial" panose="020B0604020202020204" pitchFamily="34" charset="0"/>
              </a:rPr>
              <a:t>pridėtinės vertės mokestis (PVM);</a:t>
            </a:r>
          </a:p>
          <a:p>
            <a:pPr marL="285750" indent="-285750" algn="just" eaLnBrk="1" hangingPunct="1">
              <a:buFont typeface="Wingdings" panose="05000000000000000000" pitchFamily="2" charset="2"/>
              <a:buChar char="Ø"/>
              <a:defRPr/>
            </a:pPr>
            <a:r>
              <a:rPr lang="lt-LT" sz="4400" b="1" dirty="0">
                <a:latin typeface="Arial" panose="020B0604020202020204" pitchFamily="34" charset="0"/>
                <a:cs typeface="Arial" panose="020B0604020202020204" pitchFamily="34" charset="0"/>
              </a:rPr>
              <a:t>Gyvūnų, žemės ūkio gamybos teisių ir licencijų įsigijimo </a:t>
            </a:r>
            <a:r>
              <a:rPr lang="lt-LT" sz="4400" dirty="0">
                <a:latin typeface="Arial" panose="020B0604020202020204" pitchFamily="34" charset="0"/>
                <a:cs typeface="Arial" panose="020B0604020202020204" pitchFamily="34" charset="0"/>
              </a:rPr>
              <a:t>išlaidos;</a:t>
            </a:r>
          </a:p>
          <a:p>
            <a:pPr marL="285750" indent="-285750" algn="just" eaLnBrk="1" hangingPunct="1">
              <a:buFont typeface="Wingdings" panose="05000000000000000000" pitchFamily="2" charset="2"/>
              <a:buChar char="Ø"/>
              <a:defRPr/>
            </a:pPr>
            <a:r>
              <a:rPr lang="lt-LT" sz="4400" b="1" dirty="0">
                <a:latin typeface="Arial" panose="020B0604020202020204" pitchFamily="34" charset="0"/>
                <a:cs typeface="Arial" panose="020B0604020202020204" pitchFamily="34" charset="0"/>
              </a:rPr>
              <a:t>Turtas</a:t>
            </a:r>
            <a:r>
              <a:rPr lang="lt-LT" sz="4400" dirty="0">
                <a:latin typeface="Arial" panose="020B0604020202020204" pitchFamily="34" charset="0"/>
                <a:cs typeface="Arial" panose="020B0604020202020204" pitchFamily="34" charset="0"/>
              </a:rPr>
              <a:t>, kurio valdymo (naudojimo) teisė pareiškėjui apribota </a:t>
            </a:r>
            <a:r>
              <a:rPr lang="lt-LT" sz="4400" b="1" dirty="0">
                <a:latin typeface="Arial" panose="020B0604020202020204" pitchFamily="34" charset="0"/>
                <a:cs typeface="Arial" panose="020B0604020202020204" pitchFamily="34" charset="0"/>
              </a:rPr>
              <a:t>(turtas areštuotas);</a:t>
            </a:r>
          </a:p>
          <a:p>
            <a:pPr marL="285750" indent="-285750" algn="just" eaLnBrk="1" hangingPunct="1">
              <a:buFont typeface="Wingdings" panose="05000000000000000000" pitchFamily="2" charset="2"/>
              <a:buChar char="Ø"/>
              <a:defRPr/>
            </a:pPr>
            <a:r>
              <a:rPr lang="lt-LT" altLang="zh-CN" sz="4400" b="1" dirty="0">
                <a:latin typeface="Arial" panose="020B0604020202020204" pitchFamily="34" charset="0"/>
                <a:ea typeface="Arial Unicode MS" pitchFamily="34" charset="-128"/>
                <a:cs typeface="Arial" panose="020B0604020202020204" pitchFamily="34" charset="0"/>
              </a:rPr>
              <a:t>Išlaidos, patirtos nesilaikant pirkimo procedūrų; </a:t>
            </a:r>
          </a:p>
          <a:p>
            <a:pPr marL="285750" indent="-285750" algn="just">
              <a:buFont typeface="Wingdings" panose="05000000000000000000" pitchFamily="2" charset="2"/>
              <a:buChar char="Ø"/>
              <a:tabLst>
                <a:tab pos="457200" algn="l"/>
              </a:tabLst>
              <a:defRPr/>
            </a:pPr>
            <a:r>
              <a:rPr lang="lt-LT" sz="4400" b="1" dirty="0">
                <a:latin typeface="Arial" panose="020B0604020202020204" pitchFamily="34" charset="0"/>
                <a:cs typeface="Arial" panose="020B0604020202020204" pitchFamily="34" charset="0"/>
              </a:rPr>
              <a:t>Naujų mėšlidžių ir (arba) srutų kauptuvų statybos išlaidos </a:t>
            </a:r>
            <a:r>
              <a:rPr lang="lt-LT" sz="4400" dirty="0">
                <a:solidFill>
                  <a:srgbClr val="002060"/>
                </a:solidFill>
                <a:latin typeface="Arial" panose="020B0604020202020204" pitchFamily="34" charset="0"/>
                <a:cs typeface="Arial" panose="020B0604020202020204" pitchFamily="34" charset="0"/>
              </a:rPr>
              <a:t>(</a:t>
            </a:r>
            <a:r>
              <a:rPr lang="lt-LT" sz="4400" dirty="0">
                <a:latin typeface="Arial" panose="020B0604020202020204" pitchFamily="34" charset="0"/>
                <a:cs typeface="Arial" panose="020B0604020202020204" pitchFamily="34" charset="0"/>
              </a:rPr>
              <a:t>remiama tuo atveju, kai plečiama vykdoma gyvulininkystės veikla (projekte numatyta didinti ūkinių gyvūnų skaičių) arba pradėti vykdyti gyvulininkystės veiką (kečiama ūkio specializacija) ; </a:t>
            </a:r>
          </a:p>
          <a:p>
            <a:pPr marL="285750" indent="-285750" algn="just">
              <a:buFont typeface="Wingdings" panose="05000000000000000000" pitchFamily="2" charset="2"/>
              <a:buChar char="Ø"/>
              <a:tabLst>
                <a:tab pos="457200" algn="l"/>
              </a:tabLst>
              <a:defRPr/>
            </a:pPr>
            <a:r>
              <a:rPr lang="lt-LT" sz="4400" b="1" dirty="0">
                <a:latin typeface="Arial" panose="020B0604020202020204" pitchFamily="34" charset="0"/>
                <a:cs typeface="Arial" panose="020B0604020202020204" pitchFamily="34" charset="0"/>
              </a:rPr>
              <a:t>Vienmečių augalų įsigijimo ir tų augalų sodinimo išlaidos;</a:t>
            </a:r>
          </a:p>
          <a:p>
            <a:pPr marL="285750" indent="-285750" algn="just">
              <a:buFont typeface="Wingdings" panose="05000000000000000000" pitchFamily="2" charset="2"/>
              <a:buChar char="Ø"/>
              <a:tabLst>
                <a:tab pos="457200" algn="l"/>
              </a:tabLst>
              <a:defRPr/>
            </a:pPr>
            <a:r>
              <a:rPr lang="lt-LT" sz="4400" b="1" dirty="0">
                <a:latin typeface="Arial" panose="020B0604020202020204" pitchFamily="34" charset="0"/>
                <a:cs typeface="Arial" panose="020B0604020202020204" pitchFamily="34" charset="0"/>
              </a:rPr>
              <a:t>Išlaidos susijusios su alkoholinių gėrimų gamyba;</a:t>
            </a:r>
          </a:p>
          <a:p>
            <a:pPr marL="285750" indent="-285750" algn="just">
              <a:buFont typeface="Wingdings" panose="05000000000000000000" pitchFamily="2" charset="2"/>
              <a:buChar char="Ø"/>
              <a:tabLst>
                <a:tab pos="457200" algn="l"/>
              </a:tabLst>
              <a:defRPr/>
            </a:pPr>
            <a:r>
              <a:rPr lang="lt-LT" sz="4400" b="1" dirty="0">
                <a:latin typeface="Arial" panose="020B0604020202020204" pitchFamily="34" charset="0"/>
                <a:cs typeface="Arial" panose="020B0604020202020204" pitchFamily="34" charset="0"/>
              </a:rPr>
              <a:t>Kuro talpyklos, elektros generatoriai, elektros transformatoriai, vandens cisternos, bepiločiai orlaiviai (dronai);</a:t>
            </a:r>
          </a:p>
          <a:p>
            <a:pPr marL="285750" indent="-285750" algn="just">
              <a:buFont typeface="Wingdings" panose="05000000000000000000" pitchFamily="2" charset="2"/>
              <a:buChar char="Ø"/>
              <a:tabLst>
                <a:tab pos="457200" algn="l"/>
              </a:tabLst>
              <a:defRPr/>
            </a:pPr>
            <a:r>
              <a:rPr lang="lt-LT" sz="4400" b="1" dirty="0">
                <a:latin typeface="Arial" panose="020B0604020202020204" pitchFamily="34" charset="0"/>
                <a:cs typeface="Arial" panose="020B0604020202020204" pitchFamily="34" charset="0"/>
              </a:rPr>
              <a:t>Traktoriai (sektoriuose), tiesioginės ir juostinės sėjamosios (visuose sektoriuose);</a:t>
            </a:r>
          </a:p>
          <a:p>
            <a:pPr marL="285750" indent="-285750" algn="just">
              <a:buFont typeface="Wingdings" panose="05000000000000000000" pitchFamily="2" charset="2"/>
              <a:buChar char="Ø"/>
              <a:tabLst>
                <a:tab pos="457200" algn="l"/>
              </a:tabLst>
              <a:defRPr/>
            </a:pPr>
            <a:r>
              <a:rPr lang="lt-LT" sz="4400" b="1" dirty="0">
                <a:latin typeface="Arial" panose="020B0604020202020204" pitchFamily="34" charset="0"/>
                <a:cs typeface="Arial" panose="020B0604020202020204" pitchFamily="34" charset="0"/>
              </a:rPr>
              <a:t>Žemės ūkio technika ir įranga, išskyrus purkštuvus ir trąšų barstytuvus, susijusius su tiksliuoju ūkininkavimu (augalininkystės sektoriuje);</a:t>
            </a:r>
          </a:p>
          <a:p>
            <a:pPr marL="285750" indent="-285750" algn="just">
              <a:buFont typeface="Wingdings" panose="05000000000000000000" pitchFamily="2" charset="2"/>
              <a:buChar char="Ø"/>
              <a:tabLst>
                <a:tab pos="457200" algn="l"/>
              </a:tabLst>
              <a:defRPr/>
            </a:pPr>
            <a:r>
              <a:rPr lang="lt-LT" sz="4400" b="1" dirty="0">
                <a:latin typeface="Arial" panose="020B0604020202020204" pitchFamily="34" charset="0"/>
                <a:cs typeface="Arial" panose="020B0604020202020204" pitchFamily="34" charset="0"/>
              </a:rPr>
              <a:t>Išlaidos drėkinimui, išskyrus drėkinimo sistemas, kurioms naudojamas lietaus vanduo;</a:t>
            </a:r>
          </a:p>
          <a:p>
            <a:pPr marL="285750" indent="-285750" algn="just">
              <a:buFont typeface="Wingdings" panose="05000000000000000000" pitchFamily="2" charset="2"/>
              <a:buChar char="Ø"/>
              <a:tabLst>
                <a:tab pos="457200" algn="l"/>
              </a:tabLst>
              <a:defRPr/>
            </a:pPr>
            <a:r>
              <a:rPr lang="lt-LT" sz="4400" b="1" dirty="0">
                <a:latin typeface="Arial" panose="020B0604020202020204" pitchFamily="34" charset="0"/>
                <a:cs typeface="Arial" panose="020B0604020202020204" pitchFamily="34" charset="0"/>
              </a:rPr>
              <a:t>Biodujų, vėjo jėgainės, saulės elektrinės, išskyrus kai saulės elektrinės susijusios su valdos gamybinių poreikių tenkinimu (pardavimui skirta energija neremiama);</a:t>
            </a:r>
          </a:p>
          <a:p>
            <a:pPr marL="285750" indent="-285750" algn="just">
              <a:buFont typeface="Wingdings" panose="05000000000000000000" pitchFamily="2" charset="2"/>
              <a:buChar char="Ø"/>
              <a:tabLst>
                <a:tab pos="457200" algn="l"/>
              </a:tabLst>
              <a:defRPr/>
            </a:pPr>
            <a:r>
              <a:rPr lang="lt-LT" sz="4400" b="1" dirty="0">
                <a:latin typeface="Arial" panose="020B0604020202020204" pitchFamily="34" charset="0"/>
                <a:cs typeface="Arial" panose="020B0604020202020204" pitchFamily="34" charset="0"/>
              </a:rPr>
              <a:t>Išlaidos, neatitinkančios pareiškėjo ir partnerio (-</a:t>
            </a:r>
            <a:r>
              <a:rPr lang="lt-LT" sz="4400" b="1" dirty="0" err="1">
                <a:latin typeface="Arial" panose="020B0604020202020204" pitchFamily="34" charset="0"/>
                <a:cs typeface="Arial" panose="020B0604020202020204" pitchFamily="34" charset="0"/>
              </a:rPr>
              <a:t>ių</a:t>
            </a:r>
            <a:r>
              <a:rPr lang="lt-LT" sz="4400" b="1" dirty="0">
                <a:latin typeface="Arial" panose="020B0604020202020204" pitchFamily="34" charset="0"/>
                <a:cs typeface="Arial" panose="020B0604020202020204" pitchFamily="34" charset="0"/>
              </a:rPr>
              <a:t>) ūkių gamybinio potencialo;</a:t>
            </a:r>
          </a:p>
          <a:p>
            <a:pPr marL="285750" indent="-285750" algn="just">
              <a:buFont typeface="Wingdings" panose="05000000000000000000" pitchFamily="2" charset="2"/>
              <a:buChar char="Ø"/>
              <a:tabLst>
                <a:tab pos="457200" algn="l"/>
              </a:tabLst>
              <a:defRPr/>
            </a:pPr>
            <a:r>
              <a:rPr lang="lt-LT" sz="4400" b="1" dirty="0">
                <a:latin typeface="Arial" panose="020B0604020202020204" pitchFamily="34" charset="0"/>
                <a:cs typeface="Arial" panose="020B0604020202020204" pitchFamily="34" charset="0"/>
              </a:rPr>
              <a:t>Išlaidos, susijusios su išperkamosios (finansinės) nuomos sutartimi  </a:t>
            </a:r>
            <a:r>
              <a:rPr lang="lt-LT" sz="4400" dirty="0">
                <a:latin typeface="Arial" panose="020B0604020202020204" pitchFamily="34" charset="0"/>
                <a:cs typeface="Arial" panose="020B0604020202020204" pitchFamily="34" charset="0"/>
              </a:rPr>
              <a:t>(nuomotojo pelnas, draudimo įmokos, palūkanų </a:t>
            </a:r>
            <a:r>
              <a:rPr lang="lt-LT" sz="4400" dirty="0" err="1">
                <a:latin typeface="Arial" panose="020B0604020202020204" pitchFamily="34" charset="0"/>
                <a:cs typeface="Arial" panose="020B0604020202020204" pitchFamily="34" charset="0"/>
              </a:rPr>
              <a:t>refinansavimo</a:t>
            </a:r>
            <a:r>
              <a:rPr lang="lt-LT" sz="4400" dirty="0">
                <a:latin typeface="Arial" panose="020B0604020202020204" pitchFamily="34" charset="0"/>
                <a:cs typeface="Arial" panose="020B0604020202020204" pitchFamily="34" charset="0"/>
              </a:rPr>
              <a:t>) ir kt. </a:t>
            </a:r>
          </a:p>
          <a:p>
            <a:pPr indent="228600" algn="just">
              <a:buFontTx/>
              <a:buChar char="•"/>
              <a:tabLst>
                <a:tab pos="457200" algn="l"/>
              </a:tabLst>
              <a:defRPr/>
            </a:pPr>
            <a:endParaRPr lang="lt-LT" sz="4400" dirty="0">
              <a:latin typeface="Arial" panose="020B0604020202020204" pitchFamily="34" charset="0"/>
              <a:cs typeface="Arial" panose="020B0604020202020204" pitchFamily="34" charset="0"/>
            </a:endParaRPr>
          </a:p>
          <a:p>
            <a:pPr marL="0" indent="0" algn="just">
              <a:buNone/>
            </a:pPr>
            <a:endParaRPr lang="lt-LT" sz="4000" b="0" i="0" dirty="0">
              <a:solidFill>
                <a:srgbClr val="333333"/>
              </a:solidFill>
              <a:effectLst/>
              <a:latin typeface="Arial" panose="020B0604020202020204" pitchFamily="34" charset="0"/>
              <a:cs typeface="Arial" panose="020B0604020202020204" pitchFamily="34"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3A3CD527-3957-3F4C-7790-2BF2EFEC2AF5}"/>
              </a:ext>
            </a:extLst>
          </p:cNvPr>
          <p:cNvSpPr>
            <a:spLocks noGrp="1"/>
          </p:cNvSpPr>
          <p:nvPr>
            <p:ph type="sldNum" sz="quarter" idx="12"/>
          </p:nvPr>
        </p:nvSpPr>
        <p:spPr/>
        <p:txBody>
          <a:bodyPr/>
          <a:lstStyle/>
          <a:p>
            <a:fld id="{DA9B7F88-8E2D-499B-BAD8-FA2927D3DC0E}" type="slidenum">
              <a:rPr lang="en-GB" smtClean="0"/>
              <a:pPr/>
              <a:t>16</a:t>
            </a:fld>
            <a:endParaRPr lang="en-GB"/>
          </a:p>
        </p:txBody>
      </p:sp>
    </p:spTree>
    <p:extLst>
      <p:ext uri="{BB962C8B-B14F-4D97-AF65-F5344CB8AC3E}">
        <p14:creationId xmlns:p14="http://schemas.microsoft.com/office/powerpoint/2010/main" val="1914037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363106"/>
            <a:ext cx="8229600" cy="692488"/>
          </a:xfrm>
        </p:spPr>
        <p:txBody>
          <a:bodyPr>
            <a:normAutofit/>
          </a:bodyPr>
          <a:lstStyle/>
          <a:p>
            <a:r>
              <a:rPr lang="lt-LT" sz="2000" b="1" dirty="0">
                <a:solidFill>
                  <a:srgbClr val="009900"/>
                </a:solidFill>
                <a:latin typeface="Arial" pitchFamily="34" charset="0"/>
                <a:ea typeface="+mn-ea"/>
                <a:cs typeface="Arial" pitchFamily="34" charset="0"/>
              </a:rPr>
              <a:t>Projektų atranka </a:t>
            </a: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1055594"/>
            <a:ext cx="8229600" cy="3832412"/>
          </a:xfrm>
        </p:spPr>
        <p:txBody>
          <a:bodyPr>
            <a:normAutofit/>
          </a:bodyPr>
          <a:lstStyle/>
          <a:p>
            <a:pPr algn="just">
              <a:lnSpc>
                <a:spcPct val="120000"/>
              </a:lnSpc>
            </a:pPr>
            <a:r>
              <a:rPr lang="lt-LT" sz="1800" b="1" dirty="0">
                <a:latin typeface="Arial" panose="020B0604020202020204" pitchFamily="34" charset="0"/>
                <a:ea typeface="Cambria" panose="02040503050406030204" pitchFamily="18" charset="0"/>
                <a:cs typeface="Arial" panose="020B0604020202020204" pitchFamily="34" charset="0"/>
              </a:rPr>
              <a:t>Paramos paraiškų pirmumo eilės sudaromos pagal žemės ūkio sektorius </a:t>
            </a:r>
            <a:r>
              <a:rPr lang="lt-LT" sz="1800" dirty="0">
                <a:latin typeface="Arial" panose="020B0604020202020204" pitchFamily="34" charset="0"/>
                <a:ea typeface="Cambria" panose="02040503050406030204" pitchFamily="18" charset="0"/>
                <a:cs typeface="Arial" panose="020B0604020202020204" pitchFamily="34" charset="0"/>
              </a:rPr>
              <a:t>– pieninės galvijininkystės; mėsinės gyvulininkystės; sodininkystės, daržininkystės,  </a:t>
            </a:r>
            <a:r>
              <a:rPr lang="lt-LT" sz="1800" dirty="0" err="1">
                <a:latin typeface="Arial" panose="020B0604020202020204" pitchFamily="34" charset="0"/>
                <a:ea typeface="Cambria" panose="02040503050406030204" pitchFamily="18" charset="0"/>
                <a:cs typeface="Arial" panose="020B0604020202020204" pitchFamily="34" charset="0"/>
              </a:rPr>
              <a:t>uogininkystės</a:t>
            </a:r>
            <a:r>
              <a:rPr lang="lt-LT" sz="1800" dirty="0">
                <a:latin typeface="Arial" panose="020B0604020202020204" pitchFamily="34" charset="0"/>
                <a:ea typeface="Cambria" panose="02040503050406030204" pitchFamily="18" charset="0"/>
                <a:cs typeface="Arial" panose="020B0604020202020204" pitchFamily="34" charset="0"/>
              </a:rPr>
              <a:t> ir augalininkystės.</a:t>
            </a:r>
          </a:p>
          <a:p>
            <a:pPr algn="just">
              <a:lnSpc>
                <a:spcPct val="120000"/>
              </a:lnSpc>
            </a:pPr>
            <a:r>
              <a:rPr lang="lt-LT" sz="1800" dirty="0">
                <a:latin typeface="Arial" panose="020B0604020202020204" pitchFamily="34" charset="0"/>
                <a:ea typeface="Cambria" panose="02040503050406030204" pitchFamily="18" charset="0"/>
                <a:cs typeface="Arial" panose="020B0604020202020204" pitchFamily="34" charset="0"/>
              </a:rPr>
              <a:t> </a:t>
            </a:r>
            <a:r>
              <a:rPr lang="lt-LT" sz="1800" b="1" dirty="0">
                <a:latin typeface="Arial" panose="020B0604020202020204" pitchFamily="34" charset="0"/>
                <a:ea typeface="Cambria" panose="02040503050406030204" pitchFamily="18" charset="0"/>
                <a:cs typeface="Arial" panose="020B0604020202020204" pitchFamily="34" charset="0"/>
              </a:rPr>
              <a:t>Privalomasis mažiausias projektų atrankos balų skaičius visuose</a:t>
            </a:r>
            <a:r>
              <a:rPr lang="lt-LT" sz="1800" dirty="0">
                <a:latin typeface="Arial" panose="020B0604020202020204" pitchFamily="34" charset="0"/>
                <a:ea typeface="Cambria" panose="02040503050406030204" pitchFamily="18" charset="0"/>
                <a:cs typeface="Arial" panose="020B0604020202020204" pitchFamily="34" charset="0"/>
              </a:rPr>
              <a:t> žemės ūkio sektoriuose (pieninės galvijininkystės, mėsinės gyvulininkystės, sodininkystės, daržininkystės, </a:t>
            </a:r>
            <a:r>
              <a:rPr lang="lt-LT" sz="1800" dirty="0" err="1">
                <a:latin typeface="Arial" panose="020B0604020202020204" pitchFamily="34" charset="0"/>
                <a:ea typeface="Cambria" panose="02040503050406030204" pitchFamily="18" charset="0"/>
                <a:cs typeface="Arial" panose="020B0604020202020204" pitchFamily="34" charset="0"/>
              </a:rPr>
              <a:t>uogininkystės</a:t>
            </a:r>
            <a:r>
              <a:rPr lang="lt-LT" sz="1800" dirty="0">
                <a:latin typeface="Arial" panose="020B0604020202020204" pitchFamily="34" charset="0"/>
                <a:ea typeface="Cambria" panose="02040503050406030204" pitchFamily="18" charset="0"/>
                <a:cs typeface="Arial" panose="020B0604020202020204" pitchFamily="34" charset="0"/>
              </a:rPr>
              <a:t>  ir augalininkystės)  </a:t>
            </a:r>
            <a:r>
              <a:rPr lang="lt-LT" sz="1800" b="1" dirty="0">
                <a:latin typeface="Arial" panose="020B0604020202020204" pitchFamily="34" charset="0"/>
                <a:ea typeface="Cambria" panose="02040503050406030204" pitchFamily="18" charset="0"/>
                <a:cs typeface="Arial" panose="020B0604020202020204" pitchFamily="34" charset="0"/>
              </a:rPr>
              <a:t>– 35 balai. </a:t>
            </a:r>
          </a:p>
          <a:p>
            <a:pPr algn="just"/>
            <a:r>
              <a:rPr lang="lt-LT" sz="1800" dirty="0">
                <a:latin typeface="Arial" panose="020B0604020202020204" pitchFamily="34" charset="0"/>
                <a:cs typeface="Arial" panose="020B0604020202020204" pitchFamily="34" charset="0"/>
              </a:rPr>
              <a:t>Paramos paraiškų, pateiktų </a:t>
            </a:r>
            <a:r>
              <a:rPr lang="lt-LT" sz="1800" b="1" dirty="0">
                <a:latin typeface="Arial" panose="020B0604020202020204" pitchFamily="34" charset="0"/>
                <a:cs typeface="Arial" panose="020B0604020202020204" pitchFamily="34" charset="0"/>
              </a:rPr>
              <a:t>tik</a:t>
            </a:r>
            <a:r>
              <a:rPr lang="lt-LT" sz="1800" dirty="0">
                <a:latin typeface="Arial" panose="020B0604020202020204" pitchFamily="34" charset="0"/>
                <a:cs typeface="Arial" panose="020B0604020202020204" pitchFamily="34" charset="0"/>
              </a:rPr>
              <a:t> </a:t>
            </a:r>
            <a:r>
              <a:rPr lang="lt-LT" sz="1800" b="1" dirty="0">
                <a:latin typeface="Arial" panose="020B0604020202020204" pitchFamily="34" charset="0"/>
                <a:cs typeface="Arial" panose="020B0604020202020204" pitchFamily="34" charset="0"/>
              </a:rPr>
              <a:t>lengvatinei paskolai </a:t>
            </a:r>
            <a:r>
              <a:rPr lang="lt-LT" sz="1800" dirty="0">
                <a:latin typeface="Arial" panose="020B0604020202020204" pitchFamily="34" charset="0"/>
                <a:cs typeface="Arial" panose="020B0604020202020204" pitchFamily="34" charset="0"/>
              </a:rPr>
              <a:t>gauti </a:t>
            </a:r>
            <a:r>
              <a:rPr lang="lt-LT" sz="1800" b="1" dirty="0">
                <a:latin typeface="Arial" panose="020B0604020202020204" pitchFamily="34" charset="0"/>
                <a:cs typeface="Arial" panose="020B0604020202020204" pitchFamily="34" charset="0"/>
              </a:rPr>
              <a:t>atrankos vertinimas neatliekamas</a:t>
            </a:r>
            <a:r>
              <a:rPr lang="lt-LT" b="1" dirty="0">
                <a:latin typeface="Arial" panose="020B0604020202020204" pitchFamily="34" charset="0"/>
                <a:cs typeface="Arial" panose="020B0604020202020204" pitchFamily="34" charset="0"/>
              </a:rPr>
              <a:t>.</a:t>
            </a: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165100" y="125101"/>
            <a:ext cx="2555776" cy="582999"/>
          </a:xfrm>
          <a:prstGeom prst="rect">
            <a:avLst/>
          </a:prstGeom>
        </p:spPr>
      </p:pic>
      <p:sp>
        <p:nvSpPr>
          <p:cNvPr id="6" name="Skaidrės numerio vietos rezervavimo ženklas 5">
            <a:extLst>
              <a:ext uri="{FF2B5EF4-FFF2-40B4-BE49-F238E27FC236}">
                <a16:creationId xmlns:a16="http://schemas.microsoft.com/office/drawing/2014/main" id="{3A3CD527-3957-3F4C-7790-2BF2EFEC2AF5}"/>
              </a:ext>
            </a:extLst>
          </p:cNvPr>
          <p:cNvSpPr>
            <a:spLocks noGrp="1"/>
          </p:cNvSpPr>
          <p:nvPr>
            <p:ph type="sldNum" sz="quarter" idx="12"/>
          </p:nvPr>
        </p:nvSpPr>
        <p:spPr/>
        <p:txBody>
          <a:bodyPr/>
          <a:lstStyle/>
          <a:p>
            <a:fld id="{DA9B7F88-8E2D-499B-BAD8-FA2927D3DC0E}" type="slidenum">
              <a:rPr lang="en-GB" smtClean="0"/>
              <a:pPr/>
              <a:t>17</a:t>
            </a:fld>
            <a:endParaRPr lang="en-GB"/>
          </a:p>
        </p:txBody>
      </p:sp>
    </p:spTree>
    <p:extLst>
      <p:ext uri="{BB962C8B-B14F-4D97-AF65-F5344CB8AC3E}">
        <p14:creationId xmlns:p14="http://schemas.microsoft.com/office/powerpoint/2010/main" val="2766710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408268" y="410948"/>
            <a:ext cx="8229600" cy="582999"/>
          </a:xfrm>
        </p:spPr>
        <p:txBody>
          <a:bodyPr>
            <a:normAutofit fontScale="90000"/>
          </a:bodyPr>
          <a:lstStyle/>
          <a:p>
            <a:r>
              <a:rPr lang="lt-LT" sz="2000" b="1" dirty="0">
                <a:solidFill>
                  <a:srgbClr val="009900"/>
                </a:solidFill>
                <a:latin typeface="Arial" pitchFamily="34" charset="0"/>
                <a:ea typeface="+mn-ea"/>
                <a:cs typeface="Arial" pitchFamily="34" charset="0"/>
              </a:rPr>
              <a:t>Atrankos kriterijai (1)</a:t>
            </a:r>
            <a:br>
              <a:rPr lang="lt-LT" sz="2000" b="1" dirty="0">
                <a:solidFill>
                  <a:srgbClr val="009900"/>
                </a:solidFill>
                <a:latin typeface="Arial" pitchFamily="34" charset="0"/>
                <a:ea typeface="+mn-ea"/>
                <a:cs typeface="Arial" pitchFamily="34" charset="0"/>
              </a:rPr>
            </a:br>
            <a:endParaRPr lang="lt-LT" sz="2000" b="1" dirty="0">
              <a:solidFill>
                <a:srgbClr val="009900"/>
              </a:solidFill>
              <a:latin typeface="Arial" pitchFamily="34" charset="0"/>
              <a:ea typeface="+mn-ea"/>
              <a:cs typeface="Arial" pitchFamily="34" charset="0"/>
            </a:endParaRP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946105"/>
            <a:ext cx="8229600" cy="3941901"/>
          </a:xfrm>
        </p:spPr>
        <p:txBody>
          <a:bodyPr>
            <a:normAutofit lnSpcReduction="10000"/>
          </a:bodyPr>
          <a:lstStyle/>
          <a:p>
            <a:pPr indent="0" algn="just">
              <a:buNone/>
              <a:tabLst>
                <a:tab pos="457200" algn="l"/>
              </a:tabLst>
              <a:defRPr/>
            </a:pPr>
            <a:r>
              <a:rPr lang="lt-LT" sz="1500" b="1" dirty="0">
                <a:solidFill>
                  <a:srgbClr val="002060"/>
                </a:solidFill>
                <a:latin typeface="Arial" panose="020B0604020202020204" pitchFamily="34" charset="0"/>
                <a:cs typeface="Arial" panose="020B0604020202020204" pitchFamily="34" charset="0"/>
              </a:rPr>
              <a:t>Paraiškų pirmumo vertinimo kriterijai:</a:t>
            </a:r>
            <a:endParaRPr lang="lt-LT" sz="1500" dirty="0">
              <a:solidFill>
                <a:srgbClr val="002060"/>
              </a:solidFill>
              <a:latin typeface="Arial" panose="020B0604020202020204" pitchFamily="34" charset="0"/>
              <a:cs typeface="Arial" panose="020B0604020202020204" pitchFamily="34" charset="0"/>
            </a:endParaRPr>
          </a:p>
          <a:p>
            <a:pPr marL="685800" algn="just">
              <a:buFont typeface="Wingdings" panose="05000000000000000000" pitchFamily="2" charset="2"/>
              <a:buChar char="Ø"/>
              <a:tabLst>
                <a:tab pos="457200" algn="l"/>
              </a:tabLst>
              <a:defRPr/>
            </a:pPr>
            <a:r>
              <a:rPr lang="lt-LT" sz="1200" b="1" dirty="0">
                <a:solidFill>
                  <a:srgbClr val="FF0000"/>
                </a:solidFill>
                <a:latin typeface="Arial" panose="020B0604020202020204" pitchFamily="34" charset="0"/>
                <a:cs typeface="Arial" panose="020B0604020202020204" pitchFamily="34" charset="0"/>
              </a:rPr>
              <a:t>1. Pridėtinę vertę kuriantiems projektams, kai:</a:t>
            </a:r>
          </a:p>
          <a:p>
            <a:pPr indent="0" algn="just">
              <a:buNone/>
              <a:tabLst>
                <a:tab pos="457200" algn="l"/>
              </a:tabLst>
              <a:defRPr/>
            </a:pPr>
            <a:r>
              <a:rPr lang="lt-LT" sz="1200" b="1" dirty="0">
                <a:latin typeface="Arial" panose="020B0604020202020204" pitchFamily="34" charset="0"/>
                <a:cs typeface="Arial" panose="020B0604020202020204" pitchFamily="34" charset="0"/>
              </a:rPr>
              <a:t>1.1. </a:t>
            </a:r>
            <a:r>
              <a:rPr lang="lt-LT" sz="1200" dirty="0">
                <a:latin typeface="Arial" panose="020B0604020202020204" pitchFamily="34" charset="0"/>
                <a:cs typeface="Arial" panose="020B0604020202020204" pitchFamily="34" charset="0"/>
              </a:rPr>
              <a:t> pareiškėjas </a:t>
            </a:r>
            <a:r>
              <a:rPr lang="lt-LT" sz="1200" b="1" dirty="0">
                <a:solidFill>
                  <a:srgbClr val="FF0000"/>
                </a:solidFill>
                <a:latin typeface="Arial" panose="020B0604020202020204" pitchFamily="34" charset="0"/>
                <a:cs typeface="Arial" panose="020B0604020202020204" pitchFamily="34" charset="0"/>
              </a:rPr>
              <a:t>vykdo savo ūkyje pagamintos ir (arba) užaugintos produkcijos perdirbimą</a:t>
            </a:r>
            <a:r>
              <a:rPr lang="lt-LT" sz="1200" dirty="0">
                <a:latin typeface="Arial" panose="020B0604020202020204" pitchFamily="34" charset="0"/>
                <a:cs typeface="Arial" panose="020B0604020202020204" pitchFamily="34" charset="0"/>
              </a:rPr>
              <a:t>, įskaitant pirminį perdirbimą (balai suteikiami, jei pajamos iš perdirbimo sudaro ne mažiau kaip 50 proc. visų ūkio veiklos pajamų. Balai suteikiami ir </a:t>
            </a:r>
            <a:r>
              <a:rPr lang="lt-LT" sz="1200" b="1" dirty="0">
                <a:latin typeface="Arial" panose="020B0604020202020204" pitchFamily="34" charset="0"/>
                <a:cs typeface="Arial" panose="020B0604020202020204" pitchFamily="34" charset="0"/>
              </a:rPr>
              <a:t>pripažintam žemės ūkio kooperatyvui, kai jo narių vidutinės pajamos iš perdirbimo</a:t>
            </a:r>
            <a:r>
              <a:rPr lang="lt-LT" sz="1200" dirty="0">
                <a:latin typeface="Arial" panose="020B0604020202020204" pitchFamily="34" charset="0"/>
                <a:cs typeface="Arial" panose="020B0604020202020204" pitchFamily="34" charset="0"/>
              </a:rPr>
              <a:t>, įskaitant pirminį,  sudaro ne mažiau kaip 50 proc. visų veiklos pajamų (apskaičiuojama, sudedant visų kooperatyvo narių pajamas iš perdirbimo ir dalinant iš kooperatyvo narių skaičiaus) – </a:t>
            </a:r>
            <a:r>
              <a:rPr lang="lt-LT" sz="1200" b="1" dirty="0">
                <a:latin typeface="Arial" panose="020B0604020202020204" pitchFamily="34" charset="0"/>
                <a:cs typeface="Arial" panose="020B0604020202020204" pitchFamily="34" charset="0"/>
              </a:rPr>
              <a:t>suteikiama 15 balų;</a:t>
            </a:r>
          </a:p>
          <a:p>
            <a:pPr indent="0" algn="just">
              <a:buNone/>
              <a:tabLst>
                <a:tab pos="457200" algn="l"/>
              </a:tabLst>
              <a:defRPr/>
            </a:pPr>
            <a:r>
              <a:rPr lang="lt-LT" sz="1200" b="1" dirty="0">
                <a:latin typeface="Arial" panose="020B0604020202020204" pitchFamily="34" charset="0"/>
                <a:cs typeface="Arial" panose="020B0604020202020204" pitchFamily="34" charset="0"/>
              </a:rPr>
              <a:t>1.2. </a:t>
            </a:r>
            <a:r>
              <a:rPr lang="lt-LT" sz="1200" dirty="0">
                <a:latin typeface="Arial" panose="020B0604020202020204" pitchFamily="34" charset="0"/>
                <a:cs typeface="Arial" panose="020B0604020202020204" pitchFamily="34" charset="0"/>
              </a:rPr>
              <a:t>pareiškėjas </a:t>
            </a:r>
            <a:r>
              <a:rPr lang="lt-LT" sz="1200" b="1" dirty="0">
                <a:solidFill>
                  <a:srgbClr val="FF0000"/>
                </a:solidFill>
                <a:latin typeface="Arial" panose="020B0604020202020204" pitchFamily="34" charset="0"/>
                <a:cs typeface="Arial" panose="020B0604020202020204" pitchFamily="34" charset="0"/>
              </a:rPr>
              <a:t>įsipareigoja vykdyti savo ūkyje pagamintos ir (arba) užaugintos produkcijos perdirbimą</a:t>
            </a:r>
            <a:r>
              <a:rPr lang="lt-LT" sz="1200" dirty="0">
                <a:latin typeface="Arial" panose="020B0604020202020204" pitchFamily="34" charset="0"/>
                <a:cs typeface="Arial" panose="020B0604020202020204" pitchFamily="34" charset="0"/>
              </a:rPr>
              <a:t>, įskaitant pirminį perdirbimą ir </a:t>
            </a:r>
            <a:r>
              <a:rPr lang="lt-LT" sz="1200" b="1" dirty="0">
                <a:latin typeface="Arial" panose="020B0604020202020204" pitchFamily="34" charset="0"/>
                <a:cs typeface="Arial" panose="020B0604020202020204" pitchFamily="34" charset="0"/>
              </a:rPr>
              <a:t>pateiktame projekte numato investicijas į žemės ūkio produktų perdirbimo įrengimus</a:t>
            </a:r>
            <a:r>
              <a:rPr lang="lt-LT" sz="1200" dirty="0">
                <a:latin typeface="Arial" panose="020B0604020202020204" pitchFamily="34" charset="0"/>
                <a:cs typeface="Arial" panose="020B0604020202020204" pitchFamily="34" charset="0"/>
              </a:rPr>
              <a:t>, kurių </a:t>
            </a:r>
            <a:r>
              <a:rPr lang="lt-LT" sz="1200" b="1" dirty="0">
                <a:latin typeface="Arial" panose="020B0604020202020204" pitchFamily="34" charset="0"/>
                <a:cs typeface="Arial" panose="020B0604020202020204" pitchFamily="34" charset="0"/>
              </a:rPr>
              <a:t>vertė sudaro daugiau kaip 50 proc. visų projekte numatytų investicijų vertės (be PVM) </a:t>
            </a:r>
            <a:r>
              <a:rPr lang="lt-LT" sz="1200" dirty="0">
                <a:latin typeface="Arial" panose="020B0604020202020204" pitchFamily="34" charset="0"/>
                <a:cs typeface="Arial" panose="020B0604020202020204" pitchFamily="34" charset="0"/>
              </a:rPr>
              <a:t>(balai suteikiami ir </a:t>
            </a:r>
            <a:r>
              <a:rPr lang="lt-LT" sz="1200" b="1" dirty="0">
                <a:latin typeface="Arial" panose="020B0604020202020204" pitchFamily="34" charset="0"/>
                <a:cs typeface="Arial" panose="020B0604020202020204" pitchFamily="34" charset="0"/>
              </a:rPr>
              <a:t>pripažintam žemės ūkio kooperatyvui</a:t>
            </a:r>
            <a:r>
              <a:rPr lang="lt-LT" sz="1200" dirty="0">
                <a:latin typeface="Arial" panose="020B0604020202020204" pitchFamily="34" charset="0"/>
                <a:cs typeface="Arial" panose="020B0604020202020204" pitchFamily="34" charset="0"/>
              </a:rPr>
              <a:t>, kuris įsipareigoja supirktus iš jo narių žemės ūkio produktus perdirbti ir pateiktame projekte numato investicijas į žemės ūkio produktų perdirbimo įrengimus, kurių vertė sudaro daugiau kaip 50 proc. visų projekte numatytų investicijų vertės (be PVM) – </a:t>
            </a:r>
            <a:r>
              <a:rPr lang="lt-LT" sz="1200" b="1" dirty="0">
                <a:latin typeface="Arial" panose="020B0604020202020204" pitchFamily="34" charset="0"/>
                <a:cs typeface="Arial" panose="020B0604020202020204" pitchFamily="34" charset="0"/>
              </a:rPr>
              <a:t>suteikiama 10 balų;</a:t>
            </a:r>
          </a:p>
          <a:p>
            <a:pPr marL="514350" indent="-171450" algn="just">
              <a:buFont typeface="Wingdings" panose="05000000000000000000" pitchFamily="2" charset="2"/>
              <a:buChar char="Ø"/>
              <a:tabLst>
                <a:tab pos="457200" algn="l"/>
              </a:tabLst>
              <a:defRPr/>
            </a:pPr>
            <a:r>
              <a:rPr lang="lt-LT" sz="1200" b="1" dirty="0">
                <a:latin typeface="Arial" panose="020B0604020202020204" pitchFamily="34" charset="0"/>
                <a:cs typeface="Arial" panose="020B0604020202020204" pitchFamily="34" charset="0"/>
              </a:rPr>
              <a:t>2. Projektams, kuriuose </a:t>
            </a:r>
            <a:r>
              <a:rPr lang="lt-LT" sz="1200" b="1" dirty="0">
                <a:solidFill>
                  <a:srgbClr val="FF0000"/>
                </a:solidFill>
                <a:latin typeface="Arial" panose="020B0604020202020204" pitchFamily="34" charset="0"/>
                <a:cs typeface="Arial" panose="020B0604020202020204" pitchFamily="34" charset="0"/>
              </a:rPr>
              <a:t>diegiamos inovacijos</a:t>
            </a:r>
            <a:r>
              <a:rPr lang="lt-LT" sz="1200" b="1" dirty="0">
                <a:latin typeface="Arial" panose="020B0604020202020204" pitchFamily="34" charset="0"/>
                <a:cs typeface="Arial" panose="020B0604020202020204" pitchFamily="34" charset="0"/>
              </a:rPr>
              <a:t>, didžiausia suteikiama balų suma yra 20 balų. Investicijos turi būti atliktos iki projekto įgyvendinimo pabaigos (</a:t>
            </a:r>
            <a:r>
              <a:rPr lang="lt-LT" sz="1200" dirty="0">
                <a:latin typeface="Arial" panose="020B0604020202020204" pitchFamily="34" charset="0"/>
                <a:cs typeface="Arial" panose="020B0604020202020204" pitchFamily="34" charset="0"/>
              </a:rPr>
              <a:t>balai suteikiami vadovaujantis inovatyvumo vertinimo metodika</a:t>
            </a:r>
            <a:r>
              <a:rPr lang="lt-LT" sz="1200" b="1" dirty="0">
                <a:latin typeface="Arial" panose="020B0604020202020204" pitchFamily="34" charset="0"/>
                <a:cs typeface="Arial" panose="020B0604020202020204" pitchFamily="34" charset="0"/>
              </a:rPr>
              <a:t>):</a:t>
            </a:r>
          </a:p>
          <a:p>
            <a:pPr indent="0" algn="just">
              <a:buNone/>
              <a:tabLst>
                <a:tab pos="457200" algn="l"/>
              </a:tabLst>
              <a:defRPr/>
            </a:pPr>
            <a:r>
              <a:rPr lang="lt-LT" sz="1200" dirty="0">
                <a:latin typeface="Arial" panose="020B0604020202020204" pitchFamily="34" charset="0"/>
                <a:cs typeface="Arial" panose="020B0604020202020204" pitchFamily="34" charset="0"/>
              </a:rPr>
              <a:t>2.1. jei nustatomas I inovatyvumo lygis, – </a:t>
            </a:r>
            <a:r>
              <a:rPr lang="lt-LT" sz="1200" b="1" dirty="0">
                <a:latin typeface="Arial" panose="020B0604020202020204" pitchFamily="34" charset="0"/>
                <a:cs typeface="Arial" panose="020B0604020202020204" pitchFamily="34" charset="0"/>
              </a:rPr>
              <a:t>suteikiama 20 balų;</a:t>
            </a:r>
          </a:p>
          <a:p>
            <a:pPr marL="0" indent="0">
              <a:buNone/>
            </a:pPr>
            <a:r>
              <a:rPr lang="lt-LT" sz="1200" dirty="0">
                <a:latin typeface="Arial" panose="020B0604020202020204" pitchFamily="34" charset="0"/>
                <a:cs typeface="Arial" panose="020B0604020202020204" pitchFamily="34" charset="0"/>
              </a:rPr>
              <a:t>        2.2.</a:t>
            </a:r>
            <a:r>
              <a:rPr lang="lt-LT" sz="1200" b="1" dirty="0">
                <a:latin typeface="Arial" panose="020B0604020202020204" pitchFamily="34" charset="0"/>
                <a:cs typeface="Arial" panose="020B0604020202020204" pitchFamily="34" charset="0"/>
              </a:rPr>
              <a:t> </a:t>
            </a:r>
            <a:r>
              <a:rPr lang="lt-LT" sz="1200" dirty="0">
                <a:latin typeface="Arial" panose="020B0604020202020204" pitchFamily="34" charset="0"/>
                <a:cs typeface="Arial" panose="020B0604020202020204" pitchFamily="34" charset="0"/>
              </a:rPr>
              <a:t>jei nustatomas II inovatyvumo lygis,–  </a:t>
            </a:r>
            <a:r>
              <a:rPr lang="lt-LT" sz="1200" b="1" dirty="0">
                <a:latin typeface="Arial" panose="020B0604020202020204" pitchFamily="34" charset="0"/>
                <a:cs typeface="Arial" panose="020B0604020202020204" pitchFamily="34" charset="0"/>
              </a:rPr>
              <a:t>suteikiama 15 balų;</a:t>
            </a:r>
          </a:p>
          <a:p>
            <a:pPr marL="0" indent="0">
              <a:buNone/>
            </a:pPr>
            <a:r>
              <a:rPr lang="lt-LT" sz="1200" dirty="0">
                <a:latin typeface="Arial" panose="020B0604020202020204" pitchFamily="34" charset="0"/>
                <a:cs typeface="Arial" panose="020B0604020202020204" pitchFamily="34" charset="0"/>
              </a:rPr>
              <a:t>        2.3. jei nustatomas III inovatyvumo lygis, – </a:t>
            </a:r>
            <a:r>
              <a:rPr lang="lt-LT" sz="1200" b="1" dirty="0">
                <a:latin typeface="Arial" panose="020B0604020202020204" pitchFamily="34" charset="0"/>
                <a:cs typeface="Arial" panose="020B0604020202020204" pitchFamily="34" charset="0"/>
              </a:rPr>
              <a:t>suteikiama 10 balų;</a:t>
            </a:r>
          </a:p>
          <a:p>
            <a:pPr indent="0" algn="just">
              <a:buNone/>
              <a:tabLst>
                <a:tab pos="457200" algn="l"/>
              </a:tabLst>
              <a:defRPr/>
            </a:pPr>
            <a:r>
              <a:rPr lang="lt-LT" sz="1200" dirty="0">
                <a:latin typeface="Arial" panose="020B0604020202020204" pitchFamily="34" charset="0"/>
                <a:cs typeface="Arial" panose="020B0604020202020204" pitchFamily="34" charset="0"/>
              </a:rPr>
              <a:t> </a:t>
            </a: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3A3CD527-3957-3F4C-7790-2BF2EFEC2AF5}"/>
              </a:ext>
            </a:extLst>
          </p:cNvPr>
          <p:cNvSpPr>
            <a:spLocks noGrp="1"/>
          </p:cNvSpPr>
          <p:nvPr>
            <p:ph type="sldNum" sz="quarter" idx="12"/>
          </p:nvPr>
        </p:nvSpPr>
        <p:spPr/>
        <p:txBody>
          <a:bodyPr/>
          <a:lstStyle/>
          <a:p>
            <a:fld id="{DA9B7F88-8E2D-499B-BAD8-FA2927D3DC0E}" type="slidenum">
              <a:rPr lang="en-GB" smtClean="0"/>
              <a:pPr/>
              <a:t>18</a:t>
            </a:fld>
            <a:endParaRPr lang="en-GB"/>
          </a:p>
        </p:txBody>
      </p:sp>
    </p:spTree>
    <p:extLst>
      <p:ext uri="{BB962C8B-B14F-4D97-AF65-F5344CB8AC3E}">
        <p14:creationId xmlns:p14="http://schemas.microsoft.com/office/powerpoint/2010/main" val="959359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408268" y="410948"/>
            <a:ext cx="8229600" cy="582999"/>
          </a:xfrm>
        </p:spPr>
        <p:txBody>
          <a:bodyPr>
            <a:normAutofit fontScale="90000"/>
          </a:bodyPr>
          <a:lstStyle/>
          <a:p>
            <a:r>
              <a:rPr lang="lt-LT" sz="2000" b="1" dirty="0">
                <a:solidFill>
                  <a:srgbClr val="009900"/>
                </a:solidFill>
                <a:latin typeface="Arial" pitchFamily="34" charset="0"/>
                <a:ea typeface="+mn-ea"/>
                <a:cs typeface="Arial" pitchFamily="34" charset="0"/>
              </a:rPr>
              <a:t>Atrankos kriterijai (2)</a:t>
            </a:r>
            <a:br>
              <a:rPr lang="lt-LT" sz="2000" b="1" dirty="0">
                <a:solidFill>
                  <a:srgbClr val="009900"/>
                </a:solidFill>
                <a:latin typeface="Arial" pitchFamily="34" charset="0"/>
                <a:ea typeface="+mn-ea"/>
                <a:cs typeface="Arial" pitchFamily="34" charset="0"/>
              </a:rPr>
            </a:br>
            <a:endParaRPr lang="lt-LT" sz="2000" b="1" dirty="0">
              <a:solidFill>
                <a:srgbClr val="009900"/>
              </a:solidFill>
              <a:latin typeface="Arial" pitchFamily="34" charset="0"/>
              <a:ea typeface="+mn-ea"/>
              <a:cs typeface="Arial" pitchFamily="34" charset="0"/>
            </a:endParaRP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768350"/>
            <a:ext cx="8229600" cy="4119657"/>
          </a:xfrm>
        </p:spPr>
        <p:txBody>
          <a:bodyPr>
            <a:normAutofit fontScale="25000" lnSpcReduction="20000"/>
          </a:bodyPr>
          <a:lstStyle/>
          <a:p>
            <a:pPr indent="0" algn="just">
              <a:buNone/>
              <a:tabLst>
                <a:tab pos="457200" algn="l"/>
              </a:tabLst>
              <a:defRPr/>
            </a:pPr>
            <a:r>
              <a:rPr lang="lt-LT" sz="4800" b="1" dirty="0">
                <a:solidFill>
                  <a:srgbClr val="002060"/>
                </a:solidFill>
                <a:latin typeface="Arial" panose="020B0604020202020204" pitchFamily="34" charset="0"/>
                <a:cs typeface="Arial" panose="020B0604020202020204" pitchFamily="34" charset="0"/>
              </a:rPr>
              <a:t>Paraiškų pirmumo vertinimo kriterijai</a:t>
            </a:r>
            <a:r>
              <a:rPr lang="lt-LT" sz="3700" b="1" dirty="0">
                <a:solidFill>
                  <a:srgbClr val="002060"/>
                </a:solidFill>
                <a:latin typeface="Arial" panose="020B0604020202020204" pitchFamily="34" charset="0"/>
                <a:cs typeface="Arial" panose="020B0604020202020204" pitchFamily="34" charset="0"/>
              </a:rPr>
              <a:t>:</a:t>
            </a:r>
            <a:endParaRPr lang="lt-LT" sz="3700" dirty="0">
              <a:solidFill>
                <a:srgbClr val="002060"/>
              </a:solidFill>
              <a:latin typeface="Arial" panose="020B0604020202020204" pitchFamily="34" charset="0"/>
              <a:cs typeface="Arial" panose="020B0604020202020204" pitchFamily="34" charset="0"/>
            </a:endParaRPr>
          </a:p>
          <a:p>
            <a:pPr marL="685800" algn="just">
              <a:buFont typeface="Wingdings" panose="05000000000000000000" pitchFamily="2" charset="2"/>
              <a:buChar char="Ø"/>
              <a:tabLst>
                <a:tab pos="457200" algn="l"/>
              </a:tabLst>
              <a:defRPr/>
            </a:pPr>
            <a:r>
              <a:rPr lang="lt-LT" sz="4400" b="1" dirty="0">
                <a:latin typeface="Arial" panose="020B0604020202020204" pitchFamily="34" charset="0"/>
                <a:cs typeface="Arial" panose="020B0604020202020204" pitchFamily="34" charset="0"/>
              </a:rPr>
              <a:t>3. </a:t>
            </a:r>
            <a:r>
              <a:rPr lang="lt-LT" sz="4400" b="1" dirty="0">
                <a:solidFill>
                  <a:srgbClr val="FF0000"/>
                </a:solidFill>
                <a:latin typeface="Arial" panose="020B0604020202020204" pitchFamily="34" charset="0"/>
                <a:cs typeface="Arial" panose="020B0604020202020204" pitchFamily="34" charset="0"/>
              </a:rPr>
              <a:t>projektams prisidedantiems prie aplinkos ir klimato tikslų </a:t>
            </a:r>
            <a:r>
              <a:rPr lang="lt-LT" sz="4400" dirty="0">
                <a:latin typeface="Arial" panose="020B0604020202020204" pitchFamily="34" charset="0"/>
                <a:cs typeface="Arial" panose="020B0604020202020204" pitchFamily="34" charset="0"/>
              </a:rPr>
              <a:t>(pasirenkamas tik vienas iš nurodytų variantų) </a:t>
            </a:r>
            <a:r>
              <a:rPr lang="lt-LT" sz="4400" b="1" dirty="0">
                <a:latin typeface="Arial" panose="020B0604020202020204" pitchFamily="34" charset="0"/>
                <a:cs typeface="Arial" panose="020B0604020202020204" pitchFamily="34" charset="0"/>
              </a:rPr>
              <a:t>kai:</a:t>
            </a:r>
          </a:p>
          <a:p>
            <a:pPr indent="0" algn="just">
              <a:buNone/>
              <a:tabLst>
                <a:tab pos="457200" algn="l"/>
              </a:tabLst>
              <a:defRPr/>
            </a:pPr>
            <a:r>
              <a:rPr lang="lt-LT" sz="4400" b="1" dirty="0">
                <a:latin typeface="Arial" panose="020B0604020202020204" pitchFamily="34" charset="0"/>
                <a:cs typeface="Arial" panose="020B0604020202020204" pitchFamily="34" charset="0"/>
              </a:rPr>
              <a:t>3.1. </a:t>
            </a:r>
            <a:r>
              <a:rPr lang="lt-LT" sz="4400" dirty="0">
                <a:latin typeface="Arial" panose="020B0604020202020204" pitchFamily="34" charset="0"/>
                <a:cs typeface="Arial" panose="020B0604020202020204" pitchFamily="34" charset="0"/>
              </a:rPr>
              <a:t> pareiškėjas </a:t>
            </a:r>
            <a:r>
              <a:rPr lang="lt-LT" sz="4400" b="1" dirty="0">
                <a:solidFill>
                  <a:srgbClr val="FF0000"/>
                </a:solidFill>
                <a:latin typeface="Arial" panose="020B0604020202020204" pitchFamily="34" charset="0"/>
                <a:cs typeface="Arial" panose="020B0604020202020204" pitchFamily="34" charset="0"/>
              </a:rPr>
              <a:t>dalyvauja </a:t>
            </a:r>
            <a:r>
              <a:rPr lang="lt-LT" sz="4400" dirty="0">
                <a:solidFill>
                  <a:srgbClr val="FF0000"/>
                </a:solidFill>
                <a:latin typeface="Arial" panose="020B0604020202020204" pitchFamily="34" charset="0"/>
                <a:cs typeface="Arial" panose="020B0604020202020204" pitchFamily="34" charset="0"/>
              </a:rPr>
              <a:t>Strateginio plano intervencinėje priemonėje, patenkančioje į Klimatui, aplinkai ir gyvūnų gerovei naudingas sistemas (</a:t>
            </a:r>
            <a:r>
              <a:rPr lang="lt-LT" sz="4400" dirty="0" err="1">
                <a:solidFill>
                  <a:srgbClr val="FF0000"/>
                </a:solidFill>
                <a:latin typeface="Arial" panose="020B0604020202020204" pitchFamily="34" charset="0"/>
                <a:cs typeface="Arial" panose="020B0604020202020204" pitchFamily="34" charset="0"/>
              </a:rPr>
              <a:t>Ekoschemose</a:t>
            </a:r>
            <a:r>
              <a:rPr lang="lt-LT" sz="4400" dirty="0">
                <a:latin typeface="Arial" panose="020B0604020202020204" pitchFamily="34" charset="0"/>
                <a:cs typeface="Arial" panose="020B0604020202020204" pitchFamily="34" charset="0"/>
              </a:rPr>
              <a:t>), išskyrus už dalyvavimą priemonėse ,,Ekologinis ūkininkavimas“, ,,Perėjimas prie ekologinio ūkininkavimo“,  ,,Tausojanti vaisių, uogų ir daržovių programa“ (NKP),  ,,Gyvūnų gerovė“ . </a:t>
            </a:r>
            <a:r>
              <a:rPr lang="lt-LT" sz="4400" b="1" dirty="0">
                <a:latin typeface="Arial" panose="020B0604020202020204" pitchFamily="34" charset="0"/>
                <a:cs typeface="Arial" panose="020B0604020202020204" pitchFamily="34" charset="0"/>
              </a:rPr>
              <a:t>Dalyvavimo </a:t>
            </a:r>
            <a:r>
              <a:rPr lang="lt-LT" sz="4400" b="1" dirty="0">
                <a:solidFill>
                  <a:srgbClr val="FF0000"/>
                </a:solidFill>
                <a:latin typeface="Arial" panose="020B0604020202020204" pitchFamily="34" charset="0"/>
                <a:cs typeface="Arial" panose="020B0604020202020204" pitchFamily="34" charset="0"/>
              </a:rPr>
              <a:t>priemonėse ŽŪN plotas </a:t>
            </a:r>
            <a:r>
              <a:rPr lang="lt-LT" sz="4400" b="1" dirty="0">
                <a:latin typeface="Arial" panose="020B0604020202020204" pitchFamily="34" charset="0"/>
                <a:cs typeface="Arial" panose="020B0604020202020204" pitchFamily="34" charset="0"/>
              </a:rPr>
              <a:t>turi sudaryti ne </a:t>
            </a:r>
            <a:r>
              <a:rPr lang="lt-LT" sz="4400" b="1" dirty="0">
                <a:solidFill>
                  <a:srgbClr val="FF0000"/>
                </a:solidFill>
                <a:latin typeface="Arial" panose="020B0604020202020204" pitchFamily="34" charset="0"/>
                <a:cs typeface="Arial" panose="020B0604020202020204" pitchFamily="34" charset="0"/>
              </a:rPr>
              <a:t>mažiau kaip 10 proc. deklaruoto ŽŪN ploto </a:t>
            </a:r>
            <a:r>
              <a:rPr lang="lt-LT" sz="4400" b="1" dirty="0">
                <a:latin typeface="Arial" panose="020B0604020202020204" pitchFamily="34" charset="0"/>
                <a:cs typeface="Arial" panose="020B0604020202020204" pitchFamily="34" charset="0"/>
              </a:rPr>
              <a:t>(kai pareiškėjas dalyvauja priemonėse, nustatoma pagal paskutinįjį </a:t>
            </a:r>
            <a:r>
              <a:rPr lang="lt-LT" sz="4400" dirty="0">
                <a:latin typeface="Arial" panose="020B0604020202020204" pitchFamily="34" charset="0"/>
                <a:cs typeface="Arial" panose="020B0604020202020204" pitchFamily="34" charset="0"/>
              </a:rPr>
              <a:t>prieš paramos paraiškos pateikimą deklaruotą ŽŪN plotą. Atrankos balai suteikiami ir pripažintam žemės ūkio kooperatyvui tuo atveju, kai </a:t>
            </a:r>
            <a:r>
              <a:rPr lang="lt-LT" sz="4400" b="1" dirty="0">
                <a:latin typeface="Arial" panose="020B0604020202020204" pitchFamily="34" charset="0"/>
                <a:cs typeface="Arial" panose="020B0604020202020204" pitchFamily="34" charset="0"/>
              </a:rPr>
              <a:t>ne mažiau kaip 50 proc. jo narių dalyvauja </a:t>
            </a:r>
            <a:r>
              <a:rPr lang="lt-LT" sz="4400" dirty="0">
                <a:latin typeface="Arial" panose="020B0604020202020204" pitchFamily="34" charset="0"/>
                <a:cs typeface="Arial" panose="020B0604020202020204" pitchFamily="34" charset="0"/>
              </a:rPr>
              <a:t>šiame papunktyje nurodytose priemonėse  – </a:t>
            </a:r>
            <a:r>
              <a:rPr lang="lt-LT" sz="4400" b="1" dirty="0">
                <a:latin typeface="Arial" panose="020B0604020202020204" pitchFamily="34" charset="0"/>
                <a:cs typeface="Arial" panose="020B0604020202020204" pitchFamily="34" charset="0"/>
              </a:rPr>
              <a:t>suteikiama 15 balų;</a:t>
            </a:r>
            <a:endParaRPr lang="lt-LT" sz="4400" dirty="0">
              <a:latin typeface="Arial" panose="020B0604020202020204" pitchFamily="34" charset="0"/>
              <a:cs typeface="Arial" panose="020B0604020202020204" pitchFamily="34" charset="0"/>
            </a:endParaRPr>
          </a:p>
          <a:p>
            <a:pPr indent="0" algn="just">
              <a:buNone/>
              <a:tabLst>
                <a:tab pos="457200" algn="l"/>
              </a:tabLst>
              <a:defRPr/>
            </a:pPr>
            <a:r>
              <a:rPr lang="lt-LT" sz="4400" b="1" dirty="0">
                <a:latin typeface="Arial" panose="020B0604020202020204" pitchFamily="34" charset="0"/>
                <a:cs typeface="Arial" panose="020B0604020202020204" pitchFamily="34" charset="0"/>
              </a:rPr>
              <a:t>3.2. </a:t>
            </a:r>
            <a:r>
              <a:rPr lang="lt-LT" sz="4400" dirty="0">
                <a:latin typeface="Arial" panose="020B0604020202020204" pitchFamily="34" charset="0"/>
                <a:cs typeface="Arial" panose="020B0604020202020204" pitchFamily="34" charset="0"/>
              </a:rPr>
              <a:t>pareiškėjas </a:t>
            </a:r>
            <a:r>
              <a:rPr lang="lt-LT" sz="4400" b="1" dirty="0">
                <a:solidFill>
                  <a:srgbClr val="FF0000"/>
                </a:solidFill>
                <a:latin typeface="Arial" panose="020B0604020202020204" pitchFamily="34" charset="0"/>
                <a:cs typeface="Arial" panose="020B0604020202020204" pitchFamily="34" charset="0"/>
              </a:rPr>
              <a:t>įsipareigoja dalyvauti ne vėliau kaip per 1 metų laikotarpį nuo paramos sutarties pasirašymo </a:t>
            </a:r>
            <a:r>
              <a:rPr lang="lt-LT" sz="4400" dirty="0">
                <a:latin typeface="Arial" panose="020B0604020202020204" pitchFamily="34" charset="0"/>
                <a:cs typeface="Arial" panose="020B0604020202020204" pitchFamily="34" charset="0"/>
              </a:rPr>
              <a:t>Strateginio plano intervencinėje priemonėje, patenkančioje į Klimatui, aplinkai ir gyvūnų gerovei naudingas sistemas (</a:t>
            </a:r>
            <a:r>
              <a:rPr lang="lt-LT" sz="4400" dirty="0" err="1">
                <a:solidFill>
                  <a:srgbClr val="FF0000"/>
                </a:solidFill>
                <a:latin typeface="Arial" panose="020B0604020202020204" pitchFamily="34" charset="0"/>
                <a:cs typeface="Arial" panose="020B0604020202020204" pitchFamily="34" charset="0"/>
              </a:rPr>
              <a:t>Ekoschemose</a:t>
            </a:r>
            <a:r>
              <a:rPr lang="lt-LT" sz="4400" dirty="0">
                <a:solidFill>
                  <a:srgbClr val="FF0000"/>
                </a:solidFill>
                <a:latin typeface="Arial" panose="020B0604020202020204" pitchFamily="34" charset="0"/>
                <a:cs typeface="Arial" panose="020B0604020202020204" pitchFamily="34" charset="0"/>
              </a:rPr>
              <a:t>)</a:t>
            </a:r>
            <a:r>
              <a:rPr lang="lt-LT" sz="4400" dirty="0">
                <a:latin typeface="Arial" panose="020B0604020202020204" pitchFamily="34" charset="0"/>
                <a:cs typeface="Arial" panose="020B0604020202020204" pitchFamily="34" charset="0"/>
              </a:rPr>
              <a:t>, išskyrus už dalyvavimą priemonėse ,,Ekologinis ūkininkavimas“, ,,Perėjimas prie ekologinio ūkininkavimo“,  ,,Tausojanti vaisių, uogų ir daržovių programa“ (NKP),  ,,Gyvūnų gerovė“ . </a:t>
            </a:r>
            <a:r>
              <a:rPr lang="lt-LT" sz="4400" b="1" dirty="0">
                <a:solidFill>
                  <a:srgbClr val="FF0000"/>
                </a:solidFill>
                <a:latin typeface="Arial" panose="020B0604020202020204" pitchFamily="34" charset="0"/>
                <a:cs typeface="Arial" panose="020B0604020202020204" pitchFamily="34" charset="0"/>
              </a:rPr>
              <a:t>Dalyvavimo priemonėse ŽŪN plotas </a:t>
            </a:r>
            <a:r>
              <a:rPr lang="lt-LT" sz="4400" b="1" dirty="0">
                <a:latin typeface="Arial" panose="020B0604020202020204" pitchFamily="34" charset="0"/>
                <a:cs typeface="Arial" panose="020B0604020202020204" pitchFamily="34" charset="0"/>
              </a:rPr>
              <a:t>turi sudaryti ne </a:t>
            </a:r>
            <a:r>
              <a:rPr lang="lt-LT" sz="4400" b="1" dirty="0">
                <a:solidFill>
                  <a:srgbClr val="FF0000"/>
                </a:solidFill>
                <a:latin typeface="Arial" panose="020B0604020202020204" pitchFamily="34" charset="0"/>
                <a:cs typeface="Arial" panose="020B0604020202020204" pitchFamily="34" charset="0"/>
              </a:rPr>
              <a:t>mažiau kaip 10 proc. deklaruoto ŽŪN ploto </a:t>
            </a:r>
            <a:r>
              <a:rPr lang="lt-LT" sz="4400" b="1" dirty="0">
                <a:latin typeface="Arial" panose="020B0604020202020204" pitchFamily="34" charset="0"/>
                <a:cs typeface="Arial" panose="020B0604020202020204" pitchFamily="34" charset="0"/>
              </a:rPr>
              <a:t>(kai pareiškėjas įsipareigoja dalyvauti priemonėse, nustatoma pagal pirmaisiais įsipareigojimo vykdymo metais deklaruotą ŽŪN plotą</a:t>
            </a:r>
            <a:r>
              <a:rPr lang="lt-LT" sz="4400" dirty="0">
                <a:latin typeface="Arial" panose="020B0604020202020204" pitchFamily="34" charset="0"/>
                <a:cs typeface="Arial" panose="020B0604020202020204" pitchFamily="34" charset="0"/>
              </a:rPr>
              <a:t>. Atrankos balai suteikiami ir pripažintam žemės ūkio kooperatyvui tuo atveju, kai </a:t>
            </a:r>
            <a:r>
              <a:rPr lang="lt-LT" sz="4400" b="1" dirty="0">
                <a:latin typeface="Arial" panose="020B0604020202020204" pitchFamily="34" charset="0"/>
                <a:cs typeface="Arial" panose="020B0604020202020204" pitchFamily="34" charset="0"/>
              </a:rPr>
              <a:t>ne mažiau kaip 50 proc. jo narių įsipareigoja dalyvauti </a:t>
            </a:r>
            <a:r>
              <a:rPr lang="lt-LT" sz="4400" dirty="0">
                <a:latin typeface="Arial" panose="020B0604020202020204" pitchFamily="34" charset="0"/>
                <a:cs typeface="Arial" panose="020B0604020202020204" pitchFamily="34" charset="0"/>
              </a:rPr>
              <a:t>šiame papunktyje nurodytose priemonėse  – </a:t>
            </a:r>
            <a:r>
              <a:rPr lang="lt-LT" sz="4400" b="1" dirty="0">
                <a:latin typeface="Arial" panose="020B0604020202020204" pitchFamily="34" charset="0"/>
                <a:cs typeface="Arial" panose="020B0604020202020204" pitchFamily="34" charset="0"/>
              </a:rPr>
              <a:t>suteikiama 10 balų;</a:t>
            </a:r>
          </a:p>
          <a:p>
            <a:pPr indent="0" algn="just">
              <a:buNone/>
              <a:tabLst>
                <a:tab pos="457200" algn="l"/>
              </a:tabLst>
              <a:defRPr/>
            </a:pPr>
            <a:r>
              <a:rPr lang="lt-LT" sz="4400" b="1" dirty="0">
                <a:latin typeface="Arial" panose="020B0604020202020204" pitchFamily="34" charset="0"/>
                <a:cs typeface="Arial" panose="020B0604020202020204" pitchFamily="34" charset="0"/>
              </a:rPr>
              <a:t>3.3. </a:t>
            </a:r>
            <a:r>
              <a:rPr lang="lt-LT" altLang="lt-LT" sz="4400" dirty="0">
                <a:latin typeface="Arial" panose="020B0604020202020204" pitchFamily="34" charset="0"/>
                <a:cs typeface="Arial" panose="020B0604020202020204" pitchFamily="34" charset="0"/>
              </a:rPr>
              <a:t>pareiškėjas </a:t>
            </a:r>
            <a:r>
              <a:rPr lang="lt-LT" altLang="lt-LT" sz="4400" b="1" dirty="0">
                <a:solidFill>
                  <a:srgbClr val="FF0000"/>
                </a:solidFill>
                <a:latin typeface="Arial" panose="020B0604020202020204" pitchFamily="34" charset="0"/>
                <a:cs typeface="Arial" panose="020B0604020202020204" pitchFamily="34" charset="0"/>
              </a:rPr>
              <a:t>vykdo ekologinę gamybą a</a:t>
            </a:r>
            <a:r>
              <a:rPr lang="lt-LT" sz="4400" dirty="0">
                <a:latin typeface="Arial" panose="020B0604020202020204" pitchFamily="34" charset="0"/>
                <a:cs typeface="Arial" panose="020B0604020202020204" pitchFamily="34" charset="0"/>
              </a:rPr>
              <a:t>rba kontroliuojančioje institucijoje yra registruotas </a:t>
            </a:r>
            <a:r>
              <a:rPr lang="lt-LT" altLang="lt-LT" sz="4400" b="1" dirty="0">
                <a:solidFill>
                  <a:srgbClr val="FF0000"/>
                </a:solidFill>
                <a:latin typeface="Arial" panose="020B0604020202020204" pitchFamily="34" charset="0"/>
                <a:cs typeface="Arial" panose="020B0604020202020204" pitchFamily="34" charset="0"/>
              </a:rPr>
              <a:t>kaip perėjimo prie ekologinio ūkininkavimo laikotarpio ūkis ir  turi sertifikavimo institucijos išduotą ekologinės gamybos patvirtinimo dokumentą </a:t>
            </a:r>
            <a:r>
              <a:rPr lang="lt-LT" altLang="lt-LT" sz="4400" b="1" dirty="0">
                <a:latin typeface="Arial" panose="020B0604020202020204" pitchFamily="34" charset="0"/>
                <a:cs typeface="Arial" panose="020B0604020202020204" pitchFamily="34" charset="0"/>
              </a:rPr>
              <a:t>(turi būti sertifikuota ne mažiau kaip 100 proc. deklaruoto ŽŪN ploto</a:t>
            </a:r>
            <a:r>
              <a:rPr lang="lt-LT" altLang="lt-LT" sz="4400" dirty="0">
                <a:latin typeface="Arial" panose="020B0604020202020204" pitchFamily="34" charset="0"/>
                <a:cs typeface="Arial" panose="020B0604020202020204" pitchFamily="34" charset="0"/>
              </a:rPr>
              <a:t>, </a:t>
            </a:r>
            <a:r>
              <a:rPr lang="lt-LT" altLang="lt-LT" sz="4400" b="1" dirty="0">
                <a:latin typeface="Arial" panose="020B0604020202020204" pitchFamily="34" charset="0"/>
                <a:cs typeface="Arial" panose="020B0604020202020204" pitchFamily="34" charset="0"/>
              </a:rPr>
              <a:t>laikomų ūkinių gyvūnų rūšių</a:t>
            </a:r>
            <a:r>
              <a:rPr lang="lt-LT" altLang="lt-LT" sz="4400" dirty="0">
                <a:latin typeface="Arial" panose="020B0604020202020204" pitchFamily="34" charset="0"/>
                <a:cs typeface="Arial" panose="020B0604020202020204" pitchFamily="34" charset="0"/>
              </a:rPr>
              <a:t>. </a:t>
            </a:r>
            <a:r>
              <a:rPr lang="lt-LT" sz="4400" dirty="0">
                <a:latin typeface="Arial" panose="020B0604020202020204" pitchFamily="34" charset="0"/>
                <a:cs typeface="Arial" panose="020B0604020202020204" pitchFamily="34" charset="0"/>
              </a:rPr>
              <a:t>Atrankos balai suteikiami ir pripažintam žemės ūkio kooperatyvui tuo atveju, kai </a:t>
            </a:r>
            <a:r>
              <a:rPr lang="lt-LT" sz="4400" b="1" dirty="0">
                <a:latin typeface="Arial" panose="020B0604020202020204" pitchFamily="34" charset="0"/>
                <a:cs typeface="Arial" panose="020B0604020202020204" pitchFamily="34" charset="0"/>
              </a:rPr>
              <a:t>ne mažiau kaip 50 proc. jo narių </a:t>
            </a:r>
            <a:r>
              <a:rPr lang="lt-LT" altLang="lt-LT" sz="4400" b="1" dirty="0">
                <a:solidFill>
                  <a:srgbClr val="FF0000"/>
                </a:solidFill>
                <a:latin typeface="Arial" panose="020B0604020202020204" pitchFamily="34" charset="0"/>
                <a:cs typeface="Arial" panose="020B0604020202020204" pitchFamily="34" charset="0"/>
              </a:rPr>
              <a:t>vykdo ekologinę gamybą a</a:t>
            </a:r>
            <a:r>
              <a:rPr lang="lt-LT" sz="4400" dirty="0">
                <a:latin typeface="Arial" panose="020B0604020202020204" pitchFamily="34" charset="0"/>
                <a:cs typeface="Arial" panose="020B0604020202020204" pitchFamily="34" charset="0"/>
              </a:rPr>
              <a:t>rba kontroliuojančioje institucijoje yra registruotas </a:t>
            </a:r>
            <a:r>
              <a:rPr lang="lt-LT" altLang="lt-LT" sz="4400" dirty="0">
                <a:solidFill>
                  <a:srgbClr val="FF0000"/>
                </a:solidFill>
                <a:latin typeface="Arial" panose="020B0604020202020204" pitchFamily="34" charset="0"/>
                <a:cs typeface="Arial" panose="020B0604020202020204" pitchFamily="34" charset="0"/>
              </a:rPr>
              <a:t>kaip perėjimo prie ekologinio ūkininkavimo laikotarpio ūkis ir  turi sertifikavimo institucijos išduotą ekologinės gamybos patvirtinimo dokumentą </a:t>
            </a:r>
            <a:r>
              <a:rPr lang="lt-LT" sz="4400" dirty="0">
                <a:latin typeface="Arial" panose="020B0604020202020204" pitchFamily="34" charset="0"/>
                <a:cs typeface="Arial" panose="020B0604020202020204" pitchFamily="34" charset="0"/>
              </a:rPr>
              <a:t>– </a:t>
            </a:r>
            <a:r>
              <a:rPr lang="lt-LT" sz="4400" b="1" dirty="0">
                <a:latin typeface="Arial" panose="020B0604020202020204" pitchFamily="34" charset="0"/>
                <a:cs typeface="Arial" panose="020B0604020202020204" pitchFamily="34" charset="0"/>
              </a:rPr>
              <a:t>suteikiama 15 balų;</a:t>
            </a:r>
          </a:p>
          <a:p>
            <a:pPr indent="0" algn="just">
              <a:buNone/>
              <a:tabLst>
                <a:tab pos="457200" algn="l"/>
              </a:tabLst>
              <a:defRPr/>
            </a:pPr>
            <a:r>
              <a:rPr lang="lt-LT" sz="4400" b="1" dirty="0">
                <a:latin typeface="Arial" panose="020B0604020202020204" pitchFamily="34" charset="0"/>
                <a:cs typeface="Arial" panose="020B0604020202020204" pitchFamily="34" charset="0"/>
              </a:rPr>
              <a:t>3.4. </a:t>
            </a:r>
            <a:r>
              <a:rPr lang="lt-LT" altLang="lt-LT" sz="4400" dirty="0">
                <a:latin typeface="Arial" panose="020B0604020202020204" pitchFamily="34" charset="0"/>
                <a:cs typeface="Arial" panose="020B0604020202020204" pitchFamily="34" charset="0"/>
              </a:rPr>
              <a:t>pareiškėjas </a:t>
            </a:r>
            <a:r>
              <a:rPr lang="lt-LT" altLang="lt-LT" sz="4400" b="1" dirty="0">
                <a:solidFill>
                  <a:srgbClr val="FF0000"/>
                </a:solidFill>
                <a:latin typeface="Arial" panose="020B0604020202020204" pitchFamily="34" charset="0"/>
                <a:cs typeface="Arial" panose="020B0604020202020204" pitchFamily="34" charset="0"/>
              </a:rPr>
              <a:t>įsipareigoja</a:t>
            </a:r>
            <a:r>
              <a:rPr lang="lt-LT" altLang="lt-LT" sz="4400" dirty="0">
                <a:latin typeface="Arial" panose="020B0604020202020204" pitchFamily="34" charset="0"/>
                <a:cs typeface="Arial" panose="020B0604020202020204" pitchFamily="34" charset="0"/>
              </a:rPr>
              <a:t> </a:t>
            </a:r>
            <a:r>
              <a:rPr lang="lt-LT" altLang="lt-LT" sz="4400" b="1" dirty="0">
                <a:solidFill>
                  <a:srgbClr val="FF0000"/>
                </a:solidFill>
                <a:latin typeface="Arial" panose="020B0604020202020204" pitchFamily="34" charset="0"/>
                <a:cs typeface="Arial" panose="020B0604020202020204" pitchFamily="34" charset="0"/>
              </a:rPr>
              <a:t>vykdyti ekologinę gamybą ir po projekto įgyvendinimo pabaigos antraisiais projekto kontrolės metais </a:t>
            </a:r>
            <a:r>
              <a:rPr lang="lt-LT" altLang="lt-LT" sz="4400" dirty="0">
                <a:solidFill>
                  <a:srgbClr val="FF0000"/>
                </a:solidFill>
                <a:latin typeface="Arial" panose="020B0604020202020204" pitchFamily="34" charset="0"/>
                <a:cs typeface="Arial" panose="020B0604020202020204" pitchFamily="34" charset="0"/>
              </a:rPr>
              <a:t>turėti sertifikavimo institucijos išduotą ekologinės gamybos patvirtinimo dokumentą </a:t>
            </a:r>
            <a:r>
              <a:rPr lang="lt-LT" altLang="lt-LT" sz="4400" dirty="0">
                <a:latin typeface="Arial" panose="020B0604020202020204" pitchFamily="34" charset="0"/>
                <a:cs typeface="Arial" panose="020B0604020202020204" pitchFamily="34" charset="0"/>
              </a:rPr>
              <a:t>(turi būti sertifikuota ne mažiau kaip 100 proc. deklaruoto ŽŪN ploto, laikomų ūkinių gyvūnų rūšių. </a:t>
            </a:r>
            <a:r>
              <a:rPr lang="lt-LT" sz="4400" dirty="0">
                <a:latin typeface="Arial" panose="020B0604020202020204" pitchFamily="34" charset="0"/>
                <a:cs typeface="Arial" panose="020B0604020202020204" pitchFamily="34" charset="0"/>
              </a:rPr>
              <a:t>Atrankos balai suteikiami ir </a:t>
            </a:r>
            <a:r>
              <a:rPr lang="lt-LT" sz="4400" b="1" dirty="0">
                <a:latin typeface="Arial" panose="020B0604020202020204" pitchFamily="34" charset="0"/>
                <a:cs typeface="Arial" panose="020B0604020202020204" pitchFamily="34" charset="0"/>
              </a:rPr>
              <a:t>pripažintam žemės ūkio kooperatyvui</a:t>
            </a:r>
            <a:r>
              <a:rPr lang="lt-LT" sz="4400" dirty="0">
                <a:latin typeface="Arial" panose="020B0604020202020204" pitchFamily="34" charset="0"/>
                <a:cs typeface="Arial" panose="020B0604020202020204" pitchFamily="34" charset="0"/>
              </a:rPr>
              <a:t> tuo atveju, kai </a:t>
            </a:r>
            <a:r>
              <a:rPr lang="lt-LT" sz="4400" b="1" dirty="0">
                <a:latin typeface="Arial" panose="020B0604020202020204" pitchFamily="34" charset="0"/>
                <a:cs typeface="Arial" panose="020B0604020202020204" pitchFamily="34" charset="0"/>
              </a:rPr>
              <a:t>ne mažiau kaip 50 proc. jo narių</a:t>
            </a:r>
            <a:r>
              <a:rPr lang="lt-LT" altLang="lt-LT" sz="4400" dirty="0">
                <a:latin typeface="Arial" panose="020B0604020202020204" pitchFamily="34" charset="0"/>
                <a:cs typeface="Arial" panose="020B0604020202020204" pitchFamily="34" charset="0"/>
              </a:rPr>
              <a:t> įsipareigoja vykdyti ekologinę gamybą  ir </a:t>
            </a:r>
            <a:r>
              <a:rPr lang="lt-LT" altLang="lt-LT" sz="4400" b="1" dirty="0">
                <a:solidFill>
                  <a:srgbClr val="FF0000"/>
                </a:solidFill>
                <a:latin typeface="Arial" panose="020B0604020202020204" pitchFamily="34" charset="0"/>
                <a:cs typeface="Arial" panose="020B0604020202020204" pitchFamily="34" charset="0"/>
              </a:rPr>
              <a:t>po projekto įgyvendinimo pabaigos antraisiais projekto kontrolės metais </a:t>
            </a:r>
            <a:r>
              <a:rPr lang="lt-LT" altLang="lt-LT" sz="4400" dirty="0">
                <a:solidFill>
                  <a:srgbClr val="FF0000"/>
                </a:solidFill>
                <a:latin typeface="Arial" panose="020B0604020202020204" pitchFamily="34" charset="0"/>
                <a:cs typeface="Arial" panose="020B0604020202020204" pitchFamily="34" charset="0"/>
              </a:rPr>
              <a:t>turėti sertifikavimo institucijos išduotą ekologinės gamybos patvirtinimo dokumentą </a:t>
            </a:r>
            <a:r>
              <a:rPr lang="lt-LT" sz="4400" dirty="0">
                <a:latin typeface="Arial" panose="020B0604020202020204" pitchFamily="34" charset="0"/>
                <a:cs typeface="Arial" panose="020B0604020202020204" pitchFamily="34" charset="0"/>
              </a:rPr>
              <a:t>– </a:t>
            </a:r>
            <a:r>
              <a:rPr lang="lt-LT" sz="4400" b="1" dirty="0">
                <a:latin typeface="Arial" panose="020B0604020202020204" pitchFamily="34" charset="0"/>
                <a:cs typeface="Arial" panose="020B0604020202020204" pitchFamily="34" charset="0"/>
              </a:rPr>
              <a:t>suteikiama 10 balų;</a:t>
            </a:r>
          </a:p>
          <a:p>
            <a:pPr indent="0" algn="just">
              <a:buNone/>
              <a:tabLst>
                <a:tab pos="457200" algn="l"/>
              </a:tabLst>
              <a:defRPr/>
            </a:pPr>
            <a:r>
              <a:rPr lang="lt-LT" altLang="lt-LT" sz="4400" dirty="0">
                <a:latin typeface="Arial" panose="020B0604020202020204" pitchFamily="34" charset="0"/>
                <a:cs typeface="Arial" panose="020B0604020202020204" pitchFamily="34" charset="0"/>
              </a:rPr>
              <a:t>. </a:t>
            </a:r>
            <a:endParaRPr lang="lt-LT" sz="4400" dirty="0">
              <a:latin typeface="Arial" panose="020B0604020202020204" pitchFamily="34" charset="0"/>
              <a:cs typeface="Arial" panose="020B0604020202020204" pitchFamily="34" charset="0"/>
            </a:endParaRPr>
          </a:p>
          <a:p>
            <a:pPr indent="0" algn="just">
              <a:buNone/>
              <a:tabLst>
                <a:tab pos="457200" algn="l"/>
              </a:tabLst>
              <a:defRPr/>
            </a:pPr>
            <a:r>
              <a:rPr lang="lt-LT" altLang="lt-LT" sz="4400" dirty="0">
                <a:solidFill>
                  <a:srgbClr val="FF0000"/>
                </a:solidFill>
                <a:latin typeface="Arial" panose="020B0604020202020204" pitchFamily="34" charset="0"/>
                <a:cs typeface="Arial" panose="020B0604020202020204" pitchFamily="34" charset="0"/>
              </a:rPr>
              <a:t> </a:t>
            </a:r>
            <a:endParaRPr lang="lt-LT" altLang="lt-LT" sz="4400" dirty="0">
              <a:latin typeface="Arial" panose="020B0604020202020204" pitchFamily="34" charset="0"/>
              <a:cs typeface="Arial" panose="020B0604020202020204" pitchFamily="34" charset="0"/>
            </a:endParaRPr>
          </a:p>
          <a:p>
            <a:pPr indent="0" algn="just">
              <a:buNone/>
              <a:tabLst>
                <a:tab pos="457200" algn="l"/>
              </a:tabLst>
              <a:defRPr/>
            </a:pPr>
            <a:r>
              <a:rPr lang="lt-LT" sz="4400" b="1" dirty="0">
                <a:latin typeface="Arial" panose="020B0604020202020204" pitchFamily="34" charset="0"/>
                <a:cs typeface="Arial" panose="020B0604020202020204" pitchFamily="34" charset="0"/>
              </a:rPr>
              <a:t> </a:t>
            </a: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3A3CD527-3957-3F4C-7790-2BF2EFEC2AF5}"/>
              </a:ext>
            </a:extLst>
          </p:cNvPr>
          <p:cNvSpPr>
            <a:spLocks noGrp="1"/>
          </p:cNvSpPr>
          <p:nvPr>
            <p:ph type="sldNum" sz="quarter" idx="12"/>
          </p:nvPr>
        </p:nvSpPr>
        <p:spPr/>
        <p:txBody>
          <a:bodyPr/>
          <a:lstStyle/>
          <a:p>
            <a:fld id="{DA9B7F88-8E2D-499B-BAD8-FA2927D3DC0E}" type="slidenum">
              <a:rPr lang="en-GB" smtClean="0"/>
              <a:pPr/>
              <a:t>19</a:t>
            </a:fld>
            <a:endParaRPr lang="en-GB" dirty="0"/>
          </a:p>
        </p:txBody>
      </p:sp>
    </p:spTree>
    <p:extLst>
      <p:ext uri="{BB962C8B-B14F-4D97-AF65-F5344CB8AC3E}">
        <p14:creationId xmlns:p14="http://schemas.microsoft.com/office/powerpoint/2010/main" val="292243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363106"/>
            <a:ext cx="8229600" cy="857250"/>
          </a:xfrm>
        </p:spPr>
        <p:txBody>
          <a:bodyPr>
            <a:normAutofit/>
          </a:bodyPr>
          <a:lstStyle/>
          <a:p>
            <a:r>
              <a:rPr lang="lt-LT" sz="2000" b="1" dirty="0">
                <a:solidFill>
                  <a:srgbClr val="126A3A"/>
                </a:solidFill>
                <a:latin typeface="Arial" pitchFamily="34" charset="0"/>
                <a:ea typeface="+mn-ea"/>
                <a:cs typeface="Arial" pitchFamily="34" charset="0"/>
              </a:rPr>
              <a:t>Priemonės biudžetas</a:t>
            </a:r>
            <a:br>
              <a:rPr lang="lt-LT" sz="2000" b="1" dirty="0">
                <a:solidFill>
                  <a:srgbClr val="126A3A"/>
                </a:solidFill>
                <a:latin typeface="Arial" pitchFamily="34" charset="0"/>
                <a:ea typeface="+mn-ea"/>
                <a:cs typeface="Arial" pitchFamily="34" charset="0"/>
              </a:rPr>
            </a:br>
            <a:r>
              <a:rPr lang="lt-LT" sz="2000" b="1" dirty="0">
                <a:solidFill>
                  <a:srgbClr val="126A3A"/>
                </a:solidFill>
                <a:latin typeface="Arial" pitchFamily="34" charset="0"/>
                <a:ea typeface="+mn-ea"/>
                <a:cs typeface="Arial" pitchFamily="34" charset="0"/>
              </a:rPr>
              <a:t>Paraiškų priėmimo laikotarpis</a:t>
            </a: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1055594"/>
            <a:ext cx="8229600" cy="3539029"/>
          </a:xfrm>
        </p:spPr>
        <p:txBody>
          <a:bodyPr>
            <a:normAutofit/>
          </a:bodyPr>
          <a:lstStyle/>
          <a:p>
            <a:pPr marL="0" indent="0" algn="just">
              <a:buNone/>
            </a:pPr>
            <a:endParaRPr lang="lt-LT" sz="4000" b="0" i="0" dirty="0">
              <a:solidFill>
                <a:srgbClr val="333333"/>
              </a:solidFill>
              <a:effectLst/>
              <a:latin typeface="Arial" panose="020B0604020202020204" pitchFamily="34" charset="0"/>
              <a:cs typeface="Arial" panose="020B0604020202020204" pitchFamily="34"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pic>
        <p:nvPicPr>
          <p:cNvPr id="8" name="Picture 2" descr="C:\Users\Aniuta\Desktop\lapas2.png">
            <a:extLst>
              <a:ext uri="{FF2B5EF4-FFF2-40B4-BE49-F238E27FC236}">
                <a16:creationId xmlns:a16="http://schemas.microsoft.com/office/drawing/2014/main" id="{384BA1F5-D993-A019-9529-0DC060D9D36B}"/>
              </a:ext>
            </a:extLst>
          </p:cNvPr>
          <p:cNvPicPr>
            <a:picLocks noChangeAspect="1" noChangeArrowheads="1"/>
          </p:cNvPicPr>
          <p:nvPr/>
        </p:nvPicPr>
        <p:blipFill>
          <a:blip r:embed="rId3" cstate="print"/>
          <a:srcRect/>
          <a:stretch>
            <a:fillRect/>
          </a:stretch>
        </p:blipFill>
        <p:spPr bwMode="auto">
          <a:xfrm>
            <a:off x="132791" y="1548616"/>
            <a:ext cx="3938277" cy="3103229"/>
          </a:xfrm>
          <a:prstGeom prst="rect">
            <a:avLst/>
          </a:prstGeom>
          <a:noFill/>
        </p:spPr>
      </p:pic>
      <p:sp>
        <p:nvSpPr>
          <p:cNvPr id="10" name="TextBox 9">
            <a:extLst>
              <a:ext uri="{FF2B5EF4-FFF2-40B4-BE49-F238E27FC236}">
                <a16:creationId xmlns:a16="http://schemas.microsoft.com/office/drawing/2014/main" id="{DCFD679C-2B76-45B0-B54A-EC0C1157F6F3}"/>
              </a:ext>
            </a:extLst>
          </p:cNvPr>
          <p:cNvSpPr txBox="1"/>
          <p:nvPr/>
        </p:nvSpPr>
        <p:spPr>
          <a:xfrm>
            <a:off x="376518" y="2204917"/>
            <a:ext cx="3368545" cy="1323439"/>
          </a:xfrm>
          <a:prstGeom prst="rect">
            <a:avLst/>
          </a:prstGeom>
          <a:noFill/>
        </p:spPr>
        <p:txBody>
          <a:bodyPr wrap="square">
            <a:spAutoFit/>
          </a:bodyPr>
          <a:lstStyle/>
          <a:p>
            <a:r>
              <a:rPr lang="lt-LT" sz="2000" b="1" dirty="0">
                <a:solidFill>
                  <a:srgbClr val="8EC543"/>
                </a:solidFill>
                <a:latin typeface="Arial" panose="020B0604020202020204" pitchFamily="34" charset="0"/>
                <a:cs typeface="Arial" panose="020B0604020202020204" pitchFamily="34" charset="0"/>
              </a:rPr>
              <a:t>Per 2023-2027 m. numatoma skirti 230 mln. Eur, iš jų 3</a:t>
            </a:r>
            <a:r>
              <a:rPr lang="en-US" sz="2000" b="1" dirty="0">
                <a:solidFill>
                  <a:srgbClr val="8EC543"/>
                </a:solidFill>
                <a:latin typeface="Arial" panose="020B0604020202020204" pitchFamily="34" charset="0"/>
                <a:cs typeface="Arial" panose="020B0604020202020204" pitchFamily="34" charset="0"/>
              </a:rPr>
              <a:t>0</a:t>
            </a:r>
            <a:r>
              <a:rPr lang="lt-LT" sz="2000" b="1" dirty="0">
                <a:solidFill>
                  <a:srgbClr val="8EC543"/>
                </a:solidFill>
                <a:latin typeface="Arial" panose="020B0604020202020204" pitchFamily="34" charset="0"/>
                <a:cs typeface="Arial" panose="020B0604020202020204" pitchFamily="34" charset="0"/>
              </a:rPr>
              <a:t> mln. Eur</a:t>
            </a:r>
            <a:r>
              <a:rPr lang="en-US" sz="2000" b="1" dirty="0">
                <a:solidFill>
                  <a:srgbClr val="8EC543"/>
                </a:solidFill>
                <a:latin typeface="Arial" panose="020B0604020202020204" pitchFamily="34" charset="0"/>
                <a:cs typeface="Arial" panose="020B0604020202020204" pitchFamily="34" charset="0"/>
              </a:rPr>
              <a:t> </a:t>
            </a:r>
            <a:r>
              <a:rPr lang="lt-LT" sz="2000" b="1" dirty="0">
                <a:solidFill>
                  <a:srgbClr val="8EC543"/>
                </a:solidFill>
                <a:latin typeface="Arial" panose="020B0604020202020204" pitchFamily="34" charset="0"/>
                <a:cs typeface="Arial" panose="020B0604020202020204" pitchFamily="34" charset="0"/>
              </a:rPr>
              <a:t>paskoloms</a:t>
            </a:r>
          </a:p>
        </p:txBody>
      </p:sp>
      <p:pic>
        <p:nvPicPr>
          <p:cNvPr id="12" name="Picture 2" descr="C:\Users\Aniuta\Desktop\lapas2.png">
            <a:extLst>
              <a:ext uri="{FF2B5EF4-FFF2-40B4-BE49-F238E27FC236}">
                <a16:creationId xmlns:a16="http://schemas.microsoft.com/office/drawing/2014/main" id="{8876601F-0397-0F5C-97EE-D9B11F837B6A}"/>
              </a:ext>
            </a:extLst>
          </p:cNvPr>
          <p:cNvPicPr>
            <a:picLocks noChangeAspect="1" noChangeArrowheads="1"/>
          </p:cNvPicPr>
          <p:nvPr/>
        </p:nvPicPr>
        <p:blipFill>
          <a:blip r:embed="rId3" cstate="print"/>
          <a:srcRect/>
          <a:stretch>
            <a:fillRect/>
          </a:stretch>
        </p:blipFill>
        <p:spPr bwMode="auto">
          <a:xfrm>
            <a:off x="3872754" y="1575510"/>
            <a:ext cx="4854388" cy="3019113"/>
          </a:xfrm>
          <a:prstGeom prst="rect">
            <a:avLst/>
          </a:prstGeom>
          <a:noFill/>
        </p:spPr>
      </p:pic>
      <p:sp>
        <p:nvSpPr>
          <p:cNvPr id="16" name="TextBox 15">
            <a:extLst>
              <a:ext uri="{FF2B5EF4-FFF2-40B4-BE49-F238E27FC236}">
                <a16:creationId xmlns:a16="http://schemas.microsoft.com/office/drawing/2014/main" id="{FEDDCA37-6FAC-1EA4-BF27-F2E7E20C50DC}"/>
              </a:ext>
            </a:extLst>
          </p:cNvPr>
          <p:cNvSpPr txBox="1"/>
          <p:nvPr/>
        </p:nvSpPr>
        <p:spPr>
          <a:xfrm>
            <a:off x="4296335" y="2040078"/>
            <a:ext cx="3402105" cy="1631216"/>
          </a:xfrm>
          <a:prstGeom prst="rect">
            <a:avLst/>
          </a:prstGeom>
          <a:noFill/>
        </p:spPr>
        <p:txBody>
          <a:bodyPr wrap="square">
            <a:spAutoFit/>
          </a:bodyPr>
          <a:lstStyle/>
          <a:p>
            <a:r>
              <a:rPr lang="lt-LT" sz="2000" b="1" dirty="0">
                <a:solidFill>
                  <a:srgbClr val="8EC543"/>
                </a:solidFill>
                <a:latin typeface="Arial" panose="020B0604020202020204" pitchFamily="34" charset="0"/>
                <a:cs typeface="Arial" panose="020B0604020202020204" pitchFamily="34" charset="0"/>
              </a:rPr>
              <a:t>2023  m. planuojama paraiškas priimti spalio- lapkričio mėn. Skirta – 80 mln. Eur, iš jų 30 mln. Eur 	paskoloms </a:t>
            </a:r>
          </a:p>
        </p:txBody>
      </p:sp>
      <p:sp>
        <p:nvSpPr>
          <p:cNvPr id="6" name="Skaidrės numerio vietos rezervavimo ženklas 5">
            <a:extLst>
              <a:ext uri="{FF2B5EF4-FFF2-40B4-BE49-F238E27FC236}">
                <a16:creationId xmlns:a16="http://schemas.microsoft.com/office/drawing/2014/main" id="{FE0513DD-295E-24D7-5418-C07A0F73F492}"/>
              </a:ext>
            </a:extLst>
          </p:cNvPr>
          <p:cNvSpPr>
            <a:spLocks noGrp="1"/>
          </p:cNvSpPr>
          <p:nvPr>
            <p:ph type="sldNum" sz="quarter" idx="12"/>
          </p:nvPr>
        </p:nvSpPr>
        <p:spPr/>
        <p:txBody>
          <a:bodyPr/>
          <a:lstStyle/>
          <a:p>
            <a:fld id="{DA9B7F88-8E2D-499B-BAD8-FA2927D3DC0E}" type="slidenum">
              <a:rPr lang="en-GB" smtClean="0"/>
              <a:pPr/>
              <a:t>2</a:t>
            </a:fld>
            <a:endParaRPr lang="en-GB" dirty="0"/>
          </a:p>
        </p:txBody>
      </p:sp>
    </p:spTree>
    <p:extLst>
      <p:ext uri="{BB962C8B-B14F-4D97-AF65-F5344CB8AC3E}">
        <p14:creationId xmlns:p14="http://schemas.microsoft.com/office/powerpoint/2010/main" val="1914040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408268" y="410948"/>
            <a:ext cx="8229600" cy="582999"/>
          </a:xfrm>
        </p:spPr>
        <p:txBody>
          <a:bodyPr>
            <a:normAutofit fontScale="90000"/>
          </a:bodyPr>
          <a:lstStyle/>
          <a:p>
            <a:r>
              <a:rPr lang="lt-LT" sz="2000" b="1" dirty="0">
                <a:solidFill>
                  <a:srgbClr val="009900"/>
                </a:solidFill>
                <a:latin typeface="Arial" pitchFamily="34" charset="0"/>
                <a:ea typeface="+mn-ea"/>
                <a:cs typeface="Arial" pitchFamily="34" charset="0"/>
              </a:rPr>
              <a:t>Atrankos kriterijai (3)</a:t>
            </a:r>
            <a:br>
              <a:rPr lang="lt-LT" sz="2000" b="1" dirty="0">
                <a:solidFill>
                  <a:srgbClr val="009900"/>
                </a:solidFill>
                <a:latin typeface="Arial" pitchFamily="34" charset="0"/>
                <a:ea typeface="+mn-ea"/>
                <a:cs typeface="Arial" pitchFamily="34" charset="0"/>
              </a:rPr>
            </a:br>
            <a:endParaRPr lang="lt-LT" sz="2000" b="1" dirty="0">
              <a:solidFill>
                <a:srgbClr val="009900"/>
              </a:solidFill>
              <a:latin typeface="Arial" pitchFamily="34" charset="0"/>
              <a:ea typeface="+mn-ea"/>
              <a:cs typeface="Arial" pitchFamily="34" charset="0"/>
            </a:endParaRP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946105"/>
            <a:ext cx="8229600" cy="3941901"/>
          </a:xfrm>
        </p:spPr>
        <p:txBody>
          <a:bodyPr>
            <a:normAutofit fontScale="25000" lnSpcReduction="20000"/>
          </a:bodyPr>
          <a:lstStyle/>
          <a:p>
            <a:pPr indent="0" algn="just">
              <a:buNone/>
              <a:tabLst>
                <a:tab pos="457200" algn="l"/>
              </a:tabLst>
              <a:defRPr/>
            </a:pPr>
            <a:r>
              <a:rPr lang="lt-LT" sz="4800" b="1" dirty="0">
                <a:solidFill>
                  <a:srgbClr val="002060"/>
                </a:solidFill>
                <a:latin typeface="Arial" panose="020B0604020202020204" pitchFamily="34" charset="0"/>
                <a:cs typeface="Arial" panose="020B0604020202020204" pitchFamily="34" charset="0"/>
              </a:rPr>
              <a:t>Paraiškų pirmumo vertinimo kriterijai</a:t>
            </a:r>
            <a:r>
              <a:rPr lang="lt-LT" sz="3700" b="1" dirty="0">
                <a:solidFill>
                  <a:srgbClr val="002060"/>
                </a:solidFill>
                <a:latin typeface="Arial" panose="020B0604020202020204" pitchFamily="34" charset="0"/>
                <a:cs typeface="Arial" panose="020B0604020202020204" pitchFamily="34" charset="0"/>
              </a:rPr>
              <a:t>:</a:t>
            </a:r>
            <a:endParaRPr lang="lt-LT" sz="3700" dirty="0">
              <a:solidFill>
                <a:srgbClr val="002060"/>
              </a:solidFill>
              <a:latin typeface="Arial" panose="020B0604020202020204" pitchFamily="34" charset="0"/>
              <a:cs typeface="Arial" panose="020B0604020202020204" pitchFamily="34" charset="0"/>
            </a:endParaRPr>
          </a:p>
          <a:p>
            <a:pPr indent="0" algn="just">
              <a:buNone/>
              <a:tabLst>
                <a:tab pos="457200" algn="l"/>
              </a:tabLst>
              <a:defRPr/>
            </a:pPr>
            <a:endParaRPr lang="lt-LT" sz="4400" b="1" dirty="0">
              <a:latin typeface="Arial" panose="020B0604020202020204" pitchFamily="34" charset="0"/>
              <a:cs typeface="Arial" panose="020B0604020202020204" pitchFamily="34" charset="0"/>
            </a:endParaRPr>
          </a:p>
          <a:p>
            <a:pPr indent="0" algn="just">
              <a:buNone/>
              <a:tabLst>
                <a:tab pos="457200" algn="l"/>
              </a:tabLst>
              <a:defRPr/>
            </a:pPr>
            <a:r>
              <a:rPr lang="lt-LT" sz="4400" b="1" dirty="0">
                <a:latin typeface="Arial" panose="020B0604020202020204" pitchFamily="34" charset="0"/>
                <a:cs typeface="Arial" panose="020B0604020202020204" pitchFamily="34" charset="0"/>
              </a:rPr>
              <a:t>3.5. </a:t>
            </a:r>
            <a:r>
              <a:rPr lang="lt-LT" sz="4400" dirty="0">
                <a:latin typeface="Arial" panose="020B0604020202020204" pitchFamily="34" charset="0"/>
                <a:cs typeface="Arial" panose="020B0604020202020204" pitchFamily="34" charset="0"/>
              </a:rPr>
              <a:t> pareiškėjas </a:t>
            </a:r>
            <a:r>
              <a:rPr lang="lt-LT" sz="4400" b="1" dirty="0">
                <a:solidFill>
                  <a:srgbClr val="FF0000"/>
                </a:solidFill>
                <a:latin typeface="Arial" panose="020B0604020202020204" pitchFamily="34" charset="0"/>
                <a:cs typeface="Arial" panose="020B0604020202020204" pitchFamily="34" charset="0"/>
              </a:rPr>
              <a:t>vykdo gamybą </a:t>
            </a:r>
            <a:r>
              <a:rPr lang="lt-LT" sz="4400" dirty="0">
                <a:solidFill>
                  <a:srgbClr val="FF0000"/>
                </a:solidFill>
                <a:latin typeface="Arial" panose="020B0604020202020204" pitchFamily="34" charset="0"/>
                <a:cs typeface="Arial" panose="020B0604020202020204" pitchFamily="34" charset="0"/>
              </a:rPr>
              <a:t>pagal </a:t>
            </a:r>
            <a:r>
              <a:rPr lang="lt-LT" sz="4400" b="1" dirty="0">
                <a:solidFill>
                  <a:srgbClr val="FF0000"/>
                </a:solidFill>
                <a:latin typeface="Arial" panose="020B0604020202020204" pitchFamily="34" charset="0"/>
                <a:cs typeface="Arial" panose="020B0604020202020204" pitchFamily="34" charset="0"/>
              </a:rPr>
              <a:t>Nacionalinės žemės ūkio ir maisto kokybės sistemos (NKP) reikalavimus </a:t>
            </a:r>
            <a:r>
              <a:rPr lang="lt-LT" sz="4400" dirty="0">
                <a:latin typeface="Arial" panose="020B0604020202020204" pitchFamily="34" charset="0"/>
                <a:cs typeface="Arial" panose="020B0604020202020204" pitchFamily="34" charset="0"/>
              </a:rPr>
              <a:t>(pateikia patvirtinimo dokumentą)  ir įsipareigoja vykdyti iki projekto kontrolės pabaigos. Atrankos balai suteikiami ir pripažintam žemės ūkio kooperatyvui tuo atveju, kai </a:t>
            </a:r>
            <a:r>
              <a:rPr lang="lt-LT" sz="4400" b="1" dirty="0">
                <a:latin typeface="Arial" panose="020B0604020202020204" pitchFamily="34" charset="0"/>
                <a:cs typeface="Arial" panose="020B0604020202020204" pitchFamily="34" charset="0"/>
              </a:rPr>
              <a:t>ne mažiau kaip 50 proc. jo narių vykdo gamybą pagal NKP reikalavimus ir įsipareigoja vykdyti iki projekto kontrolės pabaigos (pateikia patvirtinimo dokumentą) dalyvauja </a:t>
            </a:r>
            <a:r>
              <a:rPr lang="lt-LT" sz="4400" dirty="0">
                <a:latin typeface="Arial" panose="020B0604020202020204" pitchFamily="34" charset="0"/>
                <a:cs typeface="Arial" panose="020B0604020202020204" pitchFamily="34" charset="0"/>
              </a:rPr>
              <a:t>šiame papunktyje nurodytose priemonėse  – </a:t>
            </a:r>
            <a:r>
              <a:rPr lang="lt-LT" sz="4400" b="1" dirty="0">
                <a:latin typeface="Arial" panose="020B0604020202020204" pitchFamily="34" charset="0"/>
                <a:cs typeface="Arial" panose="020B0604020202020204" pitchFamily="34" charset="0"/>
              </a:rPr>
              <a:t>suteikiami 5 balai;</a:t>
            </a:r>
          </a:p>
          <a:p>
            <a:pPr marL="914400" indent="-571500" algn="just">
              <a:buFont typeface="Wingdings" panose="05000000000000000000" pitchFamily="2" charset="2"/>
              <a:buChar char="Ø"/>
              <a:tabLst>
                <a:tab pos="457200" algn="l"/>
              </a:tabLst>
              <a:defRPr/>
            </a:pPr>
            <a:r>
              <a:rPr lang="lt-LT" sz="4400" b="1" dirty="0">
                <a:latin typeface="Arial" panose="020B0604020202020204" pitchFamily="34" charset="0"/>
                <a:cs typeface="Arial" panose="020B0604020202020204" pitchFamily="34" charset="0"/>
              </a:rPr>
              <a:t>4. pareiškėjas </a:t>
            </a:r>
            <a:r>
              <a:rPr lang="lt-LT" sz="4400" b="1" baseline="0" dirty="0">
                <a:solidFill>
                  <a:srgbClr val="FF0000"/>
                </a:solidFill>
                <a:latin typeface="Arial" panose="020B0604020202020204" pitchFamily="34" charset="0"/>
                <a:ea typeface="Cambria" panose="02040503050406030204" pitchFamily="18" charset="0"/>
                <a:cs typeface="Arial" panose="020B0604020202020204" pitchFamily="34" charset="0"/>
              </a:rPr>
              <a:t>įsipareigoja padidinti  gamybą ir  išlaikyti  padidintą gamybą </a:t>
            </a:r>
            <a:r>
              <a:rPr lang="lt-LT" sz="4400" baseline="0" dirty="0">
                <a:latin typeface="Arial" panose="020B0604020202020204" pitchFamily="34" charset="0"/>
                <a:ea typeface="Cambria" panose="02040503050406030204" pitchFamily="18" charset="0"/>
                <a:cs typeface="Arial" panose="020B0604020202020204" pitchFamily="34" charset="0"/>
              </a:rPr>
              <a:t>(natūrine išraiška</a:t>
            </a:r>
            <a:r>
              <a:rPr lang="en-US" sz="4400" baseline="0" dirty="0">
                <a:latin typeface="Arial" panose="020B0604020202020204" pitchFamily="34" charset="0"/>
                <a:ea typeface="Cambria" panose="02040503050406030204" pitchFamily="18" charset="0"/>
                <a:cs typeface="Arial" panose="020B0604020202020204" pitchFamily="34" charset="0"/>
              </a:rPr>
              <a:t> (</a:t>
            </a:r>
            <a:r>
              <a:rPr lang="lt-LT" sz="4400" baseline="0" dirty="0">
                <a:latin typeface="Arial" panose="020B0604020202020204" pitchFamily="34" charset="0"/>
                <a:ea typeface="Cambria" panose="02040503050406030204" pitchFamily="18" charset="0"/>
                <a:cs typeface="Arial" panose="020B0604020202020204" pitchFamily="34" charset="0"/>
              </a:rPr>
              <a:t> vienetais arba </a:t>
            </a:r>
            <a:r>
              <a:rPr lang="en-US" sz="4400" baseline="0" dirty="0">
                <a:latin typeface="Arial" panose="020B0604020202020204" pitchFamily="34" charset="0"/>
                <a:ea typeface="Cambria" panose="02040503050406030204" pitchFamily="18" charset="0"/>
                <a:cs typeface="Arial" panose="020B0604020202020204" pitchFamily="34" charset="0"/>
              </a:rPr>
              <a:t>t</a:t>
            </a:r>
            <a:r>
              <a:rPr lang="lt-LT" sz="4400" baseline="0" dirty="0" err="1">
                <a:latin typeface="Arial" panose="020B0604020202020204" pitchFamily="34" charset="0"/>
                <a:ea typeface="Cambria" panose="02040503050406030204" pitchFamily="18" charset="0"/>
                <a:cs typeface="Arial" panose="020B0604020202020204" pitchFamily="34" charset="0"/>
              </a:rPr>
              <a:t>onomis</a:t>
            </a:r>
            <a:r>
              <a:rPr lang="en-US" sz="4400" baseline="0" dirty="0">
                <a:latin typeface="Arial" panose="020B0604020202020204" pitchFamily="34" charset="0"/>
                <a:ea typeface="Cambria" panose="02040503050406030204" pitchFamily="18" charset="0"/>
                <a:cs typeface="Arial" panose="020B0604020202020204" pitchFamily="34" charset="0"/>
              </a:rPr>
              <a:t>) </a:t>
            </a:r>
            <a:r>
              <a:rPr lang="lt-LT" sz="4400" baseline="0" dirty="0">
                <a:latin typeface="Arial" panose="020B0604020202020204" pitchFamily="34" charset="0"/>
                <a:ea typeface="Cambria" panose="02040503050406030204" pitchFamily="18" charset="0"/>
                <a:cs typeface="Arial" panose="020B0604020202020204" pitchFamily="34" charset="0"/>
              </a:rPr>
              <a:t> </a:t>
            </a:r>
            <a:r>
              <a:rPr lang="lt-LT" sz="4400" b="1" baseline="0" dirty="0">
                <a:solidFill>
                  <a:srgbClr val="FF0000"/>
                </a:solidFill>
                <a:latin typeface="Arial" panose="020B0604020202020204" pitchFamily="34" charset="0"/>
                <a:ea typeface="Cambria" panose="02040503050406030204" pitchFamily="18" charset="0"/>
                <a:cs typeface="Arial" panose="020B0604020202020204" pitchFamily="34" charset="0"/>
              </a:rPr>
              <a:t>po projekto įgyvendinimo pabaigos  ketvirtaisiais projekto kontrolės metais </a:t>
            </a:r>
            <a:r>
              <a:rPr lang="lt-LT" sz="4400" baseline="0" dirty="0">
                <a:latin typeface="Arial" panose="020B0604020202020204" pitchFamily="34" charset="0"/>
                <a:ea typeface="Cambria" panose="02040503050406030204" pitchFamily="18" charset="0"/>
                <a:cs typeface="Arial" panose="020B0604020202020204" pitchFamily="34" charset="0"/>
              </a:rPr>
              <a:t>ir iki projekto kontrolės pabaigos išlaikyti gamybos padidėjimą </a:t>
            </a:r>
            <a:r>
              <a:rPr lang="lt-LT" sz="4400" b="1" baseline="0" dirty="0">
                <a:solidFill>
                  <a:srgbClr val="FF0000"/>
                </a:solidFill>
                <a:latin typeface="Arial" panose="020B0604020202020204" pitchFamily="34" charset="0"/>
                <a:ea typeface="Cambria" panose="02040503050406030204" pitchFamily="18" charset="0"/>
                <a:cs typeface="Arial" panose="020B0604020202020204" pitchFamily="34" charset="0"/>
              </a:rPr>
              <a:t>daugiau kaip 1 proc. </a:t>
            </a:r>
            <a:r>
              <a:rPr lang="lt-LT" sz="4400" baseline="0" dirty="0">
                <a:latin typeface="Arial" panose="020B0604020202020204" pitchFamily="34" charset="0"/>
                <a:ea typeface="Cambria" panose="02040503050406030204" pitchFamily="18" charset="0"/>
                <a:cs typeface="Arial" panose="020B0604020202020204" pitchFamily="34" charset="0"/>
              </a:rPr>
              <a:t>, lyginant su ataskaitiniais metais  Už kiekvieną gamybos padidinimą 1 procentiniu punktu, suteikiamas 1 balas, bet </a:t>
            </a:r>
            <a:r>
              <a:rPr lang="lt-LT" sz="4400" b="1" baseline="0" dirty="0">
                <a:latin typeface="Arial" panose="020B0604020202020204" pitchFamily="34" charset="0"/>
                <a:ea typeface="Cambria" panose="02040503050406030204" pitchFamily="18" charset="0"/>
                <a:cs typeface="Arial" panose="020B0604020202020204" pitchFamily="34" charset="0"/>
              </a:rPr>
              <a:t>ne daugiau kaip 5 balai;</a:t>
            </a:r>
          </a:p>
          <a:p>
            <a:pPr marL="914400" indent="-571500" algn="just">
              <a:buFont typeface="Wingdings" panose="05000000000000000000" pitchFamily="2" charset="2"/>
              <a:buChar char="Ø"/>
              <a:tabLst>
                <a:tab pos="457200" algn="l"/>
              </a:tabLst>
              <a:defRPr/>
            </a:pPr>
            <a:r>
              <a:rPr lang="lt-LT" sz="4400" b="1" dirty="0">
                <a:latin typeface="Arial" panose="020B0604020202020204" pitchFamily="34" charset="0"/>
                <a:ea typeface="Cambria" panose="02040503050406030204" pitchFamily="18" charset="0"/>
                <a:cs typeface="Arial" panose="020B0604020202020204" pitchFamily="34" charset="0"/>
              </a:rPr>
              <a:t>5. pareiškėjas </a:t>
            </a:r>
            <a:r>
              <a:rPr lang="lt-LT" sz="4400" dirty="0">
                <a:latin typeface="Arial" panose="020B0604020202020204" pitchFamily="34" charset="0"/>
                <a:ea typeface="Cambria" panose="02040503050406030204" pitchFamily="18" charset="0"/>
                <a:cs typeface="Arial" panose="020B0604020202020204" pitchFamily="34" charset="0"/>
              </a:rPr>
              <a:t> </a:t>
            </a:r>
            <a:r>
              <a:rPr lang="lt-LT" sz="4400" b="1" dirty="0">
                <a:solidFill>
                  <a:srgbClr val="FF0000"/>
                </a:solidFill>
                <a:latin typeface="Arial" panose="020B0604020202020204" pitchFamily="34" charset="0"/>
                <a:ea typeface="Cambria" panose="02040503050406030204" pitchFamily="18" charset="0"/>
                <a:cs typeface="Arial" panose="020B0604020202020204" pitchFamily="34" charset="0"/>
              </a:rPr>
              <a:t>yra jaunasis ūkininkas</a:t>
            </a:r>
            <a:r>
              <a:rPr lang="lt-LT" sz="4400" dirty="0">
                <a:latin typeface="Arial" panose="020B0604020202020204" pitchFamily="34" charset="0"/>
                <a:ea typeface="Cambria" panose="02040503050406030204" pitchFamily="18" charset="0"/>
                <a:cs typeface="Arial" panose="020B0604020202020204" pitchFamily="34" charset="0"/>
              </a:rPr>
              <a:t>, kuris paramos paraiškos pateikimo dieną yra </a:t>
            </a:r>
            <a:r>
              <a:rPr lang="lt-LT" sz="4400" b="1" dirty="0">
                <a:solidFill>
                  <a:srgbClr val="FF0000"/>
                </a:solidFill>
                <a:latin typeface="Arial" panose="020B0604020202020204" pitchFamily="34" charset="0"/>
                <a:ea typeface="Cambria" panose="02040503050406030204" pitchFamily="18" charset="0"/>
                <a:cs typeface="Arial" panose="020B0604020202020204" pitchFamily="34" charset="0"/>
              </a:rPr>
              <a:t>ne vyresnis kaip 40 metų amžiaus </a:t>
            </a:r>
            <a:r>
              <a:rPr lang="lt-LT" sz="4400" dirty="0">
                <a:latin typeface="Arial" panose="020B0604020202020204" pitchFamily="34" charset="0"/>
                <a:ea typeface="Cambria" panose="02040503050406030204" pitchFamily="18" charset="0"/>
                <a:cs typeface="Arial" panose="020B0604020202020204" pitchFamily="34" charset="0"/>
              </a:rPr>
              <a:t>(fizinis asmuo, kuriam dar nesuėję 41 metai) – </a:t>
            </a:r>
            <a:r>
              <a:rPr lang="lt-LT" sz="4400" b="1" dirty="0">
                <a:latin typeface="Arial" panose="020B0604020202020204" pitchFamily="34" charset="0"/>
                <a:cs typeface="Arial" panose="020B0604020202020204" pitchFamily="34" charset="0"/>
              </a:rPr>
              <a:t>suteikiama 15 balų;</a:t>
            </a:r>
          </a:p>
          <a:p>
            <a:pPr marL="914400" indent="-571500" algn="just">
              <a:buFont typeface="Wingdings" panose="05000000000000000000" pitchFamily="2" charset="2"/>
              <a:buChar char="Ø"/>
              <a:tabLst>
                <a:tab pos="457200" algn="l"/>
              </a:tabLst>
              <a:defRPr/>
            </a:pPr>
            <a:r>
              <a:rPr lang="lt-LT" sz="4400" b="1" dirty="0">
                <a:latin typeface="Arial" panose="020B0604020202020204" pitchFamily="34" charset="0"/>
                <a:ea typeface="Cambria" panose="02040503050406030204" pitchFamily="18" charset="0"/>
                <a:cs typeface="Arial" panose="020B0604020202020204" pitchFamily="34" charset="0"/>
              </a:rPr>
              <a:t>6. </a:t>
            </a:r>
            <a:r>
              <a:rPr lang="lt-LT" sz="4400" dirty="0">
                <a:latin typeface="Arial" panose="020B0604020202020204" pitchFamily="34" charset="0"/>
                <a:ea typeface="Cambria" panose="02040503050406030204" pitchFamily="18" charset="0"/>
                <a:cs typeface="Arial" panose="020B0604020202020204" pitchFamily="34" charset="0"/>
              </a:rPr>
              <a:t>pareiškėjas </a:t>
            </a:r>
            <a:r>
              <a:rPr lang="lt-LT" sz="4400" b="1" dirty="0">
                <a:solidFill>
                  <a:srgbClr val="FF0000"/>
                </a:solidFill>
                <a:latin typeface="Arial" panose="020B0604020202020204" pitchFamily="34" charset="0"/>
                <a:ea typeface="Cambria" panose="02040503050406030204" pitchFamily="18" charset="0"/>
                <a:cs typeface="Arial" panose="020B0604020202020204" pitchFamily="34" charset="0"/>
              </a:rPr>
              <a:t>yra pripažintas žemės ūkio kooperatyvas arba pripažinto žemės ūkio kooperatyvo narys  </a:t>
            </a:r>
            <a:r>
              <a:rPr lang="lt-LT" sz="4400" dirty="0">
                <a:latin typeface="Arial" panose="020B0604020202020204" pitchFamily="34" charset="0"/>
                <a:ea typeface="Cambria" panose="02040503050406030204" pitchFamily="18" charset="0"/>
                <a:cs typeface="Arial" panose="020B0604020202020204" pitchFamily="34" charset="0"/>
              </a:rPr>
              <a:t>(pasirenkamas vienas variantas):</a:t>
            </a:r>
          </a:p>
          <a:p>
            <a:pPr indent="0" algn="just">
              <a:buNone/>
              <a:tabLst>
                <a:tab pos="457200" algn="l"/>
              </a:tabLst>
              <a:defRPr/>
            </a:pPr>
            <a:r>
              <a:rPr lang="lt-LT" sz="4400" dirty="0">
                <a:latin typeface="Arial" panose="020B0604020202020204" pitchFamily="34" charset="0"/>
                <a:ea typeface="Cambria" panose="02040503050406030204" pitchFamily="18" charset="0"/>
                <a:cs typeface="Arial" panose="020B0604020202020204" pitchFamily="34" charset="0"/>
              </a:rPr>
              <a:t>               6.1. pareiškėjas yra </a:t>
            </a:r>
            <a:r>
              <a:rPr lang="lt-LT" sz="4400" b="1" dirty="0">
                <a:latin typeface="Arial" panose="020B0604020202020204" pitchFamily="34" charset="0"/>
                <a:ea typeface="Cambria" panose="02040503050406030204" pitchFamily="18" charset="0"/>
                <a:cs typeface="Arial" panose="020B0604020202020204" pitchFamily="34" charset="0"/>
              </a:rPr>
              <a:t>pripažintas žemės ūkio kooperatyvas </a:t>
            </a:r>
            <a:r>
              <a:rPr lang="lt-LT" sz="4400" dirty="0">
                <a:latin typeface="Arial" panose="020B0604020202020204" pitchFamily="34" charset="0"/>
                <a:ea typeface="Cambria" panose="02040503050406030204" pitchFamily="18" charset="0"/>
                <a:cs typeface="Arial" panose="020B0604020202020204" pitchFamily="34" charset="0"/>
              </a:rPr>
              <a:t>– </a:t>
            </a:r>
            <a:r>
              <a:rPr lang="lt-LT" sz="4400" b="1" dirty="0">
                <a:latin typeface="Arial" panose="020B0604020202020204" pitchFamily="34" charset="0"/>
                <a:cs typeface="Arial" panose="020B0604020202020204" pitchFamily="34" charset="0"/>
              </a:rPr>
              <a:t>suteikiama 15 balų;</a:t>
            </a:r>
          </a:p>
          <a:p>
            <a:pPr indent="0" algn="just">
              <a:buNone/>
              <a:tabLst>
                <a:tab pos="457200" algn="l"/>
              </a:tabLst>
              <a:defRPr/>
            </a:pPr>
            <a:r>
              <a:rPr lang="lt-LT" sz="4400" b="1" dirty="0">
                <a:latin typeface="Arial" panose="020B0604020202020204" pitchFamily="34" charset="0"/>
                <a:cs typeface="Arial" panose="020B0604020202020204" pitchFamily="34" charset="0"/>
              </a:rPr>
              <a:t>               </a:t>
            </a:r>
            <a:r>
              <a:rPr lang="lt-LT" sz="4400" dirty="0">
                <a:latin typeface="Arial" panose="020B0604020202020204" pitchFamily="34" charset="0"/>
                <a:cs typeface="Arial" panose="020B0604020202020204" pitchFamily="34" charset="0"/>
              </a:rPr>
              <a:t>6.2</a:t>
            </a:r>
            <a:r>
              <a:rPr lang="lt-LT" sz="4400" b="1" dirty="0">
                <a:latin typeface="Arial" panose="020B0604020202020204" pitchFamily="34" charset="0"/>
                <a:cs typeface="Arial" panose="020B0604020202020204" pitchFamily="34" charset="0"/>
              </a:rPr>
              <a:t>. </a:t>
            </a:r>
            <a:r>
              <a:rPr lang="lt-LT" sz="4400" dirty="0">
                <a:latin typeface="Arial" panose="020B0604020202020204" pitchFamily="34" charset="0"/>
                <a:ea typeface="Cambria" panose="02040503050406030204" pitchFamily="18" charset="0"/>
                <a:cs typeface="Arial" panose="020B0604020202020204" pitchFamily="34" charset="0"/>
              </a:rPr>
              <a:t>pareiškėjas yra pripažinto žemės ūkio </a:t>
            </a:r>
            <a:r>
              <a:rPr lang="lt-LT" sz="4400" b="1" dirty="0">
                <a:latin typeface="Arial" panose="020B0604020202020204" pitchFamily="34" charset="0"/>
                <a:ea typeface="Cambria" panose="02040503050406030204" pitchFamily="18" charset="0"/>
                <a:cs typeface="Arial" panose="020B0604020202020204" pitchFamily="34" charset="0"/>
              </a:rPr>
              <a:t>kooperatyvo</a:t>
            </a:r>
            <a:r>
              <a:rPr lang="lt-LT" sz="4400" dirty="0">
                <a:latin typeface="Arial" panose="020B0604020202020204" pitchFamily="34" charset="0"/>
                <a:ea typeface="Cambria" panose="02040503050406030204" pitchFamily="18" charset="0"/>
                <a:cs typeface="Arial" panose="020B0604020202020204" pitchFamily="34" charset="0"/>
              </a:rPr>
              <a:t> </a:t>
            </a:r>
            <a:r>
              <a:rPr lang="lt-LT" sz="4400" b="1" dirty="0">
                <a:latin typeface="Arial" panose="020B0604020202020204" pitchFamily="34" charset="0"/>
                <a:ea typeface="Cambria" panose="02040503050406030204" pitchFamily="18" charset="0"/>
                <a:cs typeface="Arial" panose="020B0604020202020204" pitchFamily="34" charset="0"/>
              </a:rPr>
              <a:t>narys </a:t>
            </a:r>
            <a:r>
              <a:rPr lang="lt-LT" sz="4400" dirty="0">
                <a:latin typeface="Arial" panose="020B0604020202020204" pitchFamily="34" charset="0"/>
                <a:ea typeface="Cambria" panose="02040503050406030204" pitchFamily="18" charset="0"/>
                <a:cs typeface="Arial" panose="020B0604020202020204" pitchFamily="34" charset="0"/>
              </a:rPr>
              <a:t>(balai suteikiami kai apyvarta su kooperatyvu vykdoma ne mažiau kaip 1 metus iki paramos paraiškos pateikimo ir iš apyvartos gautos pajamos sudaro daugiau kaip 50 proc. pajamų , gautų iš žemės ūkio produktų pardavimo)  – </a:t>
            </a:r>
            <a:r>
              <a:rPr lang="lt-LT" sz="4400" b="1" dirty="0">
                <a:latin typeface="Arial" panose="020B0604020202020204" pitchFamily="34" charset="0"/>
                <a:cs typeface="Arial" panose="020B0604020202020204" pitchFamily="34" charset="0"/>
              </a:rPr>
              <a:t>suteikiama 10 balų;</a:t>
            </a:r>
          </a:p>
          <a:p>
            <a:pPr marL="914400" indent="-571500" algn="just">
              <a:buFont typeface="Wingdings" panose="05000000000000000000" pitchFamily="2" charset="2"/>
              <a:buChar char="Ø"/>
              <a:tabLst>
                <a:tab pos="457200" algn="l"/>
              </a:tabLst>
              <a:defRPr/>
            </a:pPr>
            <a:r>
              <a:rPr lang="lt-LT" sz="4400" b="1" dirty="0">
                <a:latin typeface="Arial" panose="020B0604020202020204" pitchFamily="34" charset="0"/>
                <a:ea typeface="Cambria" panose="02040503050406030204" pitchFamily="18" charset="0"/>
                <a:cs typeface="Arial" panose="020B0604020202020204" pitchFamily="34" charset="0"/>
              </a:rPr>
              <a:t>7. pareiškėjas investuoja įrangą, energiją gaminančią iš atsinaujinančių šaltinių </a:t>
            </a:r>
            <a:r>
              <a:rPr lang="lt-LT" sz="4400" dirty="0">
                <a:latin typeface="Arial" panose="020B0604020202020204" pitchFamily="34" charset="0"/>
                <a:ea typeface="Cambria" panose="02040503050406030204" pitchFamily="18" charset="0"/>
                <a:cs typeface="Arial" panose="020B0604020202020204" pitchFamily="34" charset="0"/>
              </a:rPr>
              <a:t>( balai suteikiami kai investicijos numatomos atlikti naudojant ne EŽŪFKP, bet kitų fondų lėšas (pateikiamas įrodymo dokumentas)</a:t>
            </a:r>
            <a:r>
              <a:rPr lang="lt-LT" sz="4400" b="1" dirty="0">
                <a:latin typeface="Arial" panose="020B0604020202020204" pitchFamily="34" charset="0"/>
                <a:ea typeface="Cambria" panose="02040503050406030204" pitchFamily="18" charset="0"/>
                <a:cs typeface="Arial" panose="020B0604020202020204" pitchFamily="34" charset="0"/>
              </a:rPr>
              <a:t> – </a:t>
            </a:r>
            <a:r>
              <a:rPr lang="lt-LT" sz="4400" b="1" dirty="0">
                <a:latin typeface="Arial" panose="020B0604020202020204" pitchFamily="34" charset="0"/>
                <a:cs typeface="Arial" panose="020B0604020202020204" pitchFamily="34" charset="0"/>
              </a:rPr>
              <a:t>suteikiama 15 balų</a:t>
            </a:r>
            <a:r>
              <a:rPr lang="lt-LT" sz="4400" b="1" dirty="0">
                <a:latin typeface="Arial" panose="020B0604020202020204" pitchFamily="34" charset="0"/>
                <a:ea typeface="Cambria" panose="02040503050406030204" pitchFamily="18" charset="0"/>
                <a:cs typeface="Arial" panose="020B0604020202020204" pitchFamily="34" charset="0"/>
              </a:rPr>
              <a:t>.</a:t>
            </a:r>
          </a:p>
          <a:p>
            <a:pPr marL="914400" indent="-571500" algn="just">
              <a:buFont typeface="Wingdings" panose="05000000000000000000" pitchFamily="2" charset="2"/>
              <a:buChar char="Ø"/>
              <a:tabLst>
                <a:tab pos="457200" algn="l"/>
              </a:tabLst>
              <a:defRPr/>
            </a:pPr>
            <a:r>
              <a:rPr lang="lt-LT" altLang="lt-LT" sz="5600" b="1" dirty="0">
                <a:solidFill>
                  <a:srgbClr val="FF0000"/>
                </a:solidFill>
                <a:latin typeface="Arial" panose="020B0604020202020204" pitchFamily="34" charset="0"/>
                <a:cs typeface="Arial" panose="020B0604020202020204" pitchFamily="34" charset="0"/>
              </a:rPr>
              <a:t>SVARBU: mažiausias projektų atrankos balų skaičius – 35 balai, jo nesurinkus, paraiška atmetama.</a:t>
            </a:r>
            <a:r>
              <a:rPr lang="lt-LT" sz="5600" b="1" dirty="0">
                <a:latin typeface="Arial" panose="020B0604020202020204" pitchFamily="34" charset="0"/>
                <a:ea typeface="Cambria" panose="02040503050406030204" pitchFamily="18" charset="0"/>
                <a:cs typeface="Arial" panose="020B0604020202020204" pitchFamily="34" charset="0"/>
              </a:rPr>
              <a:t>  </a:t>
            </a:r>
            <a:r>
              <a:rPr lang="lt-LT" sz="5600" dirty="0">
                <a:latin typeface="Arial" panose="020B0604020202020204" pitchFamily="34" charset="0"/>
                <a:ea typeface="Cambria" panose="02040503050406030204" pitchFamily="18" charset="0"/>
                <a:cs typeface="Arial" panose="020B0604020202020204" pitchFamily="34" charset="0"/>
              </a:rPr>
              <a:t>  </a:t>
            </a:r>
            <a:r>
              <a:rPr lang="lt-LT" sz="5600" b="1" dirty="0">
                <a:latin typeface="Arial" panose="020B0604020202020204" pitchFamily="34" charset="0"/>
                <a:ea typeface="Cambria" panose="02040503050406030204" pitchFamily="18" charset="0"/>
                <a:cs typeface="Arial" panose="020B0604020202020204" pitchFamily="34" charset="0"/>
              </a:rPr>
              <a:t> </a:t>
            </a:r>
            <a:endParaRPr lang="lt-LT" sz="5600" b="1" dirty="0">
              <a:latin typeface="Arial" panose="020B0604020202020204" pitchFamily="34" charset="0"/>
              <a:cs typeface="Arial" panose="020B0604020202020204" pitchFamily="34" charset="0"/>
            </a:endParaRPr>
          </a:p>
          <a:p>
            <a:pPr indent="0" algn="just">
              <a:buNone/>
              <a:tabLst>
                <a:tab pos="457200" algn="l"/>
              </a:tabLst>
              <a:defRPr/>
            </a:pPr>
            <a:r>
              <a:rPr lang="lt-LT" altLang="lt-LT" sz="4400" dirty="0">
                <a:solidFill>
                  <a:srgbClr val="FF0000"/>
                </a:solidFill>
                <a:latin typeface="Arial" panose="020B0604020202020204" pitchFamily="34" charset="0"/>
                <a:cs typeface="Arial" panose="020B0604020202020204" pitchFamily="34" charset="0"/>
              </a:rPr>
              <a:t> </a:t>
            </a:r>
            <a:endParaRPr lang="lt-LT" altLang="lt-LT" sz="4400" dirty="0">
              <a:latin typeface="Arial" panose="020B0604020202020204" pitchFamily="34" charset="0"/>
              <a:cs typeface="Arial" panose="020B0604020202020204" pitchFamily="34" charset="0"/>
            </a:endParaRPr>
          </a:p>
          <a:p>
            <a:pPr indent="0" algn="just">
              <a:buNone/>
              <a:tabLst>
                <a:tab pos="457200" algn="l"/>
              </a:tabLst>
              <a:defRPr/>
            </a:pPr>
            <a:r>
              <a:rPr lang="lt-LT" sz="4400" b="1" dirty="0">
                <a:latin typeface="Arial" panose="020B0604020202020204" pitchFamily="34" charset="0"/>
                <a:cs typeface="Arial" panose="020B0604020202020204" pitchFamily="34" charset="0"/>
              </a:rPr>
              <a:t> </a:t>
            </a: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3A3CD527-3957-3F4C-7790-2BF2EFEC2AF5}"/>
              </a:ext>
            </a:extLst>
          </p:cNvPr>
          <p:cNvSpPr>
            <a:spLocks noGrp="1"/>
          </p:cNvSpPr>
          <p:nvPr>
            <p:ph type="sldNum" sz="quarter" idx="12"/>
          </p:nvPr>
        </p:nvSpPr>
        <p:spPr/>
        <p:txBody>
          <a:bodyPr/>
          <a:lstStyle/>
          <a:p>
            <a:fld id="{DA9B7F88-8E2D-499B-BAD8-FA2927D3DC0E}" type="slidenum">
              <a:rPr lang="en-GB" smtClean="0"/>
              <a:pPr/>
              <a:t>20</a:t>
            </a:fld>
            <a:endParaRPr lang="en-GB"/>
          </a:p>
        </p:txBody>
      </p:sp>
    </p:spTree>
    <p:extLst>
      <p:ext uri="{BB962C8B-B14F-4D97-AF65-F5344CB8AC3E}">
        <p14:creationId xmlns:p14="http://schemas.microsoft.com/office/powerpoint/2010/main" val="311030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85720" y="2214560"/>
            <a:ext cx="2857520" cy="523220"/>
          </a:xfrm>
          <a:prstGeom prst="rect">
            <a:avLst/>
          </a:prstGeom>
          <a:noFill/>
        </p:spPr>
        <p:txBody>
          <a:bodyPr wrap="square" rtlCol="0">
            <a:spAutoFit/>
          </a:bodyPr>
          <a:lstStyle/>
          <a:p>
            <a:r>
              <a:rPr lang="lt-LT" sz="2800" b="1">
                <a:solidFill>
                  <a:srgbClr val="8EC543"/>
                </a:solidFill>
                <a:latin typeface="Arial" pitchFamily="34" charset="0"/>
                <a:cs typeface="Arial" pitchFamily="34" charset="0"/>
              </a:rPr>
              <a:t>Ačiū už dėmesį</a:t>
            </a:r>
            <a:endParaRPr lang="en-GB" sz="2800" b="1">
              <a:solidFill>
                <a:srgbClr val="8EC543"/>
              </a:solidFill>
              <a:latin typeface="Arial" pitchFamily="34" charset="0"/>
              <a:cs typeface="Arial" pitchFamily="34" charset="0"/>
            </a:endParaRPr>
          </a:p>
        </p:txBody>
      </p:sp>
      <p:sp>
        <p:nvSpPr>
          <p:cNvPr id="7" name="TextBox 6"/>
          <p:cNvSpPr txBox="1"/>
          <p:nvPr/>
        </p:nvSpPr>
        <p:spPr>
          <a:xfrm>
            <a:off x="285720" y="4421373"/>
            <a:ext cx="1646605" cy="507831"/>
          </a:xfrm>
          <a:prstGeom prst="rect">
            <a:avLst/>
          </a:prstGeom>
          <a:noFill/>
        </p:spPr>
        <p:txBody>
          <a:bodyPr wrap="none" rtlCol="0">
            <a:spAutoFit/>
          </a:bodyPr>
          <a:lstStyle/>
          <a:p>
            <a:r>
              <a:rPr lang="lt-LT" sz="900">
                <a:latin typeface="Arial" pitchFamily="34" charset="0"/>
                <a:cs typeface="Arial" pitchFamily="34" charset="0"/>
              </a:rPr>
              <a:t>LIETUVOS RESPUBLIKOS </a:t>
            </a:r>
          </a:p>
          <a:p>
            <a:r>
              <a:rPr lang="lt-LT" sz="900">
                <a:latin typeface="Arial" pitchFamily="34" charset="0"/>
                <a:cs typeface="Arial" pitchFamily="34" charset="0"/>
              </a:rPr>
              <a:t>ŽEMĖS ŪKIO MINISTERIJA</a:t>
            </a:r>
          </a:p>
          <a:p>
            <a:r>
              <a:rPr lang="lt-LT" sz="900">
                <a:latin typeface="Arial" pitchFamily="34" charset="0"/>
                <a:cs typeface="Arial" pitchFamily="34" charset="0"/>
              </a:rPr>
              <a:t>PVM kodas LT886751917</a:t>
            </a:r>
            <a:endParaRPr lang="en-GB" sz="900">
              <a:latin typeface="Arial" pitchFamily="34" charset="0"/>
              <a:cs typeface="Arial" pitchFamily="34" charset="0"/>
            </a:endParaRPr>
          </a:p>
        </p:txBody>
      </p:sp>
      <p:sp>
        <p:nvSpPr>
          <p:cNvPr id="8" name="TextBox 7"/>
          <p:cNvSpPr txBox="1"/>
          <p:nvPr/>
        </p:nvSpPr>
        <p:spPr>
          <a:xfrm>
            <a:off x="2214546" y="4421373"/>
            <a:ext cx="1088760" cy="507831"/>
          </a:xfrm>
          <a:prstGeom prst="rect">
            <a:avLst/>
          </a:prstGeom>
          <a:noFill/>
        </p:spPr>
        <p:txBody>
          <a:bodyPr wrap="none" rtlCol="0">
            <a:spAutoFit/>
          </a:bodyPr>
          <a:lstStyle/>
          <a:p>
            <a:r>
              <a:rPr lang="lt-LT" sz="900">
                <a:latin typeface="Arial" pitchFamily="34" charset="0"/>
                <a:cs typeface="Arial" pitchFamily="34" charset="0"/>
              </a:rPr>
              <a:t>Biudžetinė įstaiga</a:t>
            </a:r>
          </a:p>
          <a:p>
            <a:r>
              <a:rPr lang="lt-LT" sz="900">
                <a:latin typeface="Arial" pitchFamily="34" charset="0"/>
                <a:cs typeface="Arial" pitchFamily="34" charset="0"/>
              </a:rPr>
              <a:t>Gedimino pr. 19, </a:t>
            </a:r>
          </a:p>
          <a:p>
            <a:r>
              <a:rPr lang="lt-LT" sz="900">
                <a:latin typeface="Arial" pitchFamily="34" charset="0"/>
                <a:cs typeface="Arial" pitchFamily="34" charset="0"/>
              </a:rPr>
              <a:t>LT-01103 Vilnius</a:t>
            </a:r>
            <a:endParaRPr lang="en-GB" sz="900">
              <a:latin typeface="Arial" pitchFamily="34" charset="0"/>
              <a:cs typeface="Arial" pitchFamily="34" charset="0"/>
            </a:endParaRPr>
          </a:p>
        </p:txBody>
      </p:sp>
      <p:sp>
        <p:nvSpPr>
          <p:cNvPr id="10" name="TextBox 9"/>
          <p:cNvSpPr txBox="1"/>
          <p:nvPr/>
        </p:nvSpPr>
        <p:spPr>
          <a:xfrm>
            <a:off x="3591220" y="4421373"/>
            <a:ext cx="1117614" cy="507831"/>
          </a:xfrm>
          <a:prstGeom prst="rect">
            <a:avLst/>
          </a:prstGeom>
          <a:noFill/>
        </p:spPr>
        <p:txBody>
          <a:bodyPr wrap="none" rtlCol="0">
            <a:spAutoFit/>
          </a:bodyPr>
          <a:lstStyle/>
          <a:p>
            <a:r>
              <a:rPr lang="lt-LT" sz="900">
                <a:latin typeface="Arial" pitchFamily="34" charset="0"/>
                <a:cs typeface="Arial" pitchFamily="34" charset="0"/>
              </a:rPr>
              <a:t>+370 5 239 11 11 </a:t>
            </a:r>
          </a:p>
          <a:p>
            <a:r>
              <a:rPr lang="lt-LT" sz="900" err="1">
                <a:latin typeface="Arial" pitchFamily="34" charset="0"/>
                <a:cs typeface="Arial" pitchFamily="34" charset="0"/>
              </a:rPr>
              <a:t>zum@zum.lt</a:t>
            </a:r>
            <a:endParaRPr lang="lt-LT" sz="900">
              <a:latin typeface="Arial" pitchFamily="34" charset="0"/>
              <a:cs typeface="Arial" pitchFamily="34" charset="0"/>
            </a:endParaRPr>
          </a:p>
          <a:p>
            <a:r>
              <a:rPr lang="lt-LT" sz="900" err="1">
                <a:latin typeface="Arial" pitchFamily="34" charset="0"/>
                <a:cs typeface="Arial" pitchFamily="34" charset="0"/>
              </a:rPr>
              <a:t>zum.lrv.lt</a:t>
            </a:r>
            <a:endParaRPr lang="en-GB" sz="900" err="1">
              <a:latin typeface="Arial" pitchFamily="34" charset="0"/>
              <a:cs typeface="Arial" pitchFamily="34" charset="0"/>
            </a:endParaRPr>
          </a:p>
        </p:txBody>
      </p:sp>
      <p:sp>
        <p:nvSpPr>
          <p:cNvPr id="4" name="TextBox 3">
            <a:extLst>
              <a:ext uri="{FF2B5EF4-FFF2-40B4-BE49-F238E27FC236}">
                <a16:creationId xmlns:a16="http://schemas.microsoft.com/office/drawing/2014/main" id="{37478973-D730-4DE4-532F-D52139E40796}"/>
              </a:ext>
            </a:extLst>
          </p:cNvPr>
          <p:cNvSpPr txBox="1"/>
          <p:nvPr/>
        </p:nvSpPr>
        <p:spPr>
          <a:xfrm>
            <a:off x="6058893" y="2854518"/>
            <a:ext cx="2146852" cy="646331"/>
          </a:xfrm>
          <a:prstGeom prst="rect">
            <a:avLst/>
          </a:prstGeom>
          <a:noFill/>
        </p:spPr>
        <p:txBody>
          <a:bodyPr wrap="square" rtlCol="0">
            <a:spAutoFit/>
          </a:bodyPr>
          <a:lstStyle/>
          <a:p>
            <a:r>
              <a:rPr lang="lt-LT" dirty="0">
                <a:solidFill>
                  <a:srgbClr val="9BBB59"/>
                </a:solidFill>
              </a:rPr>
              <a:t>Milda Jusienė ŽŪM PVS specialistė</a:t>
            </a:r>
          </a:p>
        </p:txBody>
      </p:sp>
    </p:spTree>
    <p:extLst>
      <p:ext uri="{BB962C8B-B14F-4D97-AF65-F5344CB8AC3E}">
        <p14:creationId xmlns:p14="http://schemas.microsoft.com/office/powerpoint/2010/main" val="3899435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363106"/>
            <a:ext cx="8229600" cy="582999"/>
          </a:xfrm>
        </p:spPr>
        <p:txBody>
          <a:bodyPr>
            <a:normAutofit/>
          </a:bodyPr>
          <a:lstStyle/>
          <a:p>
            <a:r>
              <a:rPr lang="lt-LT" sz="2000" b="1" dirty="0">
                <a:solidFill>
                  <a:srgbClr val="009900"/>
                </a:solidFill>
                <a:latin typeface="Arial" panose="020B0604020202020204" pitchFamily="34" charset="0"/>
                <a:ea typeface="Cambria" panose="02040503050406030204" pitchFamily="18" charset="0"/>
                <a:cs typeface="Arial" panose="020B0604020202020204" pitchFamily="34" charset="0"/>
              </a:rPr>
              <a:t>Kvietimo</a:t>
            </a:r>
            <a:r>
              <a:rPr lang="lt-LT" sz="2000" b="1" dirty="0">
                <a:solidFill>
                  <a:srgbClr val="92D050"/>
                </a:solidFill>
                <a:latin typeface="Arial" panose="020B0604020202020204" pitchFamily="34" charset="0"/>
                <a:ea typeface="Cambria" panose="02040503050406030204" pitchFamily="18" charset="0"/>
                <a:cs typeface="Arial" panose="020B0604020202020204" pitchFamily="34" charset="0"/>
              </a:rPr>
              <a:t> </a:t>
            </a:r>
            <a:r>
              <a:rPr lang="lt-LT" sz="2000" b="1" dirty="0">
                <a:solidFill>
                  <a:srgbClr val="009900"/>
                </a:solidFill>
                <a:latin typeface="Arial" panose="020B0604020202020204" pitchFamily="34" charset="0"/>
                <a:ea typeface="Cambria" panose="02040503050406030204" pitchFamily="18" charset="0"/>
                <a:cs typeface="Arial" panose="020B0604020202020204" pitchFamily="34" charset="0"/>
              </a:rPr>
              <a:t>biudžetas</a:t>
            </a:r>
            <a:endParaRPr lang="lt-LT" sz="2000" b="1" dirty="0">
              <a:solidFill>
                <a:srgbClr val="009900"/>
              </a:solidFill>
              <a:latin typeface="Arial" panose="020B0604020202020204" pitchFamily="34" charset="0"/>
              <a:ea typeface="+mn-ea"/>
              <a:cs typeface="Arial" pitchFamily="34" charset="0"/>
            </a:endParaRP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1055594"/>
            <a:ext cx="8229600" cy="3724800"/>
          </a:xfrm>
        </p:spPr>
        <p:txBody>
          <a:bodyPr>
            <a:normAutofit/>
          </a:bodyPr>
          <a:lstStyle/>
          <a:p>
            <a:pPr marL="0" indent="0" algn="just">
              <a:buNone/>
            </a:pPr>
            <a:r>
              <a:rPr lang="lt-LT" sz="1400" b="1" dirty="0">
                <a:solidFill>
                  <a:schemeClr val="tx2"/>
                </a:solidFill>
                <a:latin typeface="Arial" panose="020B0604020202020204" pitchFamily="34" charset="0"/>
                <a:ea typeface="Cambria" panose="02040503050406030204" pitchFamily="18" charset="0"/>
                <a:cs typeface="Arial" panose="020B0604020202020204" pitchFamily="34" charset="0"/>
              </a:rPr>
              <a:t>Paramos lėšos paskirstytos  atskirai šiems sektoriams</a:t>
            </a:r>
            <a:r>
              <a:rPr lang="lt-LT" sz="1400" dirty="0">
                <a:solidFill>
                  <a:schemeClr val="tx2"/>
                </a:solidFill>
                <a:latin typeface="Arial" panose="020B0604020202020204" pitchFamily="34" charset="0"/>
                <a:ea typeface="Cambria" panose="02040503050406030204" pitchFamily="18" charset="0"/>
                <a:cs typeface="Arial" panose="020B0604020202020204" pitchFamily="34" charset="0"/>
              </a:rPr>
              <a:t>:</a:t>
            </a:r>
          </a:p>
          <a:p>
            <a:endParaRPr lang="lt-LT" sz="1400" dirty="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lt-LT" sz="1200" dirty="0">
                <a:latin typeface="Arial" panose="020B0604020202020204" pitchFamily="34" charset="0"/>
                <a:ea typeface="Cambria" panose="02040503050406030204" pitchFamily="18" charset="0"/>
                <a:cs typeface="Arial" panose="020B0604020202020204" pitchFamily="34" charset="0"/>
              </a:rPr>
              <a:t>Pieninei galvijininkystei skirta </a:t>
            </a:r>
            <a:r>
              <a:rPr lang="lt-LT" sz="1200" b="1" dirty="0">
                <a:latin typeface="Arial" panose="020B0604020202020204" pitchFamily="34" charset="0"/>
                <a:ea typeface="Cambria" panose="02040503050406030204" pitchFamily="18" charset="0"/>
                <a:cs typeface="Arial" panose="020B0604020202020204" pitchFamily="34" charset="0"/>
              </a:rPr>
              <a:t>15 mln. Eur;</a:t>
            </a:r>
          </a:p>
          <a:p>
            <a:pPr marL="285750" indent="-285750">
              <a:buFont typeface="Wingdings" panose="05000000000000000000" pitchFamily="2" charset="2"/>
              <a:buChar char="ü"/>
            </a:pPr>
            <a:r>
              <a:rPr lang="lt-LT" sz="1200" dirty="0">
                <a:latin typeface="Arial" panose="020B0604020202020204" pitchFamily="34" charset="0"/>
                <a:ea typeface="Cambria" panose="02040503050406030204" pitchFamily="18" charset="0"/>
                <a:cs typeface="Arial" panose="020B0604020202020204" pitchFamily="34" charset="0"/>
              </a:rPr>
              <a:t>Mėsinei gyvulininkystei skirta </a:t>
            </a:r>
            <a:r>
              <a:rPr lang="lt-LT" sz="1200" b="1" dirty="0">
                <a:latin typeface="Arial" panose="020B0604020202020204" pitchFamily="34" charset="0"/>
                <a:ea typeface="Cambria" panose="02040503050406030204" pitchFamily="18" charset="0"/>
                <a:cs typeface="Arial" panose="020B0604020202020204" pitchFamily="34" charset="0"/>
              </a:rPr>
              <a:t>15 mln. Eur;</a:t>
            </a:r>
          </a:p>
          <a:p>
            <a:pPr marL="285750" indent="-285750">
              <a:buFont typeface="Wingdings" panose="05000000000000000000" pitchFamily="2" charset="2"/>
              <a:buChar char="ü"/>
            </a:pPr>
            <a:r>
              <a:rPr lang="lt-LT" sz="1200" dirty="0">
                <a:latin typeface="Arial" panose="020B0604020202020204" pitchFamily="34" charset="0"/>
                <a:ea typeface="Cambria" panose="02040503050406030204" pitchFamily="18" charset="0"/>
                <a:cs typeface="Arial" panose="020B0604020202020204" pitchFamily="34" charset="0"/>
              </a:rPr>
              <a:t>Sodininkystei, daržininkystei, </a:t>
            </a:r>
            <a:r>
              <a:rPr lang="lt-LT" sz="1200" dirty="0" err="1">
                <a:latin typeface="Arial" panose="020B0604020202020204" pitchFamily="34" charset="0"/>
                <a:ea typeface="Cambria" panose="02040503050406030204" pitchFamily="18" charset="0"/>
                <a:cs typeface="Arial" panose="020B0604020202020204" pitchFamily="34" charset="0"/>
              </a:rPr>
              <a:t>uogininkystei</a:t>
            </a:r>
            <a:r>
              <a:rPr lang="lt-LT" sz="1200" dirty="0">
                <a:latin typeface="Arial" panose="020B0604020202020204" pitchFamily="34" charset="0"/>
                <a:ea typeface="Cambria" panose="02040503050406030204" pitchFamily="18" charset="0"/>
                <a:cs typeface="Arial" panose="020B0604020202020204" pitchFamily="34" charset="0"/>
              </a:rPr>
              <a:t> skirta </a:t>
            </a:r>
            <a:r>
              <a:rPr lang="lt-LT" sz="1200" b="1" dirty="0">
                <a:latin typeface="Arial" panose="020B0604020202020204" pitchFamily="34" charset="0"/>
                <a:ea typeface="Cambria" panose="02040503050406030204" pitchFamily="18" charset="0"/>
                <a:cs typeface="Arial" panose="020B0604020202020204" pitchFamily="34" charset="0"/>
              </a:rPr>
              <a:t>10 mln. Eur;</a:t>
            </a:r>
          </a:p>
          <a:p>
            <a:pPr marL="285750" indent="-285750">
              <a:buFont typeface="Wingdings" panose="05000000000000000000" pitchFamily="2" charset="2"/>
              <a:buChar char="ü"/>
            </a:pPr>
            <a:r>
              <a:rPr lang="lt-LT" sz="1200" dirty="0">
                <a:latin typeface="Arial" panose="020B0604020202020204" pitchFamily="34" charset="0"/>
                <a:ea typeface="Cambria" panose="02040503050406030204" pitchFamily="18" charset="0"/>
                <a:cs typeface="Arial" panose="020B0604020202020204" pitchFamily="34" charset="0"/>
              </a:rPr>
              <a:t>Kitiems augalininkystės sektoriams skirta </a:t>
            </a:r>
            <a:r>
              <a:rPr lang="lt-LT" sz="1200" b="1" dirty="0">
                <a:latin typeface="Arial" panose="020B0604020202020204" pitchFamily="34" charset="0"/>
                <a:ea typeface="Cambria" panose="02040503050406030204" pitchFamily="18" charset="0"/>
                <a:cs typeface="Arial" panose="020B0604020202020204" pitchFamily="34" charset="0"/>
              </a:rPr>
              <a:t>10 mln. Eur.</a:t>
            </a:r>
          </a:p>
          <a:p>
            <a:pPr marL="285750" indent="-285750">
              <a:buFont typeface="Wingdings" panose="05000000000000000000" pitchFamily="2" charset="2"/>
              <a:buChar char="ü"/>
            </a:pPr>
            <a:endParaRPr lang="lt-LT" sz="1200" dirty="0">
              <a:latin typeface="Arial" panose="020B0604020202020204" pitchFamily="34" charset="0"/>
              <a:ea typeface="Cambria" panose="02040503050406030204" pitchFamily="18" charset="0"/>
              <a:cs typeface="Arial" panose="020B0604020202020204" pitchFamily="34" charset="0"/>
            </a:endParaRPr>
          </a:p>
          <a:p>
            <a:pPr marL="0" indent="0" algn="just">
              <a:buNone/>
            </a:pPr>
            <a:endParaRPr lang="lt-LT" sz="1800" dirty="0">
              <a:latin typeface="Arial" panose="020B0604020202020204" pitchFamily="34" charset="0"/>
              <a:ea typeface="Cambria" panose="02040503050406030204" pitchFamily="18" charset="0"/>
              <a:cs typeface="Arial" panose="020B0604020202020204" pitchFamily="34" charset="0"/>
            </a:endParaRPr>
          </a:p>
          <a:p>
            <a:pPr marL="0" indent="0" algn="just">
              <a:buNone/>
            </a:pPr>
            <a:endParaRPr lang="lt-LT" sz="1800" b="0" i="0" dirty="0">
              <a:solidFill>
                <a:srgbClr val="333333"/>
              </a:solidFill>
              <a:effectLst/>
              <a:latin typeface="Arial" panose="020B0604020202020204" pitchFamily="34" charset="0"/>
              <a:cs typeface="Arial" panose="020B0604020202020204" pitchFamily="34"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B48DDC09-30E7-FF87-FDBA-AD11E448FDD4}"/>
              </a:ext>
            </a:extLst>
          </p:cNvPr>
          <p:cNvSpPr>
            <a:spLocks noGrp="1"/>
          </p:cNvSpPr>
          <p:nvPr>
            <p:ph type="sldNum" sz="quarter" idx="12"/>
          </p:nvPr>
        </p:nvSpPr>
        <p:spPr/>
        <p:txBody>
          <a:bodyPr/>
          <a:lstStyle/>
          <a:p>
            <a:fld id="{DA9B7F88-8E2D-499B-BAD8-FA2927D3DC0E}" type="slidenum">
              <a:rPr lang="en-GB" smtClean="0"/>
              <a:pPr/>
              <a:t>3</a:t>
            </a:fld>
            <a:endParaRPr lang="en-GB"/>
          </a:p>
        </p:txBody>
      </p:sp>
      <p:pic>
        <p:nvPicPr>
          <p:cNvPr id="4" name="Picture 6">
            <a:extLst>
              <a:ext uri="{FF2B5EF4-FFF2-40B4-BE49-F238E27FC236}">
                <a16:creationId xmlns:a16="http://schemas.microsoft.com/office/drawing/2014/main" id="{1BAFFFE4-9E04-22E9-3645-B49E4C00A0AB}"/>
              </a:ext>
            </a:extLst>
          </p:cNvPr>
          <p:cNvPicPr>
            <a:picLocks noChangeAspect="1"/>
          </p:cNvPicPr>
          <p:nvPr/>
        </p:nvPicPr>
        <p:blipFill>
          <a:blip r:embed="rId3"/>
          <a:stretch>
            <a:fillRect/>
          </a:stretch>
        </p:blipFill>
        <p:spPr>
          <a:xfrm>
            <a:off x="2590801" y="2846146"/>
            <a:ext cx="3505200" cy="1934248"/>
          </a:xfrm>
          <a:prstGeom prst="rect">
            <a:avLst/>
          </a:prstGeom>
        </p:spPr>
      </p:pic>
    </p:spTree>
    <p:extLst>
      <p:ext uri="{BB962C8B-B14F-4D97-AF65-F5344CB8AC3E}">
        <p14:creationId xmlns:p14="http://schemas.microsoft.com/office/powerpoint/2010/main" val="672073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363106"/>
            <a:ext cx="8229600" cy="665594"/>
          </a:xfrm>
        </p:spPr>
        <p:txBody>
          <a:bodyPr>
            <a:normAutofit/>
          </a:bodyPr>
          <a:lstStyle/>
          <a:p>
            <a:r>
              <a:rPr lang="lt-LT" sz="2000" b="1" dirty="0">
                <a:solidFill>
                  <a:srgbClr val="009900"/>
                </a:solidFill>
                <a:latin typeface="Cambria" panose="02040503050406030204" pitchFamily="18" charset="0"/>
                <a:ea typeface="Cambria" panose="02040503050406030204" pitchFamily="18" charset="0"/>
              </a:rPr>
              <a:t>Remiama veikla ir žemės ūkio sektoriai, paramos formos</a:t>
            </a:r>
            <a:endParaRPr lang="lt-LT" sz="2000" b="1" dirty="0">
              <a:solidFill>
                <a:srgbClr val="009900"/>
              </a:solidFill>
              <a:latin typeface="Arial" pitchFamily="34" charset="0"/>
              <a:ea typeface="+mn-ea"/>
              <a:cs typeface="Arial" pitchFamily="34" charset="0"/>
            </a:endParaRP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598395" y="860612"/>
            <a:ext cx="7389159" cy="4417359"/>
          </a:xfrm>
        </p:spPr>
        <p:txBody>
          <a:bodyPr>
            <a:normAutofit fontScale="25000" lnSpcReduction="20000"/>
          </a:bodyPr>
          <a:lstStyle/>
          <a:p>
            <a:pPr marL="457200" indent="-457200" algn="just">
              <a:buFont typeface="+mj-lt"/>
              <a:buAutoNum type="arabicPeriod"/>
            </a:pPr>
            <a:endParaRPr lang="lt-LT" sz="1400" b="1" kern="0" dirty="0">
              <a:solidFill>
                <a:schemeClr val="accent1">
                  <a:lumMod val="75000"/>
                </a:schemeClr>
              </a:solidFill>
              <a:latin typeface="Arial" panose="020B0604020202020204" pitchFamily="34" charset="0"/>
              <a:cs typeface="Arial" panose="020B0604020202020204" pitchFamily="34" charset="0"/>
            </a:endParaRPr>
          </a:p>
          <a:p>
            <a:pPr marL="0" indent="0" algn="just">
              <a:buNone/>
            </a:pPr>
            <a:r>
              <a:rPr lang="lt-LT" sz="3000" b="1" kern="0" dirty="0">
                <a:solidFill>
                  <a:schemeClr val="accent1">
                    <a:lumMod val="75000"/>
                  </a:schemeClr>
                </a:solidFill>
                <a:latin typeface="Arial" panose="020B0604020202020204" pitchFamily="34" charset="0"/>
                <a:cs typeface="Arial" panose="020B0604020202020204" pitchFamily="34" charset="0"/>
              </a:rPr>
              <a:t>	</a:t>
            </a:r>
            <a:r>
              <a:rPr lang="lt-LT" sz="5600" b="1" kern="0" dirty="0">
                <a:solidFill>
                  <a:schemeClr val="accent1">
                    <a:lumMod val="75000"/>
                  </a:schemeClr>
                </a:solidFill>
                <a:latin typeface="Arial" panose="020B0604020202020204" pitchFamily="34" charset="0"/>
                <a:cs typeface="Arial" panose="020B0604020202020204" pitchFamily="34" charset="0"/>
              </a:rPr>
              <a:t>Remiama veikla:</a:t>
            </a:r>
          </a:p>
          <a:p>
            <a:pPr marL="457200" indent="-457200" algn="just">
              <a:buFont typeface="+mj-lt"/>
              <a:buAutoNum type="arabicPeriod"/>
            </a:pPr>
            <a:r>
              <a:rPr lang="lt-LT" sz="4800" b="1" kern="0" dirty="0">
                <a:solidFill>
                  <a:schemeClr val="accent1">
                    <a:lumMod val="75000"/>
                  </a:schemeClr>
                </a:solidFill>
                <a:latin typeface="Arial" panose="020B0604020202020204" pitchFamily="34" charset="0"/>
                <a:cs typeface="Arial" panose="020B0604020202020204" pitchFamily="34" charset="0"/>
              </a:rPr>
              <a:t>Žemės ūkio produktų gamyba, </a:t>
            </a:r>
            <a:r>
              <a:rPr lang="lt-LT" sz="4800" b="1" kern="0" dirty="0">
                <a:latin typeface="Arial" panose="020B0604020202020204" pitchFamily="34" charset="0"/>
                <a:cs typeface="Arial" panose="020B0604020202020204" pitchFamily="34" charset="0"/>
              </a:rPr>
              <a:t>įskaitant žemės ūkio produktų gamybą pripažinto žemės ūkio kooperatyvo savo narių valdose;</a:t>
            </a:r>
          </a:p>
          <a:p>
            <a:pPr marL="457200" indent="-457200" algn="just">
              <a:lnSpc>
                <a:spcPct val="120000"/>
              </a:lnSpc>
              <a:buFont typeface="+mj-lt"/>
              <a:buAutoNum type="arabicPeriod"/>
            </a:pPr>
            <a:r>
              <a:rPr lang="lt-LT" sz="4800" b="1" kern="0" dirty="0">
                <a:solidFill>
                  <a:schemeClr val="accent1">
                    <a:lumMod val="75000"/>
                  </a:schemeClr>
                </a:solidFill>
                <a:latin typeface="Arial" panose="020B0604020202020204" pitchFamily="34" charset="0"/>
                <a:cs typeface="Arial" panose="020B0604020202020204" pitchFamily="34" charset="0"/>
              </a:rPr>
              <a:t>Prekinių žemės ūkio valdoje </a:t>
            </a:r>
            <a:r>
              <a:rPr lang="lt-LT" sz="4800" kern="0" dirty="0">
                <a:solidFill>
                  <a:prstClr val="black"/>
                </a:solidFill>
                <a:latin typeface="Arial" panose="020B0604020202020204" pitchFamily="34" charset="0"/>
                <a:cs typeface="Arial" panose="020B0604020202020204" pitchFamily="34" charset="0"/>
              </a:rPr>
              <a:t>pagamintų ir (ar) išaugintų žemės ūkio produktų </a:t>
            </a:r>
            <a:r>
              <a:rPr lang="lt-LT" sz="4800" b="1" kern="0" dirty="0">
                <a:solidFill>
                  <a:schemeClr val="tx2"/>
                </a:solidFill>
                <a:latin typeface="Arial" panose="020B0604020202020204" pitchFamily="34" charset="0"/>
                <a:cs typeface="Arial" panose="020B0604020202020204" pitchFamily="34" charset="0"/>
              </a:rPr>
              <a:t>perdirbimas</a:t>
            </a:r>
            <a:r>
              <a:rPr lang="lt-LT" sz="4800" kern="0" dirty="0">
                <a:solidFill>
                  <a:prstClr val="black"/>
                </a:solidFill>
                <a:latin typeface="Arial" panose="020B0604020202020204" pitchFamily="34" charset="0"/>
                <a:cs typeface="Arial" panose="020B0604020202020204" pitchFamily="34" charset="0"/>
              </a:rPr>
              <a:t>, įskaitant pirminį perdirbimą,</a:t>
            </a:r>
            <a:r>
              <a:rPr lang="lt-LT" sz="4800" kern="0" dirty="0">
                <a:solidFill>
                  <a:schemeClr val="accent1">
                    <a:lumMod val="75000"/>
                  </a:schemeClr>
                </a:solidFill>
                <a:latin typeface="Arial" panose="020B0604020202020204" pitchFamily="34" charset="0"/>
                <a:cs typeface="Arial" panose="020B0604020202020204" pitchFamily="34" charset="0"/>
              </a:rPr>
              <a:t> </a:t>
            </a:r>
            <a:r>
              <a:rPr lang="lt-LT" sz="4800" kern="0" dirty="0">
                <a:solidFill>
                  <a:prstClr val="black"/>
                </a:solidFill>
                <a:latin typeface="Arial" panose="020B0604020202020204" pitchFamily="34" charset="0"/>
                <a:cs typeface="Arial" panose="020B0604020202020204" pitchFamily="34" charset="0"/>
              </a:rPr>
              <a:t>ir </a:t>
            </a:r>
            <a:r>
              <a:rPr lang="lt-LT" sz="4800" b="1" kern="0" dirty="0">
                <a:solidFill>
                  <a:schemeClr val="accent1">
                    <a:lumMod val="75000"/>
                  </a:schemeClr>
                </a:solidFill>
                <a:latin typeface="Arial" panose="020B0604020202020204" pitchFamily="34" charset="0"/>
                <a:cs typeface="Arial" panose="020B0604020202020204" pitchFamily="34" charset="0"/>
              </a:rPr>
              <a:t>tiekimas</a:t>
            </a:r>
            <a:r>
              <a:rPr lang="lt-LT" sz="4800" b="1" kern="0" dirty="0">
                <a:solidFill>
                  <a:prstClr val="black"/>
                </a:solidFill>
                <a:latin typeface="Arial" panose="020B0604020202020204" pitchFamily="34" charset="0"/>
                <a:cs typeface="Arial" panose="020B0604020202020204" pitchFamily="34" charset="0"/>
              </a:rPr>
              <a:t> </a:t>
            </a:r>
            <a:r>
              <a:rPr lang="lt-LT" sz="4800" kern="0" dirty="0">
                <a:solidFill>
                  <a:prstClr val="black"/>
                </a:solidFill>
                <a:latin typeface="Arial" panose="020B0604020202020204" pitchFamily="34" charset="0"/>
                <a:cs typeface="Arial" panose="020B0604020202020204" pitchFamily="34" charset="0"/>
              </a:rPr>
              <a:t>rinkai arba pripažinto žemės ūkio kooperatyvo tik iš savo narių jų valdose pagamintų ar išaugintų žemės ūkio produktų supirkimas ir realizavimas, supirktų iš savo narių jų valdose pagamintų ar išaugintų žemės ūkio produktų perdirbimas ir iš jų pagamintų maisto ir ne maisto produktų realizavimas.</a:t>
            </a:r>
          </a:p>
          <a:p>
            <a:pPr marL="0" indent="0" algn="just">
              <a:buNone/>
            </a:pPr>
            <a:r>
              <a:rPr lang="lt-LT" sz="4800" b="1" kern="0" dirty="0">
                <a:solidFill>
                  <a:prstClr val="black"/>
                </a:solidFill>
                <a:latin typeface="Arial" panose="020B0604020202020204" pitchFamily="34" charset="0"/>
                <a:cs typeface="Arial" panose="020B0604020202020204" pitchFamily="34" charset="0"/>
              </a:rPr>
              <a:t>	</a:t>
            </a:r>
            <a:r>
              <a:rPr lang="lt-LT" sz="5600" b="1" kern="0" dirty="0">
                <a:solidFill>
                  <a:schemeClr val="tx2"/>
                </a:solidFill>
                <a:latin typeface="Arial" panose="020B0604020202020204" pitchFamily="34" charset="0"/>
                <a:cs typeface="Arial" panose="020B0604020202020204" pitchFamily="34" charset="0"/>
              </a:rPr>
              <a:t>Remiami žemės ūkio sektoriai:</a:t>
            </a:r>
          </a:p>
          <a:p>
            <a:pPr marL="285750" indent="-285750" algn="just">
              <a:lnSpc>
                <a:spcPct val="120000"/>
              </a:lnSpc>
              <a:spcAft>
                <a:spcPts val="0"/>
              </a:spcAft>
              <a:buFont typeface="Wingdings" panose="05000000000000000000" pitchFamily="2" charset="2"/>
              <a:buChar char="ü"/>
            </a:pPr>
            <a:r>
              <a:rPr lang="lt-LT" sz="4800" dirty="0">
                <a:latin typeface="Arial" panose="020B0604020202020204" pitchFamily="34" charset="0"/>
                <a:ea typeface="Times New Roman" panose="02020603050405020304" pitchFamily="18" charset="0"/>
                <a:cs typeface="Arial" panose="020B0604020202020204" pitchFamily="34" charset="0"/>
              </a:rPr>
              <a:t>Pieninė galvijininkystė</a:t>
            </a:r>
          </a:p>
          <a:p>
            <a:pPr marL="285750" indent="-285750" algn="just">
              <a:lnSpc>
                <a:spcPct val="120000"/>
              </a:lnSpc>
              <a:spcAft>
                <a:spcPts val="0"/>
              </a:spcAft>
              <a:buFont typeface="Wingdings" panose="05000000000000000000" pitchFamily="2" charset="2"/>
              <a:buChar char="ü"/>
            </a:pPr>
            <a:r>
              <a:rPr lang="lt-LT" sz="4800" dirty="0">
                <a:latin typeface="Arial" panose="020B0604020202020204" pitchFamily="34" charset="0"/>
                <a:ea typeface="Times New Roman" panose="02020603050405020304" pitchFamily="18" charset="0"/>
                <a:cs typeface="Arial" panose="020B0604020202020204" pitchFamily="34" charset="0"/>
              </a:rPr>
              <a:t>Mėsinė gyvulininkystė</a:t>
            </a:r>
          </a:p>
          <a:p>
            <a:pPr algn="just">
              <a:lnSpc>
                <a:spcPct val="120000"/>
              </a:lnSpc>
              <a:buFont typeface="Wingdings" panose="05000000000000000000" pitchFamily="2" charset="2"/>
              <a:buChar char="ü"/>
            </a:pPr>
            <a:r>
              <a:rPr lang="lt-LT" sz="4800" dirty="0">
                <a:latin typeface="Arial" panose="020B0604020202020204" pitchFamily="34" charset="0"/>
                <a:ea typeface="Times New Roman" panose="02020603050405020304" pitchFamily="18" charset="0"/>
                <a:cs typeface="Arial" panose="020B0604020202020204" pitchFamily="34" charset="0"/>
              </a:rPr>
              <a:t>Sodininkystė </a:t>
            </a:r>
          </a:p>
          <a:p>
            <a:pPr marL="285750" indent="-285750" algn="just">
              <a:lnSpc>
                <a:spcPct val="120000"/>
              </a:lnSpc>
              <a:spcAft>
                <a:spcPts val="0"/>
              </a:spcAft>
              <a:buFont typeface="Wingdings" panose="05000000000000000000" pitchFamily="2" charset="2"/>
              <a:buChar char="ü"/>
            </a:pPr>
            <a:r>
              <a:rPr lang="lt-LT" sz="4800" dirty="0">
                <a:latin typeface="Arial" panose="020B0604020202020204" pitchFamily="34" charset="0"/>
                <a:ea typeface="Times New Roman" panose="02020603050405020304" pitchFamily="18" charset="0"/>
                <a:cs typeface="Arial" panose="020B0604020202020204" pitchFamily="34" charset="0"/>
              </a:rPr>
              <a:t>Daržininkystė</a:t>
            </a:r>
          </a:p>
          <a:p>
            <a:pPr marL="285750" indent="-285750" algn="just">
              <a:lnSpc>
                <a:spcPct val="120000"/>
              </a:lnSpc>
              <a:spcAft>
                <a:spcPts val="0"/>
              </a:spcAft>
              <a:buFont typeface="Wingdings" panose="05000000000000000000" pitchFamily="2" charset="2"/>
              <a:buChar char="ü"/>
            </a:pPr>
            <a:r>
              <a:rPr lang="lt-LT" sz="4800" dirty="0" err="1">
                <a:latin typeface="Arial" panose="020B0604020202020204" pitchFamily="34" charset="0"/>
                <a:ea typeface="Times New Roman" panose="02020603050405020304" pitchFamily="18" charset="0"/>
                <a:cs typeface="Arial" panose="020B0604020202020204" pitchFamily="34" charset="0"/>
              </a:rPr>
              <a:t>Uogininkystė</a:t>
            </a:r>
            <a:endParaRPr lang="lt-LT" sz="48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20000"/>
              </a:lnSpc>
              <a:spcAft>
                <a:spcPts val="0"/>
              </a:spcAft>
              <a:buFont typeface="Wingdings" panose="05000000000000000000" pitchFamily="2" charset="2"/>
              <a:buChar char="ü"/>
            </a:pPr>
            <a:r>
              <a:rPr lang="lt-LT" sz="4800" dirty="0">
                <a:latin typeface="Arial" panose="020B0604020202020204" pitchFamily="34" charset="0"/>
                <a:ea typeface="Times New Roman" panose="02020603050405020304" pitchFamily="18" charset="0"/>
                <a:cs typeface="Arial" panose="020B0604020202020204" pitchFamily="34" charset="0"/>
              </a:rPr>
              <a:t>Kiti augalininkystės sektoriai.</a:t>
            </a:r>
          </a:p>
          <a:p>
            <a:pPr marL="0" indent="0" algn="just">
              <a:lnSpc>
                <a:spcPct val="120000"/>
              </a:lnSpc>
              <a:spcAft>
                <a:spcPts val="0"/>
              </a:spcAft>
              <a:buNone/>
            </a:pPr>
            <a:r>
              <a:rPr lang="lt-LT" sz="4800" b="1" dirty="0">
                <a:solidFill>
                  <a:srgbClr val="126A3A"/>
                </a:solidFill>
                <a:effectLst/>
                <a:latin typeface="Arial" panose="020B0604020202020204" pitchFamily="34" charset="0"/>
                <a:ea typeface="Times New Roman" panose="02020603050405020304" pitchFamily="18" charset="0"/>
                <a:cs typeface="Arial" panose="020B0604020202020204" pitchFamily="34" charset="0"/>
              </a:rPr>
              <a:t>	</a:t>
            </a:r>
            <a:r>
              <a:rPr lang="lt-LT" sz="56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Paramos formos:</a:t>
            </a:r>
          </a:p>
          <a:p>
            <a:pPr marL="0" indent="0" algn="just">
              <a:lnSpc>
                <a:spcPct val="120000"/>
              </a:lnSpc>
              <a:buNone/>
            </a:pPr>
            <a:r>
              <a:rPr lang="lt-LT" sz="4800" dirty="0">
                <a:effectLst/>
                <a:latin typeface="Arial" panose="020B0604020202020204" pitchFamily="34" charset="0"/>
                <a:ea typeface="Times New Roman" panose="02020603050405020304" pitchFamily="18" charset="0"/>
                <a:cs typeface="Arial" panose="020B0604020202020204" pitchFamily="34" charset="0"/>
              </a:rPr>
              <a:t>1. Investicinė parama (negrąžintina dotacija);</a:t>
            </a:r>
          </a:p>
          <a:p>
            <a:pPr marL="0" indent="0" algn="just">
              <a:lnSpc>
                <a:spcPct val="120000"/>
              </a:lnSpc>
              <a:buNone/>
            </a:pPr>
            <a:r>
              <a:rPr lang="lt-LT" sz="4800" dirty="0">
                <a:effectLst/>
                <a:latin typeface="Arial" panose="020B0604020202020204" pitchFamily="34" charset="0"/>
                <a:ea typeface="Times New Roman" panose="02020603050405020304" pitchFamily="18" charset="0"/>
                <a:cs typeface="Arial" panose="020B0604020202020204" pitchFamily="34" charset="0"/>
              </a:rPr>
              <a:t>2. Investicinė parama (negrąžintina dotacija)</a:t>
            </a:r>
            <a:r>
              <a:rPr lang="lt-LT" sz="4800" dirty="0">
                <a:latin typeface="Arial" panose="020B0604020202020204" pitchFamily="34" charset="0"/>
                <a:ea typeface="Times New Roman" panose="02020603050405020304" pitchFamily="18" charset="0"/>
                <a:cs typeface="Arial" panose="020B0604020202020204" pitchFamily="34" charset="0"/>
              </a:rPr>
              <a:t> ir lengvatinė paskola investicijoms ir (arba) apyvartiniam kapitalui;</a:t>
            </a:r>
          </a:p>
          <a:p>
            <a:pPr marL="0" indent="0" algn="just">
              <a:lnSpc>
                <a:spcPct val="120000"/>
              </a:lnSpc>
              <a:buNone/>
            </a:pPr>
            <a:r>
              <a:rPr lang="lt-LT" sz="4800" dirty="0">
                <a:effectLst/>
                <a:latin typeface="Arial" panose="020B0604020202020204" pitchFamily="34" charset="0"/>
                <a:ea typeface="Times New Roman" panose="02020603050405020304" pitchFamily="18" charset="0"/>
                <a:cs typeface="Arial" panose="020B0604020202020204" pitchFamily="34" charset="0"/>
              </a:rPr>
              <a:t>3. Tik lengvatinė paskola investicijoms ir (arba) apyvartiniam kapitalui.</a:t>
            </a:r>
          </a:p>
          <a:p>
            <a:pPr marL="0" indent="0" algn="just">
              <a:lnSpc>
                <a:spcPct val="120000"/>
              </a:lnSpc>
              <a:buNone/>
            </a:pPr>
            <a:endParaRPr lang="lt-LT" sz="48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endParaRPr lang="lt-LT" sz="4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buAutoNum type="arabicPeriod"/>
            </a:pPr>
            <a:endParaRPr lang="lt-LT" sz="4800" b="1" dirty="0">
              <a:solidFill>
                <a:srgbClr val="126A3A"/>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spcAft>
                <a:spcPts val="0"/>
              </a:spcAft>
              <a:buFont typeface="Wingdings" panose="05000000000000000000" pitchFamily="2" charset="2"/>
              <a:buChar char="ü"/>
            </a:pPr>
            <a:endParaRPr lang="lt-LT"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spcAft>
                <a:spcPts val="0"/>
              </a:spcAft>
              <a:buFont typeface="Wingdings" panose="05000000000000000000" pitchFamily="2" charset="2"/>
              <a:buChar char="ü"/>
            </a:pPr>
            <a:endParaRPr lang="lt-LT" sz="1400" dirty="0">
              <a:latin typeface="Arial" panose="020B0604020202020204" pitchFamily="34" charset="0"/>
              <a:ea typeface="Times New Roman" panose="02020603050405020304" pitchFamily="18" charset="0"/>
              <a:cs typeface="Arial" panose="020B0604020202020204" pitchFamily="34" charset="0"/>
            </a:endParaRPr>
          </a:p>
          <a:p>
            <a:pPr marL="0" indent="0" algn="just">
              <a:buNone/>
            </a:pPr>
            <a:endParaRPr lang="lt-LT" sz="1400" kern="0" dirty="0">
              <a:solidFill>
                <a:prstClr val="black"/>
              </a:solidFill>
              <a:latin typeface="Arial" panose="020B0604020202020204" pitchFamily="34" charset="0"/>
              <a:cs typeface="Arial" panose="020B0604020202020204" pitchFamily="34" charset="0"/>
            </a:endParaRPr>
          </a:p>
          <a:p>
            <a:pPr marL="0" indent="0" algn="just">
              <a:buNone/>
            </a:pPr>
            <a:br>
              <a:rPr lang="lt-LT" sz="1400" b="0" i="0" dirty="0">
                <a:solidFill>
                  <a:srgbClr val="333333"/>
                </a:solidFill>
                <a:effectLst/>
                <a:latin typeface="Arial" panose="020B0604020202020204" pitchFamily="34" charset="0"/>
                <a:cs typeface="Arial" panose="020B0604020202020204" pitchFamily="34" charset="0"/>
              </a:rPr>
            </a:br>
            <a:endParaRPr lang="lt-LT" sz="1400" b="0" i="0" dirty="0">
              <a:solidFill>
                <a:srgbClr val="333333"/>
              </a:solidFill>
              <a:effectLst/>
              <a:latin typeface="Arial" panose="020B0604020202020204" pitchFamily="34" charset="0"/>
              <a:cs typeface="Arial" panose="020B0604020202020204" pitchFamily="34" charset="0"/>
            </a:endParaRPr>
          </a:p>
          <a:p>
            <a:pPr marL="0" indent="0" algn="just">
              <a:buNone/>
            </a:pPr>
            <a:endParaRPr lang="lt-LT" sz="4000" b="0" i="0" dirty="0">
              <a:solidFill>
                <a:srgbClr val="333333"/>
              </a:solidFill>
              <a:effectLst/>
              <a:latin typeface="Arial" panose="020B0604020202020204" pitchFamily="34" charset="0"/>
              <a:cs typeface="Arial" panose="020B0604020202020204" pitchFamily="34"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B48DDC09-30E7-FF87-FDBA-AD11E448FDD4}"/>
              </a:ext>
            </a:extLst>
          </p:cNvPr>
          <p:cNvSpPr>
            <a:spLocks noGrp="1"/>
          </p:cNvSpPr>
          <p:nvPr>
            <p:ph type="sldNum" sz="quarter" idx="12"/>
          </p:nvPr>
        </p:nvSpPr>
        <p:spPr/>
        <p:txBody>
          <a:bodyPr/>
          <a:lstStyle/>
          <a:p>
            <a:fld id="{DA9B7F88-8E2D-499B-BAD8-FA2927D3DC0E}" type="slidenum">
              <a:rPr lang="en-GB" smtClean="0"/>
              <a:pPr/>
              <a:t>4</a:t>
            </a:fld>
            <a:endParaRPr lang="en-GB"/>
          </a:p>
        </p:txBody>
      </p:sp>
    </p:spTree>
    <p:extLst>
      <p:ext uri="{BB962C8B-B14F-4D97-AF65-F5344CB8AC3E}">
        <p14:creationId xmlns:p14="http://schemas.microsoft.com/office/powerpoint/2010/main" val="2380733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363106"/>
            <a:ext cx="8229600" cy="582999"/>
          </a:xfrm>
        </p:spPr>
        <p:txBody>
          <a:bodyPr>
            <a:normAutofit/>
          </a:bodyPr>
          <a:lstStyle/>
          <a:p>
            <a:r>
              <a:rPr lang="lt-LT" sz="2000" b="1" dirty="0">
                <a:solidFill>
                  <a:srgbClr val="009900"/>
                </a:solidFill>
                <a:latin typeface="Arial" pitchFamily="34" charset="0"/>
                <a:ea typeface="+mn-ea"/>
                <a:cs typeface="Arial" pitchFamily="34" charset="0"/>
              </a:rPr>
              <a:t>Galimi pareiškėjai</a:t>
            </a: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1149723"/>
            <a:ext cx="8229600" cy="3792071"/>
          </a:xfrm>
        </p:spPr>
        <p:txBody>
          <a:bodyPr>
            <a:normAutofit fontScale="32500" lnSpcReduction="20000"/>
          </a:bodyPr>
          <a:lstStyle/>
          <a:p>
            <a:pPr marL="342900" indent="-342900" algn="just">
              <a:lnSpc>
                <a:spcPct val="120000"/>
              </a:lnSpc>
              <a:buFont typeface="Arial" panose="020B0604020202020204" pitchFamily="34" charset="0"/>
              <a:buChar char="•"/>
            </a:pPr>
            <a:r>
              <a:rPr lang="lt-LT" sz="43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ūkininkai, fiziniai asmenys</a:t>
            </a:r>
            <a:r>
              <a:rPr lang="lt-LT" sz="4300" dirty="0">
                <a:latin typeface="Arial" panose="020B0604020202020204" pitchFamily="34" charset="0"/>
                <a:ea typeface="Cambria" panose="02040503050406030204" pitchFamily="18" charset="0"/>
                <a:cs typeface="Arial" panose="020B0604020202020204" pitchFamily="34" charset="0"/>
              </a:rPr>
              <a:t>, užsiimantys žemės ūkio veikla ir savo vardu įregistravę ūkininko ūkį ir valdą (ne jaunesni nei 18 metų amžiaus);</a:t>
            </a:r>
          </a:p>
          <a:p>
            <a:pPr marL="342900" indent="-342900" algn="just">
              <a:lnSpc>
                <a:spcPct val="120000"/>
              </a:lnSpc>
              <a:buFont typeface="Arial" panose="020B0604020202020204" pitchFamily="34" charset="0"/>
              <a:buChar char="•"/>
            </a:pPr>
            <a:r>
              <a:rPr lang="lt-LT" sz="43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juridiniai asmenys (</a:t>
            </a:r>
            <a:r>
              <a:rPr lang="lt-LT" sz="4300" dirty="0">
                <a:latin typeface="Arial" panose="020B0604020202020204" pitchFamily="34" charset="0"/>
                <a:ea typeface="Cambria" panose="02040503050406030204" pitchFamily="18" charset="0"/>
                <a:cs typeface="Arial" panose="020B0604020202020204" pitchFamily="34" charset="0"/>
              </a:rPr>
              <a:t>savo vardu įregistravę valdą),</a:t>
            </a:r>
            <a:r>
              <a:rPr lang="lt-LT" sz="43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 </a:t>
            </a:r>
            <a:r>
              <a:rPr lang="lt-LT" sz="4300" dirty="0">
                <a:latin typeface="Arial" panose="020B0604020202020204" pitchFamily="34" charset="0"/>
                <a:ea typeface="Cambria" panose="02040503050406030204" pitchFamily="18" charset="0"/>
                <a:cs typeface="Arial" panose="020B0604020202020204" pitchFamily="34" charset="0"/>
              </a:rPr>
              <a:t>užsiimantys žemės ūkio veikla ir (arba) valdoje pagamintų ir (arba) užaugintų žemės ūkio produktų perdirbimu, įskaitant pirminį perdirbimą, ir pateikimą rinkai ( pripažintiems žemės ūkio kooperatyvams, kurie superka ir realizuoja  tik iš savo narių  jų valdose pagamintus ar užaugintus žemės ūkio produktus arba  supirktus iš savo narių jų valdose pagamintus ar užaugintus žemės ūkio produktus perdirba ir  realizuoja iš jų pagamintus maisto ir ne maisto produktus, reikalavimas turėti savo vardu įregistruotą valdą netaikomas</a:t>
            </a:r>
            <a:r>
              <a:rPr lang="lt-LT" sz="4300" b="0" i="0" dirty="0">
                <a:solidFill>
                  <a:srgbClr val="333333"/>
                </a:solidFill>
                <a:effectLst/>
                <a:latin typeface="Arial" panose="020B0604020202020204" pitchFamily="34" charset="0"/>
                <a:cs typeface="Arial" panose="020B0604020202020204" pitchFamily="34" charset="0"/>
              </a:rPr>
              <a:t>).</a:t>
            </a:r>
          </a:p>
          <a:p>
            <a:pPr marL="0" indent="0" algn="just">
              <a:lnSpc>
                <a:spcPct val="120000"/>
              </a:lnSpc>
              <a:buNone/>
            </a:pPr>
            <a:endParaRPr lang="lt-LT" sz="3400" b="0" i="0" dirty="0">
              <a:solidFill>
                <a:srgbClr val="333333"/>
              </a:solidFill>
              <a:effectLst/>
              <a:latin typeface="Arial" panose="020B0604020202020204" pitchFamily="34" charset="0"/>
              <a:cs typeface="Arial" panose="020B0604020202020204" pitchFamily="34" charset="0"/>
            </a:endParaRPr>
          </a:p>
          <a:p>
            <a:pPr marL="0" indent="0" algn="just">
              <a:buNone/>
            </a:pPr>
            <a:r>
              <a:rPr lang="lt-LT" sz="4300" b="1" dirty="0">
                <a:solidFill>
                  <a:srgbClr val="FF0000"/>
                </a:solidFill>
                <a:latin typeface="Arial" panose="020B0604020202020204" pitchFamily="34" charset="0"/>
                <a:ea typeface="Cambria" panose="02040503050406030204" pitchFamily="18" charset="0"/>
                <a:cs typeface="Arial" panose="020B0604020202020204" pitchFamily="34" charset="0"/>
              </a:rPr>
              <a:t>SVARBU:</a:t>
            </a:r>
          </a:p>
          <a:p>
            <a:pPr marL="0" indent="0" algn="just">
              <a:buNone/>
            </a:pPr>
            <a:r>
              <a:rPr lang="lt-LT" sz="3700" b="1" dirty="0">
                <a:latin typeface="Arial" panose="020B0604020202020204" pitchFamily="34" charset="0"/>
                <a:ea typeface="Cambria" panose="02040503050406030204" pitchFamily="18" charset="0"/>
                <a:cs typeface="Arial" panose="020B0604020202020204" pitchFamily="34" charset="0"/>
              </a:rPr>
              <a:t>1. Galimas partnerių įtraukimas į projektą </a:t>
            </a:r>
            <a:r>
              <a:rPr lang="lt-LT" sz="3700" dirty="0">
                <a:latin typeface="Arial" panose="020B0604020202020204" pitchFamily="34" charset="0"/>
                <a:ea typeface="Cambria" panose="02040503050406030204" pitchFamily="18" charset="0"/>
                <a:cs typeface="Arial" panose="020B0604020202020204" pitchFamily="34" charset="0"/>
              </a:rPr>
              <a:t>turi būti pagrįstas paraiškoje ir susijęs su vykdoma žemės ūkio veikla. </a:t>
            </a:r>
            <a:r>
              <a:rPr lang="lt-LT" sz="3700" b="1" dirty="0">
                <a:latin typeface="Arial" panose="020B0604020202020204" pitchFamily="34" charset="0"/>
                <a:ea typeface="Cambria" panose="02040503050406030204" pitchFamily="18" charset="0"/>
                <a:cs typeface="Arial" panose="020B0604020202020204" pitchFamily="34" charset="0"/>
              </a:rPr>
              <a:t>Parnerių skaičius nėra ribojamas</a:t>
            </a:r>
            <a:r>
              <a:rPr lang="lt-LT" sz="3700" dirty="0">
                <a:latin typeface="Arial" panose="020B0604020202020204" pitchFamily="34" charset="0"/>
                <a:ea typeface="Cambria" panose="02040503050406030204" pitchFamily="18" charset="0"/>
                <a:cs typeface="Arial" panose="020B0604020202020204" pitchFamily="34" charset="0"/>
              </a:rPr>
              <a:t>. Iki paraiškos pateikimo tarp pareiškėjo ir partnerio (-</a:t>
            </a:r>
            <a:r>
              <a:rPr lang="lt-LT" sz="3700" dirty="0" err="1">
                <a:latin typeface="Arial" panose="020B0604020202020204" pitchFamily="34" charset="0"/>
                <a:ea typeface="Cambria" panose="02040503050406030204" pitchFamily="18" charset="0"/>
                <a:cs typeface="Arial" panose="020B0604020202020204" pitchFamily="34" charset="0"/>
              </a:rPr>
              <a:t>ių</a:t>
            </a:r>
            <a:r>
              <a:rPr lang="lt-LT" sz="3700" dirty="0">
                <a:latin typeface="Arial" panose="020B0604020202020204" pitchFamily="34" charset="0"/>
                <a:ea typeface="Cambria" panose="02040503050406030204" pitchFamily="18" charset="0"/>
                <a:cs typeface="Arial" panose="020B0604020202020204" pitchFamily="34" charset="0"/>
              </a:rPr>
              <a:t>) </a:t>
            </a:r>
            <a:r>
              <a:rPr lang="lt-LT" sz="3700" b="1" dirty="0">
                <a:latin typeface="Arial" panose="020B0604020202020204" pitchFamily="34" charset="0"/>
                <a:ea typeface="Cambria" panose="02040503050406030204" pitchFamily="18" charset="0"/>
                <a:cs typeface="Arial" panose="020B0604020202020204" pitchFamily="34" charset="0"/>
              </a:rPr>
              <a:t>turi būti pasirašyta jungtinė veiklos sutartis. </a:t>
            </a:r>
          </a:p>
          <a:p>
            <a:pPr marL="0" indent="0" algn="just">
              <a:buNone/>
            </a:pPr>
            <a:r>
              <a:rPr lang="lt-LT" sz="3700" b="1" dirty="0">
                <a:latin typeface="Arial" panose="020B0604020202020204" pitchFamily="34" charset="0"/>
                <a:ea typeface="Cambria" panose="02040503050406030204" pitchFamily="18" charset="0"/>
                <a:cs typeface="Arial" panose="020B0604020202020204" pitchFamily="34" charset="0"/>
              </a:rPr>
              <a:t>2. Partnerystė </a:t>
            </a:r>
            <a:r>
              <a:rPr lang="lt-LT" sz="3700" dirty="0">
                <a:latin typeface="Arial" panose="020B0604020202020204" pitchFamily="34" charset="0"/>
                <a:ea typeface="Cambria" panose="02040503050406030204" pitchFamily="18" charset="0"/>
                <a:cs typeface="Arial" panose="020B0604020202020204" pitchFamily="34" charset="0"/>
              </a:rPr>
              <a:t>gali būti </a:t>
            </a:r>
            <a:r>
              <a:rPr lang="lt-LT" sz="3700" b="1" dirty="0">
                <a:latin typeface="Arial" panose="020B0604020202020204" pitchFamily="34" charset="0"/>
                <a:ea typeface="Cambria" panose="02040503050406030204" pitchFamily="18" charset="0"/>
                <a:cs typeface="Arial" panose="020B0604020202020204" pitchFamily="34" charset="0"/>
              </a:rPr>
              <a:t>sudaroma tik tarp to paties žemės ūkio sektoriaus veiklą vykdančių ūkininkų ir (arba ) juridinių asmenų. </a:t>
            </a:r>
            <a:r>
              <a:rPr lang="lt-LT" sz="3700" dirty="0">
                <a:latin typeface="Arial" panose="020B0604020202020204" pitchFamily="34" charset="0"/>
                <a:ea typeface="Cambria" panose="02040503050406030204" pitchFamily="18" charset="0"/>
                <a:cs typeface="Arial" panose="020B0604020202020204" pitchFamily="34" charset="0"/>
              </a:rPr>
              <a:t>Projekto partneriu pagal šią priemonę </a:t>
            </a:r>
            <a:r>
              <a:rPr lang="lt-LT" sz="3700" b="1" dirty="0">
                <a:latin typeface="Arial" panose="020B0604020202020204" pitchFamily="34" charset="0"/>
                <a:ea typeface="Cambria" panose="02040503050406030204" pitchFamily="18" charset="0"/>
                <a:cs typeface="Arial" panose="020B0604020202020204" pitchFamily="34" charset="0"/>
              </a:rPr>
              <a:t>leidžiama būti ne daugiau kaip 2 kartus. </a:t>
            </a:r>
          </a:p>
          <a:p>
            <a:pPr marL="0" indent="0" algn="just">
              <a:buNone/>
            </a:pPr>
            <a:r>
              <a:rPr lang="lt-LT" sz="3700" b="1" dirty="0">
                <a:latin typeface="Arial" panose="020B0604020202020204" pitchFamily="34" charset="0"/>
                <a:ea typeface="Cambria" panose="02040503050406030204" pitchFamily="18" charset="0"/>
                <a:cs typeface="Arial" panose="020B0604020202020204" pitchFamily="34" charset="0"/>
              </a:rPr>
              <a:t>3. </a:t>
            </a:r>
            <a:r>
              <a:rPr lang="lt-LT" sz="3700" dirty="0">
                <a:latin typeface="Arial" panose="020B0604020202020204" pitchFamily="34" charset="0"/>
                <a:ea typeface="Cambria" panose="02040503050406030204" pitchFamily="18" charset="0"/>
                <a:cs typeface="Arial" panose="020B0604020202020204" pitchFamily="34" charset="0"/>
              </a:rPr>
              <a:t>Paramos paraiškos, pateiktos ūkininko ar juridinio asmens kartu su projekto partneriu (-</a:t>
            </a:r>
            <a:r>
              <a:rPr lang="lt-LT" sz="3700" dirty="0" err="1">
                <a:latin typeface="Arial" panose="020B0604020202020204" pitchFamily="34" charset="0"/>
                <a:ea typeface="Cambria" panose="02040503050406030204" pitchFamily="18" charset="0"/>
                <a:cs typeface="Arial" panose="020B0604020202020204" pitchFamily="34" charset="0"/>
              </a:rPr>
              <a:t>iais</a:t>
            </a:r>
            <a:r>
              <a:rPr lang="lt-LT" sz="3700" dirty="0">
                <a:latin typeface="Arial" panose="020B0604020202020204" pitchFamily="34" charset="0"/>
                <a:ea typeface="Cambria" panose="02040503050406030204" pitchFamily="18" charset="0"/>
                <a:cs typeface="Arial" panose="020B0604020202020204" pitchFamily="34" charset="0"/>
              </a:rPr>
              <a:t>) gali būti </a:t>
            </a:r>
            <a:r>
              <a:rPr lang="lt-LT" sz="3700" b="1" dirty="0">
                <a:latin typeface="Arial" panose="020B0604020202020204" pitchFamily="34" charset="0"/>
                <a:ea typeface="Cambria" panose="02040503050406030204" pitchFamily="18" charset="0"/>
                <a:cs typeface="Arial" panose="020B0604020202020204" pitchFamily="34" charset="0"/>
              </a:rPr>
              <a:t>teikiamos tik investicinei paramai (negrąžintinai dotacijai) gauti.</a:t>
            </a:r>
          </a:p>
          <a:p>
            <a:pPr marL="0" indent="0" algn="just">
              <a:buNone/>
            </a:pPr>
            <a:r>
              <a:rPr lang="lt-LT" sz="3700" b="1" dirty="0">
                <a:latin typeface="Arial" panose="020B0604020202020204" pitchFamily="34" charset="0"/>
                <a:ea typeface="Cambria" panose="02040503050406030204" pitchFamily="18" charset="0"/>
                <a:cs typeface="Arial" panose="020B0604020202020204" pitchFamily="34" charset="0"/>
              </a:rPr>
              <a:t>4. Paramos lėšas</a:t>
            </a:r>
            <a:r>
              <a:rPr lang="lt-LT" sz="3700" dirty="0">
                <a:latin typeface="Arial" panose="020B0604020202020204" pitchFamily="34" charset="0"/>
                <a:ea typeface="Cambria" panose="02040503050406030204" pitchFamily="18" charset="0"/>
                <a:cs typeface="Arial" panose="020B0604020202020204" pitchFamily="34" charset="0"/>
              </a:rPr>
              <a:t>, skirtas projektui įgyvendinti (kai projekte dalyvauja partneris (-</a:t>
            </a:r>
            <a:r>
              <a:rPr lang="lt-LT" sz="3700" dirty="0" err="1">
                <a:latin typeface="Arial" panose="020B0604020202020204" pitchFamily="34" charset="0"/>
                <a:ea typeface="Cambria" panose="02040503050406030204" pitchFamily="18" charset="0"/>
                <a:cs typeface="Arial" panose="020B0604020202020204" pitchFamily="34" charset="0"/>
              </a:rPr>
              <a:t>iai</a:t>
            </a:r>
            <a:r>
              <a:rPr lang="lt-LT" sz="3700" dirty="0">
                <a:latin typeface="Arial" panose="020B0604020202020204" pitchFamily="34" charset="0"/>
                <a:ea typeface="Cambria" panose="02040503050406030204" pitchFamily="18" charset="0"/>
                <a:cs typeface="Arial" panose="020B0604020202020204" pitchFamily="34" charset="0"/>
              </a:rPr>
              <a:t>) </a:t>
            </a:r>
            <a:r>
              <a:rPr lang="lt-LT" sz="3700" b="1" dirty="0">
                <a:latin typeface="Arial" panose="020B0604020202020204" pitchFamily="34" charset="0"/>
                <a:ea typeface="Cambria" panose="02040503050406030204" pitchFamily="18" charset="0"/>
                <a:cs typeface="Arial" panose="020B0604020202020204" pitchFamily="34" charset="0"/>
              </a:rPr>
              <a:t>tiesiogiai gauna tik paramos gavėjas.</a:t>
            </a: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B48DDC09-30E7-FF87-FDBA-AD11E448FDD4}"/>
              </a:ext>
            </a:extLst>
          </p:cNvPr>
          <p:cNvSpPr>
            <a:spLocks noGrp="1"/>
          </p:cNvSpPr>
          <p:nvPr>
            <p:ph type="sldNum" sz="quarter" idx="12"/>
          </p:nvPr>
        </p:nvSpPr>
        <p:spPr/>
        <p:txBody>
          <a:bodyPr/>
          <a:lstStyle/>
          <a:p>
            <a:fld id="{DA9B7F88-8E2D-499B-BAD8-FA2927D3DC0E}" type="slidenum">
              <a:rPr lang="en-GB" smtClean="0"/>
              <a:pPr/>
              <a:t>5</a:t>
            </a:fld>
            <a:endParaRPr lang="en-GB"/>
          </a:p>
        </p:txBody>
      </p:sp>
    </p:spTree>
    <p:extLst>
      <p:ext uri="{BB962C8B-B14F-4D97-AF65-F5344CB8AC3E}">
        <p14:creationId xmlns:p14="http://schemas.microsoft.com/office/powerpoint/2010/main" val="3117804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363106"/>
            <a:ext cx="8229600" cy="582999"/>
          </a:xfrm>
        </p:spPr>
        <p:txBody>
          <a:bodyPr>
            <a:normAutofit/>
          </a:bodyPr>
          <a:lstStyle/>
          <a:p>
            <a:r>
              <a:rPr lang="lt-LT" sz="2000" b="1" dirty="0">
                <a:solidFill>
                  <a:srgbClr val="009900"/>
                </a:solidFill>
                <a:latin typeface="Arial" pitchFamily="34" charset="0"/>
                <a:ea typeface="+mn-ea"/>
                <a:cs typeface="Arial" pitchFamily="34" charset="0"/>
              </a:rPr>
              <a:t>Paramos intensyvumas</a:t>
            </a: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1149723"/>
            <a:ext cx="8229600" cy="3792071"/>
          </a:xfrm>
        </p:spPr>
        <p:txBody>
          <a:bodyPr>
            <a:normAutofit/>
          </a:bodyPr>
          <a:lstStyle/>
          <a:p>
            <a:pPr marL="285750" indent="-285750" algn="just">
              <a:buFont typeface="Arial" panose="020B0604020202020204" pitchFamily="34" charset="0"/>
              <a:buChar char="•"/>
            </a:pPr>
            <a:r>
              <a:rPr lang="lt-LT" sz="2000" dirty="0">
                <a:latin typeface="Cambria" panose="02040503050406030204" pitchFamily="18" charset="0"/>
                <a:ea typeface="Cambria" panose="02040503050406030204" pitchFamily="18" charset="0"/>
              </a:rPr>
              <a:t>Paramos intensyvumas </a:t>
            </a:r>
            <a:r>
              <a:rPr lang="lt-LT" sz="2000" b="1" dirty="0">
                <a:solidFill>
                  <a:schemeClr val="tx2"/>
                </a:solidFill>
                <a:latin typeface="Cambria" panose="02040503050406030204" pitchFamily="18" charset="0"/>
                <a:ea typeface="Cambria" panose="02040503050406030204" pitchFamily="18" charset="0"/>
              </a:rPr>
              <a:t>visuose remiamuose žemės ūkio sektoriuose </a:t>
            </a:r>
            <a:r>
              <a:rPr lang="lt-LT" sz="2000" dirty="0">
                <a:latin typeface="Cambria" panose="02040503050406030204" pitchFamily="18" charset="0"/>
                <a:ea typeface="Cambria" panose="02040503050406030204" pitchFamily="18" charset="0"/>
              </a:rPr>
              <a:t>–</a:t>
            </a:r>
            <a:r>
              <a:rPr lang="lt-LT" sz="2000" b="1" dirty="0">
                <a:solidFill>
                  <a:schemeClr val="accent1">
                    <a:lumMod val="75000"/>
                  </a:schemeClr>
                </a:solidFill>
                <a:latin typeface="Cambria" panose="02040503050406030204" pitchFamily="18" charset="0"/>
                <a:ea typeface="Cambria" panose="02040503050406030204" pitchFamily="18" charset="0"/>
              </a:rPr>
              <a:t>50 proc. visų tinkamų finansuoti išlaidų</a:t>
            </a:r>
            <a:r>
              <a:rPr lang="lt-LT" sz="2000" dirty="0">
                <a:latin typeface="Cambria" panose="02040503050406030204" pitchFamily="18" charset="0"/>
                <a:ea typeface="Cambria" panose="02040503050406030204" pitchFamily="18" charset="0"/>
              </a:rPr>
              <a:t>, išskyrus atvejus, kai prašoma ar sutinkama su mažesniu intensyvumu, kuris negali būti mažesnis kaip 20 proc. tinkamų išlaidų. </a:t>
            </a:r>
          </a:p>
          <a:p>
            <a:pPr marL="285750" indent="-285750" algn="just">
              <a:buFont typeface="Arial" panose="020B0604020202020204" pitchFamily="34" charset="0"/>
              <a:buChar char="•"/>
            </a:pPr>
            <a:r>
              <a:rPr lang="lt-LT" sz="2000" dirty="0">
                <a:latin typeface="Cambria" panose="02040503050406030204" pitchFamily="18" charset="0"/>
                <a:ea typeface="Cambria" panose="02040503050406030204" pitchFamily="18" charset="0"/>
              </a:rPr>
              <a:t>Paramos </a:t>
            </a:r>
            <a:r>
              <a:rPr lang="lt-LT" sz="2000" b="1" dirty="0">
                <a:solidFill>
                  <a:schemeClr val="tx2"/>
                </a:solidFill>
                <a:latin typeface="Cambria" panose="02040503050406030204" pitchFamily="18" charset="0"/>
                <a:ea typeface="Cambria" panose="02040503050406030204" pitchFamily="18" charset="0"/>
              </a:rPr>
              <a:t>intensyvumas</a:t>
            </a:r>
            <a:r>
              <a:rPr lang="lt-LT" sz="2000" dirty="0">
                <a:latin typeface="Cambria" panose="02040503050406030204" pitchFamily="18" charset="0"/>
                <a:ea typeface="Cambria" panose="02040503050406030204" pitchFamily="18" charset="0"/>
              </a:rPr>
              <a:t> </a:t>
            </a:r>
            <a:r>
              <a:rPr lang="lt-LT" sz="2000" b="1" dirty="0">
                <a:solidFill>
                  <a:schemeClr val="accent1">
                    <a:lumMod val="75000"/>
                  </a:schemeClr>
                </a:solidFill>
                <a:latin typeface="Cambria" panose="02040503050406030204" pitchFamily="18" charset="0"/>
                <a:ea typeface="Cambria" panose="02040503050406030204" pitchFamily="18" charset="0"/>
              </a:rPr>
              <a:t>gali būti padidintas 20 proc. punktų</a:t>
            </a:r>
            <a:r>
              <a:rPr lang="lt-LT" sz="2000" dirty="0">
                <a:solidFill>
                  <a:schemeClr val="accent1">
                    <a:lumMod val="75000"/>
                  </a:schemeClr>
                </a:solidFill>
                <a:latin typeface="Cambria" panose="02040503050406030204" pitchFamily="18" charset="0"/>
                <a:ea typeface="Cambria" panose="02040503050406030204" pitchFamily="18" charset="0"/>
              </a:rPr>
              <a:t>:</a:t>
            </a:r>
          </a:p>
          <a:p>
            <a:pPr marL="285750" indent="-285750" algn="just">
              <a:buFont typeface="Wingdings" panose="05000000000000000000" pitchFamily="2" charset="2"/>
              <a:buChar char="ü"/>
            </a:pPr>
            <a:r>
              <a:rPr lang="lt-LT" sz="2000" b="1" u="sng" dirty="0">
                <a:solidFill>
                  <a:schemeClr val="tx2"/>
                </a:solidFill>
                <a:latin typeface="Cambria" panose="02040503050406030204" pitchFamily="18" charset="0"/>
                <a:ea typeface="Cambria" panose="02040503050406030204" pitchFamily="18" charset="0"/>
              </a:rPr>
              <a:t>jaunajam ūkininkui </a:t>
            </a:r>
            <a:r>
              <a:rPr lang="lt-LT" sz="2000" dirty="0">
                <a:latin typeface="Cambria" panose="02040503050406030204" pitchFamily="18" charset="0"/>
                <a:ea typeface="Cambria" panose="02040503050406030204" pitchFamily="18" charset="0"/>
              </a:rPr>
              <a:t>(pareiškėjas ir partneris (-</a:t>
            </a:r>
            <a:r>
              <a:rPr lang="lt-LT" sz="2000" dirty="0" err="1">
                <a:latin typeface="Cambria" panose="02040503050406030204" pitchFamily="18" charset="0"/>
                <a:ea typeface="Cambria" panose="02040503050406030204" pitchFamily="18" charset="0"/>
              </a:rPr>
              <a:t>iai</a:t>
            </a:r>
            <a:r>
              <a:rPr lang="lt-LT" sz="2000" dirty="0">
                <a:latin typeface="Cambria" panose="02040503050406030204" pitchFamily="18" charset="0"/>
                <a:ea typeface="Cambria" panose="02040503050406030204" pitchFamily="18" charset="0"/>
              </a:rPr>
              <a:t>) turi atitikti Administravimo taisyklių 5 punkto reikalavimus), </a:t>
            </a:r>
            <a:r>
              <a:rPr lang="lt-LT" sz="2000" b="1" dirty="0">
                <a:solidFill>
                  <a:schemeClr val="tx2"/>
                </a:solidFill>
                <a:latin typeface="Cambria" panose="02040503050406030204" pitchFamily="18" charset="0"/>
                <a:ea typeface="Cambria" panose="02040503050406030204" pitchFamily="18" charset="0"/>
              </a:rPr>
              <a:t>kuris pagal šią priemonę paramos kreipiasi pirmą kartą.</a:t>
            </a:r>
            <a:r>
              <a:rPr lang="lt-LT" sz="2000" dirty="0">
                <a:solidFill>
                  <a:srgbClr val="002060"/>
                </a:solidFill>
                <a:latin typeface="Cambria" panose="02040503050406030204" pitchFamily="18" charset="0"/>
                <a:ea typeface="Cambria" panose="02040503050406030204" pitchFamily="18" charset="0"/>
              </a:rPr>
              <a:t> </a:t>
            </a:r>
            <a:r>
              <a:rPr lang="lt-LT" sz="2000" dirty="0">
                <a:latin typeface="Arial" panose="020B0604020202020204" pitchFamily="34" charset="0"/>
                <a:ea typeface="Cambria" panose="02040503050406030204" pitchFamily="18" charset="0"/>
                <a:cs typeface="Arial" panose="020B0604020202020204" pitchFamily="34" charset="0"/>
              </a:rPr>
              <a:t>Didžiausias paramos </a:t>
            </a:r>
            <a:r>
              <a:rPr lang="lt-LT" sz="2000" b="1" dirty="0">
                <a:solidFill>
                  <a:schemeClr val="tx2"/>
                </a:solidFill>
                <a:latin typeface="Arial" panose="020B0604020202020204" pitchFamily="34" charset="0"/>
                <a:ea typeface="Cambria" panose="02040503050406030204" pitchFamily="18" charset="0"/>
                <a:cs typeface="Arial" panose="020B0604020202020204" pitchFamily="34" charset="0"/>
              </a:rPr>
              <a:t>intensyvumas negali viršyti 70 proc</a:t>
            </a:r>
            <a:r>
              <a:rPr lang="lt-LT" sz="2000" dirty="0">
                <a:latin typeface="Arial" panose="020B0604020202020204" pitchFamily="34" charset="0"/>
                <a:ea typeface="Cambria" panose="02040503050406030204" pitchFamily="18" charset="0"/>
                <a:cs typeface="Arial" panose="020B0604020202020204" pitchFamily="34" charset="0"/>
              </a:rPr>
              <a:t>. tinkamų išlaidų (išskyrus atvejus, kai prašo ar sutinka su mažesniu paramos intensyvumu).</a:t>
            </a:r>
            <a:r>
              <a:rPr lang="lt-LT" sz="2000" dirty="0">
                <a:latin typeface="Arial" panose="020B0604020202020204" pitchFamily="34" charset="0"/>
                <a:cs typeface="Arial" panose="020B0604020202020204" pitchFamily="34" charset="0"/>
              </a:rPr>
              <a:t> </a:t>
            </a:r>
          </a:p>
          <a:p>
            <a:pPr marL="0" indent="0" algn="just">
              <a:buNone/>
            </a:pPr>
            <a:endParaRPr lang="lt-LT" sz="3400" b="1" i="0" dirty="0">
              <a:solidFill>
                <a:srgbClr val="333333"/>
              </a:solidFill>
              <a:effectLst/>
              <a:latin typeface="Arial" panose="020B0604020202020204" pitchFamily="34" charset="0"/>
              <a:cs typeface="Arial" panose="020B0604020202020204" pitchFamily="34"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B48DDC09-30E7-FF87-FDBA-AD11E448FDD4}"/>
              </a:ext>
            </a:extLst>
          </p:cNvPr>
          <p:cNvSpPr>
            <a:spLocks noGrp="1"/>
          </p:cNvSpPr>
          <p:nvPr>
            <p:ph type="sldNum" sz="quarter" idx="12"/>
          </p:nvPr>
        </p:nvSpPr>
        <p:spPr/>
        <p:txBody>
          <a:bodyPr/>
          <a:lstStyle/>
          <a:p>
            <a:fld id="{DA9B7F88-8E2D-499B-BAD8-FA2927D3DC0E}" type="slidenum">
              <a:rPr lang="en-GB" smtClean="0"/>
              <a:pPr/>
              <a:t>6</a:t>
            </a:fld>
            <a:endParaRPr lang="en-GB"/>
          </a:p>
        </p:txBody>
      </p:sp>
    </p:spTree>
    <p:extLst>
      <p:ext uri="{BB962C8B-B14F-4D97-AF65-F5344CB8AC3E}">
        <p14:creationId xmlns:p14="http://schemas.microsoft.com/office/powerpoint/2010/main" val="106642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450476"/>
            <a:ext cx="8229600" cy="582999"/>
          </a:xfrm>
        </p:spPr>
        <p:txBody>
          <a:bodyPr>
            <a:normAutofit/>
          </a:bodyPr>
          <a:lstStyle/>
          <a:p>
            <a:r>
              <a:rPr lang="lt-LT" sz="2000" b="1" dirty="0">
                <a:solidFill>
                  <a:srgbClr val="009900"/>
                </a:solidFill>
                <a:latin typeface="Arial" pitchFamily="34" charset="0"/>
                <a:ea typeface="+mn-ea"/>
                <a:cs typeface="Arial" pitchFamily="34" charset="0"/>
              </a:rPr>
              <a:t>Jaunojo ūkininko apibrėžimas </a:t>
            </a:r>
            <a:r>
              <a:rPr lang="lt-LT" sz="1400" b="1" dirty="0">
                <a:solidFill>
                  <a:srgbClr val="009900"/>
                </a:solidFill>
                <a:latin typeface="Arial" pitchFamily="34" charset="0"/>
                <a:ea typeface="+mn-ea"/>
                <a:cs typeface="Arial" pitchFamily="34" charset="0"/>
              </a:rPr>
              <a:t>(Administravimo taisyklių 5 punkto reikalavimai)</a:t>
            </a: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376518" y="1035424"/>
            <a:ext cx="8310282" cy="3923926"/>
          </a:xfrm>
        </p:spPr>
        <p:txBody>
          <a:bodyPr>
            <a:normAutofit fontScale="25000" lnSpcReduction="20000"/>
          </a:bodyPr>
          <a:lstStyle/>
          <a:p>
            <a:pPr marL="0" indent="0" algn="just">
              <a:buNone/>
            </a:pPr>
            <a:r>
              <a:rPr lang="lt-LT" sz="5200" b="1" i="0" dirty="0">
                <a:solidFill>
                  <a:srgbClr val="333333"/>
                </a:solidFill>
                <a:effectLst/>
                <a:latin typeface="Arial" panose="020B0604020202020204" pitchFamily="34" charset="0"/>
                <a:cs typeface="Arial" panose="020B0604020202020204" pitchFamily="34" charset="0"/>
              </a:rPr>
              <a:t> </a:t>
            </a:r>
            <a:endParaRPr lang="lt-LT" sz="5200" b="1" i="0" dirty="0">
              <a:solidFill>
                <a:srgbClr val="009900"/>
              </a:solidFill>
              <a:effectLst/>
              <a:latin typeface="Arial" panose="020B0604020202020204" pitchFamily="34" charset="0"/>
              <a:cs typeface="Arial" panose="020B0604020202020204" pitchFamily="34" charset="0"/>
            </a:endParaRPr>
          </a:p>
          <a:p>
            <a:pPr marL="0" indent="0" algn="just">
              <a:buNone/>
            </a:pPr>
            <a:r>
              <a:rPr lang="lt-LT" sz="5200" b="1" dirty="0">
                <a:solidFill>
                  <a:srgbClr val="009900"/>
                </a:solidFill>
                <a:latin typeface="Arial" panose="020B0604020202020204" pitchFamily="34" charset="0"/>
                <a:cs typeface="Arial" panose="020B0604020202020204" pitchFamily="34" charset="0"/>
              </a:rPr>
              <a:t>F</a:t>
            </a:r>
            <a:r>
              <a:rPr lang="lt-LT" sz="5200" b="1" i="0" dirty="0">
                <a:solidFill>
                  <a:srgbClr val="009900"/>
                </a:solidFill>
                <a:effectLst/>
                <a:latin typeface="Arial" panose="020B0604020202020204" pitchFamily="34" charset="0"/>
                <a:cs typeface="Arial" panose="020B0604020202020204" pitchFamily="34" charset="0"/>
              </a:rPr>
              <a:t>izinis asmuo</a:t>
            </a:r>
            <a:r>
              <a:rPr lang="lt-LT" sz="5200" i="0" dirty="0">
                <a:solidFill>
                  <a:srgbClr val="009900"/>
                </a:solidFill>
                <a:effectLst/>
                <a:latin typeface="Arial" panose="020B0604020202020204" pitchFamily="34" charset="0"/>
                <a:cs typeface="Arial" panose="020B0604020202020204" pitchFamily="34" charset="0"/>
              </a:rPr>
              <a:t>:</a:t>
            </a:r>
          </a:p>
          <a:p>
            <a:pPr marL="0" indent="0" algn="just">
              <a:buNone/>
            </a:pPr>
            <a:r>
              <a:rPr lang="lt-LT" sz="5200" i="0" dirty="0">
                <a:solidFill>
                  <a:srgbClr val="333333"/>
                </a:solidFill>
                <a:effectLst/>
                <a:latin typeface="Arial" panose="020B0604020202020204" pitchFamily="34" charset="0"/>
                <a:cs typeface="Arial" panose="020B0604020202020204" pitchFamily="34" charset="0"/>
              </a:rPr>
              <a:t>1. ne vyresnis kaip 40 metų; </a:t>
            </a:r>
          </a:p>
          <a:p>
            <a:pPr marL="0" indent="0" algn="just">
              <a:buNone/>
            </a:pPr>
            <a:r>
              <a:rPr lang="lt-LT" sz="5200" i="0" dirty="0">
                <a:solidFill>
                  <a:srgbClr val="333333"/>
                </a:solidFill>
                <a:effectLst/>
                <a:latin typeface="Arial" panose="020B0604020202020204" pitchFamily="34" charset="0"/>
                <a:cs typeface="Arial" panose="020B0604020202020204" pitchFamily="34" charset="0"/>
              </a:rPr>
              <a:t>2. kurio vardu registruotas ūkininko ūkis ir žemės ūkio valda</a:t>
            </a:r>
          </a:p>
          <a:p>
            <a:pPr marL="0" indent="0" algn="just">
              <a:buNone/>
            </a:pPr>
            <a:r>
              <a:rPr lang="lt-LT" sz="5200" i="0" dirty="0">
                <a:solidFill>
                  <a:srgbClr val="333333"/>
                </a:solidFill>
                <a:effectLst/>
                <a:latin typeface="Arial" panose="020B0604020202020204" pitchFamily="34" charset="0"/>
                <a:cs typeface="Arial" panose="020B0604020202020204" pitchFamily="34" charset="0"/>
              </a:rPr>
              <a:t>3. turintis žinių ar patirties žemės ūkio srityje. </a:t>
            </a:r>
          </a:p>
          <a:p>
            <a:pPr marL="0" indent="0" algn="just">
              <a:buNone/>
            </a:pPr>
            <a:endParaRPr lang="en-US" sz="5200" b="1" i="0" dirty="0">
              <a:solidFill>
                <a:srgbClr val="333333"/>
              </a:solidFill>
              <a:effectLst/>
              <a:latin typeface="Arial" panose="020B0604020202020204" pitchFamily="34" charset="0"/>
              <a:cs typeface="Arial" panose="020B0604020202020204" pitchFamily="34" charset="0"/>
            </a:endParaRPr>
          </a:p>
          <a:p>
            <a:pPr marL="0" indent="0" algn="just">
              <a:buNone/>
            </a:pPr>
            <a:r>
              <a:rPr lang="en-US" sz="5200" b="1" dirty="0">
                <a:solidFill>
                  <a:srgbClr val="009900"/>
                </a:solidFill>
                <a:latin typeface="Arial" panose="020B0604020202020204" pitchFamily="34" charset="0"/>
                <a:cs typeface="Arial" panose="020B0604020202020204" pitchFamily="34" charset="0"/>
              </a:rPr>
              <a:t> </a:t>
            </a:r>
            <a:r>
              <a:rPr lang="lt-LT" sz="5200" b="1" dirty="0">
                <a:solidFill>
                  <a:srgbClr val="009900"/>
                </a:solidFill>
                <a:latin typeface="Arial" panose="020B0604020202020204" pitchFamily="34" charset="0"/>
                <a:cs typeface="Arial" panose="020B0604020202020204" pitchFamily="34" charset="0"/>
              </a:rPr>
              <a:t>ar</a:t>
            </a:r>
            <a:r>
              <a:rPr lang="en-US" sz="5200" b="1" dirty="0">
                <a:solidFill>
                  <a:srgbClr val="009900"/>
                </a:solidFill>
                <a:latin typeface="Arial" panose="020B0604020202020204" pitchFamily="34" charset="0"/>
                <a:cs typeface="Arial" panose="020B0604020202020204" pitchFamily="34" charset="0"/>
              </a:rPr>
              <a:t> </a:t>
            </a:r>
            <a:r>
              <a:rPr lang="lt-LT" sz="5200" b="1" i="0" dirty="0">
                <a:solidFill>
                  <a:srgbClr val="009900"/>
                </a:solidFill>
                <a:effectLst/>
                <a:latin typeface="Arial" panose="020B0604020202020204" pitchFamily="34" charset="0"/>
                <a:cs typeface="Arial" panose="020B0604020202020204" pitchFamily="34" charset="0"/>
              </a:rPr>
              <a:t>Juridinis asmuo</a:t>
            </a:r>
            <a:r>
              <a:rPr lang="lt-LT" sz="5200" i="0" dirty="0">
                <a:solidFill>
                  <a:srgbClr val="009900"/>
                </a:solidFill>
                <a:effectLst/>
                <a:latin typeface="Arial" panose="020B0604020202020204" pitchFamily="34" charset="0"/>
                <a:cs typeface="Arial" panose="020B0604020202020204" pitchFamily="34" charset="0"/>
              </a:rPr>
              <a:t>:</a:t>
            </a:r>
          </a:p>
          <a:p>
            <a:pPr marL="0" indent="0" algn="just">
              <a:buNone/>
            </a:pPr>
            <a:r>
              <a:rPr lang="lt-LT" sz="5200" i="0" dirty="0">
                <a:solidFill>
                  <a:srgbClr val="333333"/>
                </a:solidFill>
                <a:effectLst/>
                <a:latin typeface="Arial" panose="020B0604020202020204" pitchFamily="34" charset="0"/>
                <a:cs typeface="Arial" panose="020B0604020202020204" pitchFamily="34" charset="0"/>
              </a:rPr>
              <a:t>1. kurio vardu registruota žemės ūkio valda;</a:t>
            </a:r>
          </a:p>
          <a:p>
            <a:pPr marL="0" indent="0" algn="just">
              <a:buNone/>
            </a:pPr>
            <a:r>
              <a:rPr lang="lt-LT" sz="5200" i="0" dirty="0">
                <a:solidFill>
                  <a:srgbClr val="333333"/>
                </a:solidFill>
                <a:effectLst/>
                <a:latin typeface="Arial" panose="020B0604020202020204" pitchFamily="34" charset="0"/>
                <a:cs typeface="Arial" panose="020B0604020202020204" pitchFamily="34" charset="0"/>
              </a:rPr>
              <a:t>2. kurio dalyviai, vienasmenis valdymo organas arba visi kolegialaus valdymo organo nariai yra ne vyresni nei 40 metų </a:t>
            </a:r>
            <a:r>
              <a:rPr lang="lt-LT" sz="5200" dirty="0">
                <a:solidFill>
                  <a:srgbClr val="333333"/>
                </a:solidFill>
                <a:latin typeface="Arial" panose="020B0604020202020204" pitchFamily="34" charset="0"/>
                <a:cs typeface="Arial" panose="020B0604020202020204" pitchFamily="34" charset="0"/>
              </a:rPr>
              <a:t>fiziniai </a:t>
            </a:r>
            <a:r>
              <a:rPr lang="lt-LT" sz="5200" i="0" dirty="0">
                <a:solidFill>
                  <a:srgbClr val="333333"/>
                </a:solidFill>
                <a:effectLst/>
                <a:latin typeface="Arial" panose="020B0604020202020204" pitchFamily="34" charset="0"/>
                <a:cs typeface="Arial" panose="020B0604020202020204" pitchFamily="34" charset="0"/>
              </a:rPr>
              <a:t>asmenys.; </a:t>
            </a:r>
          </a:p>
          <a:p>
            <a:pPr marL="0" indent="0" algn="just">
              <a:buNone/>
            </a:pPr>
            <a:r>
              <a:rPr lang="lt-LT" sz="5200" i="0" dirty="0">
                <a:solidFill>
                  <a:srgbClr val="333333"/>
                </a:solidFill>
                <a:effectLst/>
                <a:latin typeface="Arial" panose="020B0604020202020204" pitchFamily="34" charset="0"/>
                <a:cs typeface="Arial" panose="020B0604020202020204" pitchFamily="34" charset="0"/>
              </a:rPr>
              <a:t>3. žemės ūkio srities žinių ar patirties turi turėti vienasmenis valdymo organas, taip pat ne mažiau kaip 50 proc. kolegialaus valdymo organo narių ir ne mažiau kaip 50 proc. j</a:t>
            </a:r>
            <a:r>
              <a:rPr lang="lt-LT" sz="5200" dirty="0">
                <a:solidFill>
                  <a:srgbClr val="333333"/>
                </a:solidFill>
                <a:latin typeface="Arial" panose="020B0604020202020204" pitchFamily="34" charset="0"/>
                <a:cs typeface="Arial" panose="020B0604020202020204" pitchFamily="34" charset="0"/>
              </a:rPr>
              <a:t>uridinio asmens</a:t>
            </a:r>
            <a:r>
              <a:rPr lang="lt-LT" sz="5200" i="0" dirty="0">
                <a:solidFill>
                  <a:srgbClr val="333333"/>
                </a:solidFill>
                <a:effectLst/>
                <a:latin typeface="Arial" panose="020B0604020202020204" pitchFamily="34" charset="0"/>
                <a:cs typeface="Arial" panose="020B0604020202020204" pitchFamily="34" charset="0"/>
              </a:rPr>
              <a:t> dalyvių.</a:t>
            </a:r>
          </a:p>
          <a:p>
            <a:pPr marL="0" indent="0" algn="just">
              <a:buNone/>
            </a:pPr>
            <a:endParaRPr lang="lt-LT" sz="5200" i="0" dirty="0">
              <a:solidFill>
                <a:srgbClr val="333333"/>
              </a:solidFill>
              <a:effectLst/>
              <a:latin typeface="Arial" panose="020B0604020202020204" pitchFamily="34" charset="0"/>
              <a:cs typeface="Arial" panose="020B0604020202020204" pitchFamily="34" charset="0"/>
            </a:endParaRPr>
          </a:p>
          <a:p>
            <a:pPr marL="0" indent="0" algn="just">
              <a:buNone/>
            </a:pPr>
            <a:r>
              <a:rPr lang="lt-LT" sz="5200" b="1" i="0" dirty="0">
                <a:solidFill>
                  <a:srgbClr val="009900"/>
                </a:solidFill>
                <a:effectLst/>
                <a:latin typeface="Arial" panose="020B0604020202020204" pitchFamily="34" charset="0"/>
                <a:cs typeface="Arial" panose="020B0604020202020204" pitchFamily="34" charset="0"/>
              </a:rPr>
              <a:t>Žinios ir patirtis</a:t>
            </a:r>
            <a:r>
              <a:rPr lang="lt-LT" sz="5200" i="0" dirty="0">
                <a:solidFill>
                  <a:srgbClr val="009900"/>
                </a:solidFill>
                <a:effectLst/>
                <a:latin typeface="Arial" panose="020B0604020202020204" pitchFamily="34" charset="0"/>
                <a:cs typeface="Arial" panose="020B0604020202020204" pitchFamily="34" charset="0"/>
              </a:rPr>
              <a:t>:</a:t>
            </a:r>
          </a:p>
          <a:p>
            <a:pPr algn="just"/>
            <a:r>
              <a:rPr lang="lt-LT" sz="5200" i="0" dirty="0">
                <a:solidFill>
                  <a:srgbClr val="333333"/>
                </a:solidFill>
                <a:effectLst/>
                <a:latin typeface="Arial" panose="020B0604020202020204" pitchFamily="34" charset="0"/>
                <a:cs typeface="Arial" panose="020B0604020202020204" pitchFamily="34" charset="0"/>
              </a:rPr>
              <a:t>įgytas ž. ū. </a:t>
            </a:r>
            <a:r>
              <a:rPr lang="lt-LT" sz="5200" dirty="0">
                <a:solidFill>
                  <a:srgbClr val="333333"/>
                </a:solidFill>
                <a:latin typeface="Arial" panose="020B0604020202020204" pitchFamily="34" charset="0"/>
                <a:cs typeface="Arial" panose="020B0604020202020204" pitchFamily="34" charset="0"/>
              </a:rPr>
              <a:t>ar </a:t>
            </a:r>
            <a:r>
              <a:rPr lang="lt-LT" sz="5200" i="0" dirty="0">
                <a:solidFill>
                  <a:srgbClr val="333333"/>
                </a:solidFill>
                <a:effectLst/>
                <a:latin typeface="Arial" panose="020B0604020202020204" pitchFamily="34" charset="0"/>
                <a:cs typeface="Arial" panose="020B0604020202020204" pitchFamily="34" charset="0"/>
              </a:rPr>
              <a:t>veterinarijos srities išsilavinimas ar kvalifikacija (ar ne žemesnio kaip 3 kurso studentai);</a:t>
            </a:r>
          </a:p>
          <a:p>
            <a:pPr algn="just"/>
            <a:r>
              <a:rPr lang="lt-LT" sz="5200" i="0" dirty="0">
                <a:solidFill>
                  <a:srgbClr val="333333"/>
                </a:solidFill>
                <a:effectLst/>
                <a:latin typeface="Arial" panose="020B0604020202020204" pitchFamily="34" charset="0"/>
                <a:cs typeface="Arial" panose="020B0604020202020204" pitchFamily="34" charset="0"/>
              </a:rPr>
              <a:t>išklausyti su žemės ūkio veikla susiję mokymai, kursai</a:t>
            </a:r>
          </a:p>
          <a:p>
            <a:pPr algn="just"/>
            <a:r>
              <a:rPr lang="lt-LT" sz="5200" i="0" dirty="0">
                <a:solidFill>
                  <a:srgbClr val="333333"/>
                </a:solidFill>
                <a:effectLst/>
                <a:latin typeface="Arial" panose="020B0604020202020204" pitchFamily="34" charset="0"/>
                <a:cs typeface="Arial" panose="020B0604020202020204" pitchFamily="34" charset="0"/>
              </a:rPr>
              <a:t>ne trumpesnė kaip 1 metų praktinė ūkininkavimo patirtis. </a:t>
            </a:r>
          </a:p>
          <a:p>
            <a:pPr marL="0" indent="0" algn="just">
              <a:buNone/>
            </a:pPr>
            <a:endParaRPr lang="en-US" sz="5200" dirty="0">
              <a:solidFill>
                <a:srgbClr val="333333"/>
              </a:solidFill>
              <a:latin typeface="Arial" panose="020B0604020202020204" pitchFamily="34" charset="0"/>
              <a:cs typeface="Arial" panose="020B0604020202020204" pitchFamily="34" charset="0"/>
            </a:endParaRPr>
          </a:p>
          <a:p>
            <a:pPr algn="just">
              <a:buFont typeface="Wingdings" panose="05000000000000000000" pitchFamily="2" charset="2"/>
              <a:buChar char="v"/>
            </a:pPr>
            <a:r>
              <a:rPr lang="en-US" sz="5200" dirty="0">
                <a:solidFill>
                  <a:srgbClr val="FF0000"/>
                </a:solidFill>
                <a:latin typeface="Arial" panose="020B0604020202020204" pitchFamily="34" charset="0"/>
                <a:cs typeface="Arial" panose="020B0604020202020204" pitchFamily="34" charset="0"/>
              </a:rPr>
              <a:t> </a:t>
            </a:r>
            <a:r>
              <a:rPr lang="lt-LT" sz="5200" i="0" dirty="0">
                <a:solidFill>
                  <a:srgbClr val="333333"/>
                </a:solidFill>
                <a:effectLst/>
                <a:latin typeface="Arial" panose="020B0604020202020204" pitchFamily="34" charset="0"/>
                <a:cs typeface="Arial" panose="020B0604020202020204" pitchFamily="34" charset="0"/>
              </a:rPr>
              <a:t>Laikoma, kad asmuo turintis savo vardu </a:t>
            </a:r>
            <a:r>
              <a:rPr lang="lt-LT" sz="5200" dirty="0">
                <a:solidFill>
                  <a:srgbClr val="333333"/>
                </a:solidFill>
                <a:latin typeface="Arial" panose="020B0604020202020204" pitchFamily="34" charset="0"/>
                <a:cs typeface="Arial" panose="020B0604020202020204" pitchFamily="34" charset="0"/>
              </a:rPr>
              <a:t>į</a:t>
            </a:r>
            <a:r>
              <a:rPr lang="lt-LT" sz="5200" i="0" dirty="0">
                <a:solidFill>
                  <a:srgbClr val="333333"/>
                </a:solidFill>
                <a:effectLst/>
                <a:latin typeface="Arial" panose="020B0604020202020204" pitchFamily="34" charset="0"/>
                <a:cs typeface="Arial" panose="020B0604020202020204" pitchFamily="34" charset="0"/>
              </a:rPr>
              <a:t>registruotą ūkį ir teikiantis paraišką jaunųjų ūkininkų paramai gauti, atitinka šį reikalavimą</a:t>
            </a:r>
          </a:p>
          <a:p>
            <a:pPr marL="0" indent="0" algn="just">
              <a:buNone/>
            </a:pPr>
            <a:br>
              <a:rPr lang="lt-LT" sz="5600" b="0" i="0" dirty="0">
                <a:solidFill>
                  <a:srgbClr val="333333"/>
                </a:solidFill>
                <a:effectLst/>
                <a:latin typeface="Arial" panose="020B0604020202020204" pitchFamily="34" charset="0"/>
                <a:cs typeface="Arial" panose="020B0604020202020204" pitchFamily="34" charset="0"/>
              </a:rPr>
            </a:br>
            <a:endParaRPr lang="lt-LT" sz="5600" b="0" i="0" dirty="0">
              <a:solidFill>
                <a:srgbClr val="333333"/>
              </a:solidFill>
              <a:effectLst/>
              <a:latin typeface="Arial" panose="020B0604020202020204" pitchFamily="34" charset="0"/>
              <a:cs typeface="Arial" panose="020B0604020202020204" pitchFamily="34" charset="0"/>
            </a:endParaRPr>
          </a:p>
          <a:p>
            <a:pPr marL="0" indent="0" algn="just">
              <a:buNone/>
            </a:pPr>
            <a:endParaRPr lang="lt-LT" sz="4000" b="0" i="0" dirty="0">
              <a:solidFill>
                <a:srgbClr val="333333"/>
              </a:solidFill>
              <a:effectLst/>
              <a:latin typeface="Arial" panose="020B0604020202020204" pitchFamily="34" charset="0"/>
              <a:cs typeface="Arial" panose="020B0604020202020204" pitchFamily="34"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B48DDC09-30E7-FF87-FDBA-AD11E448FDD4}"/>
              </a:ext>
            </a:extLst>
          </p:cNvPr>
          <p:cNvSpPr>
            <a:spLocks noGrp="1"/>
          </p:cNvSpPr>
          <p:nvPr>
            <p:ph type="sldNum" sz="quarter" idx="12"/>
          </p:nvPr>
        </p:nvSpPr>
        <p:spPr/>
        <p:txBody>
          <a:bodyPr/>
          <a:lstStyle/>
          <a:p>
            <a:fld id="{DA9B7F88-8E2D-499B-BAD8-FA2927D3DC0E}" type="slidenum">
              <a:rPr lang="en-GB" smtClean="0"/>
              <a:pPr/>
              <a:t>7</a:t>
            </a:fld>
            <a:endParaRPr lang="en-GB"/>
          </a:p>
        </p:txBody>
      </p:sp>
    </p:spTree>
    <p:extLst>
      <p:ext uri="{BB962C8B-B14F-4D97-AF65-F5344CB8AC3E}">
        <p14:creationId xmlns:p14="http://schemas.microsoft.com/office/powerpoint/2010/main" val="3810758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363106"/>
            <a:ext cx="8229600" cy="582999"/>
          </a:xfrm>
        </p:spPr>
        <p:txBody>
          <a:bodyPr>
            <a:normAutofit/>
          </a:bodyPr>
          <a:lstStyle/>
          <a:p>
            <a:r>
              <a:rPr lang="lt-LT" sz="2000" b="1" dirty="0">
                <a:solidFill>
                  <a:srgbClr val="009900"/>
                </a:solidFill>
                <a:latin typeface="Arial" pitchFamily="34" charset="0"/>
                <a:ea typeface="+mn-ea"/>
                <a:cs typeface="Arial" pitchFamily="34" charset="0"/>
              </a:rPr>
              <a:t>Paramos dydis (1)</a:t>
            </a: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1062319"/>
            <a:ext cx="8229600" cy="3879476"/>
          </a:xfrm>
        </p:spPr>
        <p:txBody>
          <a:bodyPr>
            <a:normAutofit fontScale="55000" lnSpcReduction="20000"/>
          </a:bodyPr>
          <a:lstStyle/>
          <a:p>
            <a:pPr marL="0" indent="0" algn="just">
              <a:buFontTx/>
              <a:buNone/>
              <a:defRPr/>
            </a:pPr>
            <a:r>
              <a:rPr lang="lt-LT" sz="3600" b="1" dirty="0">
                <a:solidFill>
                  <a:schemeClr val="tx2"/>
                </a:solidFill>
                <a:latin typeface="Times New Roman" panose="02020603050405020304" pitchFamily="18" charset="0"/>
                <a:cs typeface="Times New Roman" panose="02020603050405020304" pitchFamily="18" charset="0"/>
              </a:rPr>
              <a:t>Didžiausia paramos suma pareiškėjo projektui ir 2023–2027 m. laikotarpiui</a:t>
            </a:r>
            <a:r>
              <a:rPr lang="en-GB" sz="3600" b="1" dirty="0">
                <a:solidFill>
                  <a:schemeClr val="tx2"/>
                </a:solidFill>
                <a:latin typeface="Times New Roman" panose="02020603050405020304" pitchFamily="18" charset="0"/>
                <a:cs typeface="Times New Roman" panose="02020603050405020304" pitchFamily="18" charset="0"/>
              </a:rPr>
              <a:t>:</a:t>
            </a:r>
            <a:endParaRPr lang="lt-LT" sz="3600" b="1"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defRPr/>
            </a:pPr>
            <a:r>
              <a:rPr lang="lt-LT" sz="3200" b="1" dirty="0">
                <a:latin typeface="Times New Roman" panose="02020603050405020304" pitchFamily="18" charset="0"/>
                <a:cs typeface="Times New Roman" panose="02020603050405020304" pitchFamily="18" charset="0"/>
              </a:rPr>
              <a:t>iki 500 tūkst. Eur projektui, </a:t>
            </a:r>
            <a:r>
              <a:rPr lang="lt-LT" sz="3200" dirty="0">
                <a:latin typeface="Times New Roman" panose="02020603050405020304" pitchFamily="18" charset="0"/>
                <a:cs typeface="Times New Roman" panose="02020603050405020304" pitchFamily="18" charset="0"/>
              </a:rPr>
              <a:t>kai teikiama investicinė parama (negrąžintina dotacija);</a:t>
            </a:r>
          </a:p>
          <a:p>
            <a:pPr algn="just">
              <a:buFont typeface="Wingdings" panose="05000000000000000000" pitchFamily="2" charset="2"/>
              <a:buChar char="Ø"/>
              <a:defRPr/>
            </a:pPr>
            <a:r>
              <a:rPr lang="lt-LT" b="1" dirty="0">
                <a:latin typeface="Times New Roman" panose="02020603050405020304" pitchFamily="18" charset="0"/>
                <a:cs typeface="Times New Roman" panose="02020603050405020304" pitchFamily="18" charset="0"/>
              </a:rPr>
              <a:t>iki 700 tūkst. Eur projektui, </a:t>
            </a:r>
            <a:r>
              <a:rPr lang="lt-LT" dirty="0">
                <a:latin typeface="Times New Roman" panose="02020603050405020304" pitchFamily="18" charset="0"/>
                <a:cs typeface="Times New Roman" panose="02020603050405020304" pitchFamily="18" charset="0"/>
              </a:rPr>
              <a:t>kai teikiama investicinė parama (negrąžintina dotacija) ir lengvatinė paskola (paskola negali viršyti 200 tūkst. Eur);</a:t>
            </a:r>
            <a:endParaRPr lang="lt-LT"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defRPr/>
            </a:pPr>
            <a:r>
              <a:rPr lang="lt-LT" sz="3200" b="1" dirty="0">
                <a:latin typeface="Times New Roman" panose="02020603050405020304" pitchFamily="18" charset="0"/>
                <a:cs typeface="Times New Roman" panose="02020603050405020304" pitchFamily="18" charset="0"/>
              </a:rPr>
              <a:t>2023–2027 m. laikotarpiu iki 1 200 tūkst. Eur </a:t>
            </a:r>
            <a:r>
              <a:rPr lang="lt-LT" sz="3200" dirty="0">
                <a:latin typeface="Times New Roman" panose="02020603050405020304" pitchFamily="18" charset="0"/>
                <a:cs typeface="Times New Roman" panose="02020603050405020304" pitchFamily="18" charset="0"/>
              </a:rPr>
              <a:t>(įskaitant gautą lengvatinę paskolą);</a:t>
            </a:r>
          </a:p>
          <a:p>
            <a:pPr algn="just">
              <a:buFont typeface="Wingdings" panose="05000000000000000000" pitchFamily="2" charset="2"/>
              <a:buChar char="Ø"/>
              <a:defRPr/>
            </a:pPr>
            <a:r>
              <a:rPr lang="lt-LT" sz="3200" b="1" dirty="0">
                <a:latin typeface="Times New Roman" panose="02020603050405020304" pitchFamily="18" charset="0"/>
                <a:cs typeface="Times New Roman" panose="02020603050405020304" pitchFamily="18" charset="0"/>
              </a:rPr>
              <a:t>2023–2027 m. laikotarpiu susijusiems subjektams:</a:t>
            </a:r>
          </a:p>
          <a:p>
            <a:pPr algn="just">
              <a:buFont typeface="Wingdings" panose="05000000000000000000" pitchFamily="2" charset="2"/>
              <a:buChar char="Ø"/>
              <a:defRPr/>
            </a:pPr>
            <a:r>
              <a:rPr lang="lt-LT" sz="3200" b="1" dirty="0">
                <a:latin typeface="Times New Roman" panose="02020603050405020304" pitchFamily="18" charset="0"/>
                <a:cs typeface="Times New Roman" panose="02020603050405020304" pitchFamily="18" charset="0"/>
              </a:rPr>
              <a:t>sutuoktiniams – iki 2 400 tūkst. Eur;</a:t>
            </a:r>
          </a:p>
          <a:p>
            <a:pPr algn="just">
              <a:buFont typeface="Wingdings" panose="05000000000000000000" pitchFamily="2" charset="2"/>
              <a:buChar char="Ø"/>
              <a:defRPr/>
            </a:pPr>
            <a:r>
              <a:rPr lang="lt-LT" sz="3200" b="1" dirty="0">
                <a:latin typeface="Times New Roman" panose="02020603050405020304" pitchFamily="18" charset="0"/>
                <a:cs typeface="Times New Roman" panose="02020603050405020304" pitchFamily="18" charset="0"/>
              </a:rPr>
              <a:t>juridiniams asmenims </a:t>
            </a:r>
            <a:r>
              <a:rPr lang="lt-LT" sz="3200" dirty="0">
                <a:latin typeface="Times New Roman" panose="02020603050405020304" pitchFamily="18" charset="0"/>
                <a:cs typeface="Times New Roman" panose="02020603050405020304" pitchFamily="18" charset="0"/>
              </a:rPr>
              <a:t>(paramos suma ribojama tik tarp pareiškėjo daugiau kaip 50 proc. įmonės akcijų, pajų ar kitokių dalyvavimą įmonės kapitale žyminčių kapitalo dalių valdančių asmenų ir (arba) valdymo organų narių) </a:t>
            </a:r>
            <a:r>
              <a:rPr lang="lt-LT" sz="3200" b="1" dirty="0">
                <a:latin typeface="Times New Roman" panose="02020603050405020304" pitchFamily="18" charset="0"/>
                <a:cs typeface="Times New Roman" panose="02020603050405020304" pitchFamily="18" charset="0"/>
              </a:rPr>
              <a:t>– iki 2 400 tūkst. Eur </a:t>
            </a:r>
            <a:r>
              <a:rPr lang="lt-LT" sz="3200" dirty="0">
                <a:latin typeface="Times New Roman" panose="02020603050405020304" pitchFamily="18" charset="0"/>
                <a:cs typeface="Times New Roman" panose="02020603050405020304" pitchFamily="18" charset="0"/>
              </a:rPr>
              <a:t>(netaikoma pripažintiems žemės ūkio kooperatyvams).</a:t>
            </a:r>
          </a:p>
          <a:p>
            <a:pPr algn="just">
              <a:defRPr/>
            </a:pPr>
            <a:endParaRPr lang="lt-LT" altLang="lt-LT" sz="3600" dirty="0">
              <a:latin typeface="Times New Roman" panose="02020603050405020304" pitchFamily="18" charset="0"/>
              <a:cs typeface="Times New Roman" panose="02020603050405020304" pitchFamily="18"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B48DDC09-30E7-FF87-FDBA-AD11E448FDD4}"/>
              </a:ext>
            </a:extLst>
          </p:cNvPr>
          <p:cNvSpPr>
            <a:spLocks noGrp="1"/>
          </p:cNvSpPr>
          <p:nvPr>
            <p:ph type="sldNum" sz="quarter" idx="12"/>
          </p:nvPr>
        </p:nvSpPr>
        <p:spPr/>
        <p:txBody>
          <a:bodyPr/>
          <a:lstStyle/>
          <a:p>
            <a:fld id="{DA9B7F88-8E2D-499B-BAD8-FA2927D3DC0E}" type="slidenum">
              <a:rPr lang="en-GB" smtClean="0"/>
              <a:pPr/>
              <a:t>8</a:t>
            </a:fld>
            <a:endParaRPr lang="en-GB"/>
          </a:p>
        </p:txBody>
      </p:sp>
    </p:spTree>
    <p:extLst>
      <p:ext uri="{BB962C8B-B14F-4D97-AF65-F5344CB8AC3E}">
        <p14:creationId xmlns:p14="http://schemas.microsoft.com/office/powerpoint/2010/main" val="2837689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363106"/>
            <a:ext cx="8229600" cy="582999"/>
          </a:xfrm>
        </p:spPr>
        <p:txBody>
          <a:bodyPr>
            <a:normAutofit/>
          </a:bodyPr>
          <a:lstStyle/>
          <a:p>
            <a:r>
              <a:rPr lang="lt-LT" sz="2000" b="1" dirty="0">
                <a:solidFill>
                  <a:srgbClr val="009900"/>
                </a:solidFill>
                <a:latin typeface="Arial" pitchFamily="34" charset="0"/>
                <a:ea typeface="+mn-ea"/>
                <a:cs typeface="Arial" pitchFamily="34" charset="0"/>
              </a:rPr>
              <a:t>Paramos dydis (2)</a:t>
            </a: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1062319"/>
            <a:ext cx="8229600" cy="3879476"/>
          </a:xfrm>
        </p:spPr>
        <p:txBody>
          <a:bodyPr>
            <a:normAutofit fontScale="62500" lnSpcReduction="20000"/>
          </a:bodyPr>
          <a:lstStyle/>
          <a:p>
            <a:pPr marL="0" indent="0" algn="just">
              <a:buNone/>
            </a:pPr>
            <a:r>
              <a:rPr lang="lt-LT" b="1" i="0" dirty="0">
                <a:solidFill>
                  <a:schemeClr val="tx2"/>
                </a:solidFill>
                <a:effectLst/>
                <a:latin typeface="Arial" panose="020B0604020202020204" pitchFamily="34" charset="0"/>
                <a:cs typeface="Arial" panose="020B0604020202020204" pitchFamily="34" charset="0"/>
              </a:rPr>
              <a:t>Lengvatinėms paskoloms taikomos sąlygos:</a:t>
            </a:r>
          </a:p>
          <a:p>
            <a:pPr algn="just">
              <a:buFont typeface="Wingdings" panose="05000000000000000000" pitchFamily="2" charset="2"/>
              <a:buChar char="Ø"/>
              <a:defRPr/>
            </a:pPr>
            <a:r>
              <a:rPr lang="lt-LT" b="1" dirty="0">
                <a:latin typeface="Times New Roman" panose="02020603050405020304" pitchFamily="18" charset="0"/>
                <a:cs typeface="Times New Roman" panose="02020603050405020304" pitchFamily="18" charset="0"/>
              </a:rPr>
              <a:t>didžiausia paskolos suma vienam paskolos gavėjui negali viršyti 200 tūkst. Eur;</a:t>
            </a:r>
          </a:p>
          <a:p>
            <a:pPr algn="just">
              <a:buFont typeface="Wingdings" panose="05000000000000000000" pitchFamily="2" charset="2"/>
              <a:buChar char="Ø"/>
              <a:defRPr/>
            </a:pPr>
            <a:r>
              <a:rPr lang="lt-LT" b="1" dirty="0">
                <a:latin typeface="Times New Roman" panose="02020603050405020304" pitchFamily="18" charset="0"/>
                <a:cs typeface="Times New Roman" panose="02020603050405020304" pitchFamily="18" charset="0"/>
              </a:rPr>
              <a:t>ilgiausias paskolos laikotarpis – 5 metai nuo paskolos sutarties su finansų tarpininku pasirašymo</a:t>
            </a:r>
            <a:r>
              <a:rPr lang="lt-LT"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defRPr/>
            </a:pPr>
            <a:r>
              <a:rPr lang="lt-LT" b="1" dirty="0">
                <a:latin typeface="Times New Roman" panose="02020603050405020304" pitchFamily="18" charset="0"/>
                <a:cs typeface="Times New Roman" panose="02020603050405020304" pitchFamily="18" charset="0"/>
              </a:rPr>
              <a:t>Paskolos palūkanų norma skaičiuojama tik finansų tarpininko daliai. </a:t>
            </a:r>
            <a:r>
              <a:rPr lang="lt-LT" dirty="0">
                <a:latin typeface="Times New Roman" panose="02020603050405020304" pitchFamily="18" charset="0"/>
                <a:cs typeface="Times New Roman" panose="02020603050405020304" pitchFamily="18" charset="0"/>
              </a:rPr>
              <a:t>Palūkanų norma nustatoma finansų tarpininkų atrankos sąlygose;</a:t>
            </a:r>
          </a:p>
          <a:p>
            <a:pPr algn="just">
              <a:buFont typeface="Wingdings" panose="05000000000000000000" pitchFamily="2" charset="2"/>
              <a:buChar char="Ø"/>
              <a:defRPr/>
            </a:pPr>
            <a:r>
              <a:rPr lang="lt-LT" b="1" dirty="0">
                <a:solidFill>
                  <a:srgbClr val="FF0000"/>
                </a:solidFill>
                <a:latin typeface="Times New Roman" panose="02020603050405020304" pitchFamily="18" charset="0"/>
                <a:cs typeface="Times New Roman" panose="02020603050405020304" pitchFamily="18" charset="0"/>
              </a:rPr>
              <a:t>vienam galutiniam naudos gavėjui </a:t>
            </a:r>
            <a:r>
              <a:rPr lang="lt-LT" dirty="0">
                <a:solidFill>
                  <a:srgbClr val="FF0000"/>
                </a:solidFill>
                <a:latin typeface="Times New Roman" panose="02020603050405020304" pitchFamily="18" charset="0"/>
                <a:cs typeface="Times New Roman" panose="02020603050405020304" pitchFamily="18" charset="0"/>
              </a:rPr>
              <a:t>(paskolos gavėjui) </a:t>
            </a:r>
            <a:r>
              <a:rPr lang="lt-LT" b="1" dirty="0">
                <a:solidFill>
                  <a:srgbClr val="FF0000"/>
                </a:solidFill>
                <a:latin typeface="Times New Roman" panose="02020603050405020304" pitchFamily="18" charset="0"/>
                <a:cs typeface="Times New Roman" panose="02020603050405020304" pitchFamily="18" charset="0"/>
              </a:rPr>
              <a:t>iš šios priemonės lėšų gali būti suteikta tik viena paskola.</a:t>
            </a:r>
          </a:p>
          <a:p>
            <a:pPr algn="just">
              <a:buFont typeface="Wingdings" panose="05000000000000000000" pitchFamily="2" charset="2"/>
              <a:buChar char="Ø"/>
              <a:defRPr/>
            </a:pPr>
            <a:r>
              <a:rPr lang="lt-LT" dirty="0">
                <a:latin typeface="Times New Roman" panose="02020603050405020304" pitchFamily="18" charset="0"/>
                <a:cs typeface="Times New Roman" panose="02020603050405020304" pitchFamily="18" charset="0"/>
              </a:rPr>
              <a:t>papildomos paskolos teikimo ir grąžinimo sąlygos nustatomos paskolos sutartyje, pasirašytoje tarp finansų tarpininko ir paskolos gavėjo.</a:t>
            </a:r>
          </a:p>
          <a:p>
            <a:pPr algn="just">
              <a:defRPr/>
            </a:pPr>
            <a:endParaRPr lang="lt-LT" altLang="lt-LT" dirty="0">
              <a:latin typeface="Times New Roman" panose="02020603050405020304" pitchFamily="18" charset="0"/>
              <a:cs typeface="Times New Roman" panose="02020603050405020304" pitchFamily="18"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B48DDC09-30E7-FF87-FDBA-AD11E448FDD4}"/>
              </a:ext>
            </a:extLst>
          </p:cNvPr>
          <p:cNvSpPr>
            <a:spLocks noGrp="1"/>
          </p:cNvSpPr>
          <p:nvPr>
            <p:ph type="sldNum" sz="quarter" idx="12"/>
          </p:nvPr>
        </p:nvSpPr>
        <p:spPr/>
        <p:txBody>
          <a:bodyPr/>
          <a:lstStyle/>
          <a:p>
            <a:fld id="{DA9B7F88-8E2D-499B-BAD8-FA2927D3DC0E}" type="slidenum">
              <a:rPr lang="en-GB" smtClean="0"/>
              <a:pPr/>
              <a:t>9</a:t>
            </a:fld>
            <a:endParaRPr lang="en-GB"/>
          </a:p>
        </p:txBody>
      </p:sp>
    </p:spTree>
    <p:extLst>
      <p:ext uri="{BB962C8B-B14F-4D97-AF65-F5344CB8AC3E}">
        <p14:creationId xmlns:p14="http://schemas.microsoft.com/office/powerpoint/2010/main" val="2875127246"/>
      </p:ext>
    </p:extLst>
  </p:cSld>
  <p:clrMapOvr>
    <a:masterClrMapping/>
  </p:clrMapOvr>
</p:sld>
</file>

<file path=ppt/theme/theme1.xml><?xml version="1.0" encoding="utf-8"?>
<a:theme xmlns:a="http://schemas.openxmlformats.org/drawingml/2006/main" name="ZUM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ZUM PPT template (002).pptx  -  Tik skaityti" id="{7F436046-F3F6-4520-8AB3-D81269D02C44}" vid="{332B72F7-2300-4B3F-863E-43245681ED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a1b245a-8bd1-41e1-9595-40619f7595a3">
      <Terms xmlns="http://schemas.microsoft.com/office/infopath/2007/PartnerControls"/>
    </lcf76f155ced4ddcb4097134ff3c332f>
    <TaxCatchAll xmlns="fdc97ba1-b2d6-4c77-b6bd-d90c17480ba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86699702E7454B82D1BD3301A9F1B2" ma:contentTypeVersion="12" ma:contentTypeDescription="Create a new document." ma:contentTypeScope="" ma:versionID="9245d5ced346541abe6cc19e4feaea0b">
  <xsd:schema xmlns:xsd="http://www.w3.org/2001/XMLSchema" xmlns:xs="http://www.w3.org/2001/XMLSchema" xmlns:p="http://schemas.microsoft.com/office/2006/metadata/properties" xmlns:ns2="9a1b245a-8bd1-41e1-9595-40619f7595a3" xmlns:ns3="fdc97ba1-b2d6-4c77-b6bd-d90c17480bab" targetNamespace="http://schemas.microsoft.com/office/2006/metadata/properties" ma:root="true" ma:fieldsID="9f27526cc111b59061749a464fc3e3fd" ns2:_="" ns3:_="">
    <xsd:import namespace="9a1b245a-8bd1-41e1-9595-40619f7595a3"/>
    <xsd:import namespace="fdc97ba1-b2d6-4c77-b6bd-d90c17480b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1b245a-8bd1-41e1-9595-40619f7595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83e4a36-fc0f-4cb5-85cd-a2cb4880730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c97ba1-b2d6-4c77-b6bd-d90c17480ba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57c93db-1c96-4e49-a48b-55d932163e3a}" ma:internalName="TaxCatchAll" ma:showField="CatchAllData" ma:web="fdc97ba1-b2d6-4c77-b6bd-d90c17480b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2B8D86-E53E-41A2-9186-4A690BD6B4F2}">
  <ds:schemaRefs>
    <ds:schemaRef ds:uri="http://schemas.microsoft.com/sharepoint/v3/contenttype/forms"/>
  </ds:schemaRefs>
</ds:datastoreItem>
</file>

<file path=customXml/itemProps2.xml><?xml version="1.0" encoding="utf-8"?>
<ds:datastoreItem xmlns:ds="http://schemas.openxmlformats.org/officeDocument/2006/customXml" ds:itemID="{2265D5C0-B7E3-4221-AA84-F2D0F2BE00A2}">
  <ds:schemaRefs>
    <ds:schemaRef ds:uri="http://schemas.microsoft.com/office/2006/documentManagement/types"/>
    <ds:schemaRef ds:uri="9a1b245a-8bd1-41e1-9595-40619f7595a3"/>
    <ds:schemaRef ds:uri="http://purl.org/dc/dcmitype/"/>
    <ds:schemaRef ds:uri="fdc97ba1-b2d6-4c77-b6bd-d90c17480bab"/>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5E6D3F93-B951-49D1-B3BB-7D0998989C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1b245a-8bd1-41e1-9595-40619f7595a3"/>
    <ds:schemaRef ds:uri="fdc97ba1-b2d6-4c77-b6bd-d90c17480b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ZUM PPT template</Template>
  <TotalTime>2040</TotalTime>
  <Words>3582</Words>
  <Application>Microsoft Office PowerPoint</Application>
  <PresentationFormat>Demonstracija ekrane (16:9)</PresentationFormat>
  <Paragraphs>255</Paragraphs>
  <Slides>21</Slides>
  <Notes>1</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21</vt:i4>
      </vt:variant>
    </vt:vector>
  </HeadingPairs>
  <TitlesOfParts>
    <vt:vector size="27" baseType="lpstr">
      <vt:lpstr>Arial</vt:lpstr>
      <vt:lpstr>Calibri</vt:lpstr>
      <vt:lpstr>Cambria</vt:lpstr>
      <vt:lpstr>Times New Roman</vt:lpstr>
      <vt:lpstr>Wingdings</vt:lpstr>
      <vt:lpstr>ZUM PPT template</vt:lpstr>
      <vt:lpstr>„PowerPoint“ pateiktis</vt:lpstr>
      <vt:lpstr>Priemonės biudžetas Paraiškų priėmimo laikotarpis</vt:lpstr>
      <vt:lpstr>Kvietimo biudžetas</vt:lpstr>
      <vt:lpstr>Remiama veikla ir žemės ūkio sektoriai, paramos formos</vt:lpstr>
      <vt:lpstr>Galimi pareiškėjai</vt:lpstr>
      <vt:lpstr>Paramos intensyvumas</vt:lpstr>
      <vt:lpstr>Jaunojo ūkininko apibrėžimas (Administravimo taisyklių 5 punkto reikalavimai)</vt:lpstr>
      <vt:lpstr>Paramos dydis (1)</vt:lpstr>
      <vt:lpstr>Paramos dydis (2)</vt:lpstr>
      <vt:lpstr>Tinkamumo gauti paramą reikalavimai (1) (taikomi pareiškėjui ir (arba) partneriui (-iams) </vt:lpstr>
      <vt:lpstr>Tinkamumo gauti paramą reikalavimai (2) (specialieji, taikomi pareiškėjui ir (arba) partneriui (-iams) </vt:lpstr>
      <vt:lpstr>Tinkamumo gauti paramą reikalavimai (3) (taikomi, kai prašoma tik lengvatinės paskolos) </vt:lpstr>
      <vt:lpstr>Įsipareigojimai (1)</vt:lpstr>
      <vt:lpstr>Įsipareigojimai (2)</vt:lpstr>
      <vt:lpstr>Tinkamos finansuoti išlaidos </vt:lpstr>
      <vt:lpstr>Netinkamos finansuoti išlaidos </vt:lpstr>
      <vt:lpstr>Projektų atranka </vt:lpstr>
      <vt:lpstr>Atrankos kriterijai (1) </vt:lpstr>
      <vt:lpstr>Atrankos kriterijai (2) </vt:lpstr>
      <vt:lpstr>Atrankos kriterijai (3) </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Kristina Indriošienė</dc:creator>
  <cp:lastModifiedBy>Milda Jusienė</cp:lastModifiedBy>
  <cp:revision>133</cp:revision>
  <cp:lastPrinted>2023-05-15T07:40:19Z</cp:lastPrinted>
  <dcterms:created xsi:type="dcterms:W3CDTF">2022-09-05T07:04:46Z</dcterms:created>
  <dcterms:modified xsi:type="dcterms:W3CDTF">2023-05-16T11:42:12Z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0x010100B886699702E7454B82D1BD3301A9F1B2</vt:lpwstr>
  </property>
</Properties>
</file>