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6"/>
  </p:notesMasterIdLst>
  <p:sldIdLst>
    <p:sldId id="258" r:id="rId5"/>
    <p:sldId id="261" r:id="rId6"/>
    <p:sldId id="920" r:id="rId7"/>
    <p:sldId id="260" r:id="rId8"/>
    <p:sldId id="262" r:id="rId9"/>
    <p:sldId id="263" r:id="rId10"/>
    <p:sldId id="266" r:id="rId11"/>
    <p:sldId id="265" r:id="rId12"/>
    <p:sldId id="264" r:id="rId13"/>
    <p:sldId id="267" r:id="rId14"/>
    <p:sldId id="268" r:id="rId15"/>
  </p:sldIdLst>
  <p:sldSz cx="9144000" cy="5143500" type="screen16x9"/>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BB59"/>
    <a:srgbClr val="8EC543"/>
    <a:srgbClr val="126A3A"/>
    <a:srgbClr val="009900"/>
    <a:srgbClr val="FFE0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Tamsus stilius1 – paryškinimas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838" autoAdjust="0"/>
    <p:restoredTop sz="94660"/>
  </p:normalViewPr>
  <p:slideViewPr>
    <p:cSldViewPr snapToGrid="0">
      <p:cViewPr varScale="1">
        <p:scale>
          <a:sx n="90" d="100"/>
          <a:sy n="90" d="100"/>
        </p:scale>
        <p:origin x="150"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A91FE38-6656-4C69-8773-66178E16107B}" type="datetimeFigureOut">
              <a:rPr lang="en-US" smtClean="0"/>
              <a:pPr/>
              <a:t>12/22/2022</a:t>
            </a:fld>
            <a:endParaRPr lang="en-GB"/>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07D9B4B-C667-46DA-8DB6-7CF7DF6CE5C6}"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algn="ctr"/>
            <a:r>
              <a:rPr lang="lt-LT" b="0" i="1">
                <a:solidFill>
                  <a:srgbClr val="333333"/>
                </a:solidFill>
                <a:effectLst/>
                <a:latin typeface="Times New Roman" panose="02020603050405020304" pitchFamily="18" charset="0"/>
              </a:rPr>
              <a:t>Regl. 2021/2115 4 straipsnis</a:t>
            </a:r>
          </a:p>
          <a:p>
            <a:pPr algn="ctr"/>
            <a:r>
              <a:rPr lang="lt-LT" b="1" i="0">
                <a:solidFill>
                  <a:srgbClr val="333333"/>
                </a:solidFill>
                <a:effectLst/>
                <a:latin typeface="Times New Roman" panose="02020603050405020304" pitchFamily="18" charset="0"/>
              </a:rPr>
              <a:t>BŽŪP strateginiuose planuose apibrėžtini terminai ir sąlygos</a:t>
            </a:r>
          </a:p>
          <a:p>
            <a:pPr algn="just"/>
            <a:r>
              <a:rPr lang="lt-LT" b="0" i="0">
                <a:solidFill>
                  <a:srgbClr val="333333"/>
                </a:solidFill>
                <a:effectLst/>
                <a:latin typeface="Times New Roman" panose="02020603050405020304" pitchFamily="18" charset="0"/>
              </a:rPr>
              <a:t>2.   Terminas „žemės ūkio veikla“ nustatomas taip, kad būtų galima prisidėti prie privačiųjų ir viešųjų gėrybių teikimo vienu arba abiem iš toliau nurodytų būdų:</a:t>
            </a:r>
          </a:p>
          <a:p>
            <a:pPr algn="just"/>
            <a:r>
              <a:rPr lang="lt-LT" b="0" i="0">
                <a:solidFill>
                  <a:srgbClr val="333333"/>
                </a:solidFill>
                <a:effectLst/>
                <a:latin typeface="Times New Roman" panose="02020603050405020304" pitchFamily="18" charset="0"/>
              </a:rPr>
              <a:t>a)</a:t>
            </a:r>
          </a:p>
          <a:p>
            <a:pPr algn="just"/>
            <a:r>
              <a:rPr lang="lt-LT" b="0" i="0">
                <a:solidFill>
                  <a:srgbClr val="333333"/>
                </a:solidFill>
                <a:effectLst/>
                <a:latin typeface="Times New Roman" panose="02020603050405020304" pitchFamily="18" charset="0"/>
              </a:rPr>
              <a:t>žemės ūkio produktų gamyba, kuri apima tokius veiksmus kaip gyvūnų auginimas arba žemės dirbimas, be kita ko durpininkystės būdu, kai žemės ūkio produktai yra SESV I priede išvardyti produktai, išskyrus žvejybos produktus, taip pat medvilnė ir trumpos rotacijos želdiniai;</a:t>
            </a:r>
          </a:p>
          <a:p>
            <a:pPr algn="just"/>
            <a:r>
              <a:rPr lang="lt-LT" b="0" i="0">
                <a:solidFill>
                  <a:srgbClr val="333333"/>
                </a:solidFill>
                <a:effectLst/>
                <a:latin typeface="Times New Roman" panose="02020603050405020304" pitchFamily="18" charset="0"/>
              </a:rPr>
              <a:t>b) žemės ūkio paskirties žemės laikymas tokios būklės, kad ji būtų tinkama ganyti arba dirbti be jokios parengiamosios veiklos, kurią vykdant nebūtų apsiribota įprastais žemės ūkio metodais ir mechanizmais.</a:t>
            </a:r>
          </a:p>
          <a:p>
            <a:endParaRPr lang="lt-LT"/>
          </a:p>
        </p:txBody>
      </p:sp>
      <p:sp>
        <p:nvSpPr>
          <p:cNvPr id="4" name="Skaidrės numerio vietos rezervavimo ženklas 3"/>
          <p:cNvSpPr>
            <a:spLocks noGrp="1"/>
          </p:cNvSpPr>
          <p:nvPr>
            <p:ph type="sldNum" sz="quarter" idx="5"/>
          </p:nvPr>
        </p:nvSpPr>
        <p:spPr/>
        <p:txBody>
          <a:bodyPr/>
          <a:lstStyle/>
          <a:p>
            <a:fld id="{D07D9B4B-C667-46DA-8DB6-7CF7DF6CE5C6}" type="slidenum">
              <a:rPr lang="en-GB" smtClean="0"/>
              <a:pPr/>
              <a:t>3</a:t>
            </a:fld>
            <a:endParaRPr lang="en-GB"/>
          </a:p>
        </p:txBody>
      </p:sp>
    </p:spTree>
    <p:extLst>
      <p:ext uri="{BB962C8B-B14F-4D97-AF65-F5344CB8AC3E}">
        <p14:creationId xmlns:p14="http://schemas.microsoft.com/office/powerpoint/2010/main" val="1184232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lt-LT"/>
              <a:t>Spustelėję redaguokite stilių</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a:t>Spustelėkite norėdami redaguoti šablono paantraštės stilių</a:t>
            </a:r>
            <a:endParaRPr lang="en-GB"/>
          </a:p>
        </p:txBody>
      </p:sp>
      <p:sp>
        <p:nvSpPr>
          <p:cNvPr id="4" name="Date Placeholder 3"/>
          <p:cNvSpPr>
            <a:spLocks noGrp="1"/>
          </p:cNvSpPr>
          <p:nvPr>
            <p:ph type="dt" sz="half" idx="10"/>
          </p:nvPr>
        </p:nvSpPr>
        <p:spPr/>
        <p:txBody>
          <a:bodyPr/>
          <a:lstStyle/>
          <a:p>
            <a:fld id="{8F9F551B-3E93-4ABF-AAD3-5D1267357C68}" type="datetime1">
              <a:rPr lang="en-US" smtClean="0"/>
              <a:t>12/22/2022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9B7F88-8E2D-499B-BAD8-FA2927D3DC0E}"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redaguokite stilių</a:t>
            </a:r>
            <a:endParaRPr lang="en-GB"/>
          </a:p>
        </p:txBody>
      </p:sp>
      <p:sp>
        <p:nvSpPr>
          <p:cNvPr id="3" name="Vertical Text Placeholder 2"/>
          <p:cNvSpPr>
            <a:spLocks noGrp="1"/>
          </p:cNvSpPr>
          <p:nvPr>
            <p:ph type="body" orient="vert" idx="1"/>
          </p:nvPr>
        </p:nvSpPr>
        <p:spPr/>
        <p:txBody>
          <a:bodyPr vert="eaVe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GB"/>
          </a:p>
        </p:txBody>
      </p:sp>
      <p:sp>
        <p:nvSpPr>
          <p:cNvPr id="4" name="Date Placeholder 3"/>
          <p:cNvSpPr>
            <a:spLocks noGrp="1"/>
          </p:cNvSpPr>
          <p:nvPr>
            <p:ph type="dt" sz="half" idx="10"/>
          </p:nvPr>
        </p:nvSpPr>
        <p:spPr/>
        <p:txBody>
          <a:bodyPr/>
          <a:lstStyle/>
          <a:p>
            <a:fld id="{D578F0E3-927D-4426-80E5-9B0809DCA569}" type="datetime1">
              <a:rPr lang="en-US" smtClean="0"/>
              <a:t>12/22/2022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9B7F88-8E2D-499B-BAD8-FA2927D3DC0E}"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lt-LT"/>
              <a:t>Spustelėję redaguokite stilių</a:t>
            </a:r>
            <a:endParaRPr lang="en-GB"/>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GB"/>
          </a:p>
        </p:txBody>
      </p:sp>
      <p:sp>
        <p:nvSpPr>
          <p:cNvPr id="4" name="Date Placeholder 3"/>
          <p:cNvSpPr>
            <a:spLocks noGrp="1"/>
          </p:cNvSpPr>
          <p:nvPr>
            <p:ph type="dt" sz="half" idx="10"/>
          </p:nvPr>
        </p:nvSpPr>
        <p:spPr/>
        <p:txBody>
          <a:bodyPr/>
          <a:lstStyle/>
          <a:p>
            <a:fld id="{AF33BCBA-35C2-4092-80BE-CB9F56A04E67}" type="datetime1">
              <a:rPr lang="en-US" smtClean="0"/>
              <a:t>12/22/2022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9B7F88-8E2D-499B-BAD8-FA2927D3DC0E}"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redaguokite stilių</a:t>
            </a:r>
            <a:endParaRPr lang="en-GB"/>
          </a:p>
        </p:txBody>
      </p:sp>
      <p:sp>
        <p:nvSpPr>
          <p:cNvPr id="3" name="Content Placeholder 2"/>
          <p:cNvSpPr>
            <a:spLocks noGrp="1"/>
          </p:cNvSpPr>
          <p:nvPr>
            <p:ph idx="1"/>
          </p:nvPr>
        </p:nvSpPr>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GB"/>
          </a:p>
        </p:txBody>
      </p:sp>
      <p:sp>
        <p:nvSpPr>
          <p:cNvPr id="4" name="Date Placeholder 3"/>
          <p:cNvSpPr>
            <a:spLocks noGrp="1"/>
          </p:cNvSpPr>
          <p:nvPr>
            <p:ph type="dt" sz="half" idx="10"/>
          </p:nvPr>
        </p:nvSpPr>
        <p:spPr/>
        <p:txBody>
          <a:bodyPr/>
          <a:lstStyle/>
          <a:p>
            <a:fld id="{2CC15798-AF34-4985-A702-8EFE83A1F6F5}" type="datetime1">
              <a:rPr lang="en-US" smtClean="0"/>
              <a:t>12/22/2022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9B7F88-8E2D-499B-BAD8-FA2927D3DC0E}"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lt-LT"/>
              <a:t>Spustelėję redaguokite stilių</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Spustelėkite, kad galėtumėte redaguoti šablono teksto stilius</a:t>
            </a:r>
          </a:p>
        </p:txBody>
      </p:sp>
      <p:sp>
        <p:nvSpPr>
          <p:cNvPr id="4" name="Date Placeholder 3"/>
          <p:cNvSpPr>
            <a:spLocks noGrp="1"/>
          </p:cNvSpPr>
          <p:nvPr>
            <p:ph type="dt" sz="half" idx="10"/>
          </p:nvPr>
        </p:nvSpPr>
        <p:spPr/>
        <p:txBody>
          <a:bodyPr/>
          <a:lstStyle/>
          <a:p>
            <a:fld id="{ED04D5A0-5488-44B4-9582-65115BA4EF97}" type="datetime1">
              <a:rPr lang="en-US" smtClean="0"/>
              <a:t>12/22/2022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9B7F88-8E2D-499B-BAD8-FA2927D3DC0E}"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redaguokite stilių</a:t>
            </a:r>
            <a:endParaRPr lang="en-GB"/>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GB"/>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GB"/>
          </a:p>
        </p:txBody>
      </p:sp>
      <p:sp>
        <p:nvSpPr>
          <p:cNvPr id="5" name="Date Placeholder 4"/>
          <p:cNvSpPr>
            <a:spLocks noGrp="1"/>
          </p:cNvSpPr>
          <p:nvPr>
            <p:ph type="dt" sz="half" idx="10"/>
          </p:nvPr>
        </p:nvSpPr>
        <p:spPr/>
        <p:txBody>
          <a:bodyPr/>
          <a:lstStyle/>
          <a:p>
            <a:fld id="{F208F3D3-B719-4FF4-9600-D7239F01FF86}" type="datetime1">
              <a:rPr lang="en-US" smtClean="0"/>
              <a:t>12/22/2022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9B7F88-8E2D-499B-BAD8-FA2927D3DC0E}"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lt-LT"/>
              <a:t>Spustelėję redaguokite stilių</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GB"/>
          </a:p>
        </p:txBody>
      </p:sp>
      <p:sp>
        <p:nvSpPr>
          <p:cNvPr id="7" name="Date Placeholder 6"/>
          <p:cNvSpPr>
            <a:spLocks noGrp="1"/>
          </p:cNvSpPr>
          <p:nvPr>
            <p:ph type="dt" sz="half" idx="10"/>
          </p:nvPr>
        </p:nvSpPr>
        <p:spPr/>
        <p:txBody>
          <a:bodyPr/>
          <a:lstStyle/>
          <a:p>
            <a:fld id="{F9C157DB-2A84-4937-9A93-F8334203843B}" type="datetime1">
              <a:rPr lang="en-US" smtClean="0"/>
              <a:t>12/22/2022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A9B7F88-8E2D-499B-BAD8-FA2927D3DC0E}"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redaguokite stilių</a:t>
            </a:r>
            <a:endParaRPr lang="en-GB"/>
          </a:p>
        </p:txBody>
      </p:sp>
      <p:sp>
        <p:nvSpPr>
          <p:cNvPr id="3" name="Date Placeholder 2"/>
          <p:cNvSpPr>
            <a:spLocks noGrp="1"/>
          </p:cNvSpPr>
          <p:nvPr>
            <p:ph type="dt" sz="half" idx="10"/>
          </p:nvPr>
        </p:nvSpPr>
        <p:spPr/>
        <p:txBody>
          <a:bodyPr/>
          <a:lstStyle/>
          <a:p>
            <a:fld id="{3E021B55-1F9C-41F6-A8BD-5515041BFB11}" type="datetime1">
              <a:rPr lang="en-US" smtClean="0"/>
              <a:t>12/22/2022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A9B7F88-8E2D-499B-BAD8-FA2927D3DC0E}"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5BC499-BFAE-4F1C-BF0F-3FE0E31A0242}" type="datetime1">
              <a:rPr lang="en-US" smtClean="0"/>
              <a:t>12/22/2022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A9B7F88-8E2D-499B-BAD8-FA2927D3DC0E}"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lt-LT"/>
              <a:t>Spustelėję redaguokite stilių</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kad galėtumėte redaguoti šablono teksto stilius</a:t>
            </a:r>
          </a:p>
        </p:txBody>
      </p:sp>
      <p:sp>
        <p:nvSpPr>
          <p:cNvPr id="5" name="Date Placeholder 4"/>
          <p:cNvSpPr>
            <a:spLocks noGrp="1"/>
          </p:cNvSpPr>
          <p:nvPr>
            <p:ph type="dt" sz="half" idx="10"/>
          </p:nvPr>
        </p:nvSpPr>
        <p:spPr/>
        <p:txBody>
          <a:bodyPr/>
          <a:lstStyle/>
          <a:p>
            <a:fld id="{B4957FEC-2452-4822-AD33-74BD83A6D585}" type="datetime1">
              <a:rPr lang="en-US" smtClean="0"/>
              <a:t>12/22/2022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9B7F88-8E2D-499B-BAD8-FA2927D3DC0E}"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lt-LT"/>
              <a:t>Spustelėję redaguokite stilių</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a:t>Spustelėkite piktogramą norėdami įtraukti paveikslėlį</a:t>
            </a:r>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kad galėtumėte redaguoti šablono teksto stilius</a:t>
            </a:r>
          </a:p>
        </p:txBody>
      </p:sp>
      <p:sp>
        <p:nvSpPr>
          <p:cNvPr id="5" name="Date Placeholder 4"/>
          <p:cNvSpPr>
            <a:spLocks noGrp="1"/>
          </p:cNvSpPr>
          <p:nvPr>
            <p:ph type="dt" sz="half" idx="10"/>
          </p:nvPr>
        </p:nvSpPr>
        <p:spPr/>
        <p:txBody>
          <a:bodyPr/>
          <a:lstStyle/>
          <a:p>
            <a:fld id="{EAB202CA-8E3E-4495-91A9-719C40E7FE4A}" type="datetime1">
              <a:rPr lang="en-US" smtClean="0"/>
              <a:t>12/22/2022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9B7F88-8E2D-499B-BAD8-FA2927D3DC0E}"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lt-LT"/>
              <a:t>Spustelėję redaguokite stilių</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GB"/>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9B6F227-1518-4CE8-A27B-6C5D49C6B1FA}" type="datetime1">
              <a:rPr lang="en-US" smtClean="0"/>
              <a:t>12/22/2022</a:t>
            </a:fld>
            <a:endParaRPr lang="en-GB"/>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A9B7F88-8E2D-499B-BAD8-FA2927D3DC0E}"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3.sv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7.sv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7.sv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7.sv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9.sv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1.sv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3.sv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5.sv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19.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 Id="rId9" Type="http://schemas.openxmlformats.org/officeDocument/2006/relationships/image" Target="../media/image21.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071538" y="1950240"/>
            <a:ext cx="3664768" cy="1569660"/>
          </a:xfrm>
          <a:prstGeom prst="rect">
            <a:avLst/>
          </a:prstGeom>
          <a:noFill/>
        </p:spPr>
        <p:txBody>
          <a:bodyPr wrap="square" rtlCol="0">
            <a:spAutoFit/>
          </a:bodyPr>
          <a:lstStyle/>
          <a:p>
            <a:pPr algn="ctr"/>
            <a:r>
              <a:rPr lang="lt-LT" sz="2400" b="1" dirty="0">
                <a:solidFill>
                  <a:srgbClr val="8EC543"/>
                </a:solidFill>
                <a:latin typeface="Arial" pitchFamily="34" charset="0"/>
                <a:cs typeface="Arial" pitchFamily="34" charset="0"/>
              </a:rPr>
              <a:t>Geros agrarinės ir aplinkosaugos žemės būklės standartai​</a:t>
            </a:r>
          </a:p>
          <a:p>
            <a:pPr algn="ctr"/>
            <a:r>
              <a:rPr lang="lt-LT" sz="2400" b="1" dirty="0">
                <a:solidFill>
                  <a:srgbClr val="8EC543"/>
                </a:solidFill>
                <a:latin typeface="Arial" pitchFamily="34" charset="0"/>
                <a:cs typeface="Arial" pitchFamily="34" charset="0"/>
              </a:rPr>
              <a:t>(GAAB)​​</a:t>
            </a:r>
          </a:p>
        </p:txBody>
      </p:sp>
      <p:pic>
        <p:nvPicPr>
          <p:cNvPr id="1026" name="Picture 2" descr="C:\Users\Aniuta\Desktop\1.png"/>
          <p:cNvPicPr>
            <a:picLocks noChangeAspect="1" noChangeArrowheads="1"/>
          </p:cNvPicPr>
          <p:nvPr/>
        </p:nvPicPr>
        <p:blipFill>
          <a:blip r:embed="rId3" cstate="print"/>
          <a:srcRect/>
          <a:stretch>
            <a:fillRect/>
          </a:stretch>
        </p:blipFill>
        <p:spPr bwMode="auto">
          <a:xfrm>
            <a:off x="4818900" y="1357304"/>
            <a:ext cx="3970449" cy="2571768"/>
          </a:xfrm>
          <a:prstGeom prst="rect">
            <a:avLst/>
          </a:prstGeom>
          <a:noFill/>
        </p:spPr>
      </p:pic>
      <p:pic>
        <p:nvPicPr>
          <p:cNvPr id="2" name="Grafinis elementas 1" descr="Open hand with plant outline">
            <a:extLst>
              <a:ext uri="{FF2B5EF4-FFF2-40B4-BE49-F238E27FC236}">
                <a16:creationId xmlns:a16="http://schemas.microsoft.com/office/drawing/2014/main" id="{1AFAA3F6-355B-76CF-8EC0-C68E8896CF0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5331" y="2184726"/>
            <a:ext cx="774047" cy="77404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818646" y="792672"/>
            <a:ext cx="5968063" cy="400110"/>
          </a:xfrm>
          <a:prstGeom prst="rect">
            <a:avLst/>
          </a:prstGeom>
          <a:noFill/>
        </p:spPr>
        <p:txBody>
          <a:bodyPr wrap="square" rtlCol="0">
            <a:spAutoFit/>
          </a:bodyPr>
          <a:lstStyle/>
          <a:p>
            <a:r>
              <a:rPr lang="lt-LT" sz="2000" b="1" i="0" u="none" strike="noStrike">
                <a:solidFill>
                  <a:srgbClr val="8EC543"/>
                </a:solidFill>
                <a:effectLst/>
                <a:latin typeface="Arial" panose="020B0604020202020204" pitchFamily="34" charset="0"/>
              </a:rPr>
              <a:t>Biologinė įvairovė ir kraštovaizdis </a:t>
            </a:r>
            <a:r>
              <a:rPr lang="lt-LT" sz="2000" b="1" i="0" u="none" strike="noStrike">
                <a:solidFill>
                  <a:srgbClr val="009900"/>
                </a:solidFill>
                <a:effectLst/>
                <a:latin typeface="Arial" panose="020B0604020202020204" pitchFamily="34" charset="0"/>
              </a:rPr>
              <a:t>​</a:t>
            </a:r>
            <a:endParaRPr lang="en-GB" sz="2000" b="1">
              <a:solidFill>
                <a:srgbClr val="009900"/>
              </a:solidFill>
              <a:latin typeface="Arial" pitchFamily="34" charset="0"/>
              <a:cs typeface="Arial" pitchFamily="34" charset="0"/>
            </a:endParaRPr>
          </a:p>
        </p:txBody>
      </p:sp>
      <p:pic>
        <p:nvPicPr>
          <p:cNvPr id="2050" name="Picture 2" descr="C:\Users\Aniuta\Desktop\lapas2.png"/>
          <p:cNvPicPr>
            <a:picLocks noChangeAspect="1" noChangeArrowheads="1"/>
          </p:cNvPicPr>
          <p:nvPr/>
        </p:nvPicPr>
        <p:blipFill>
          <a:blip r:embed="rId3" cstate="print"/>
          <a:srcRect/>
          <a:stretch>
            <a:fillRect/>
          </a:stretch>
        </p:blipFill>
        <p:spPr bwMode="auto">
          <a:xfrm>
            <a:off x="273742" y="2285998"/>
            <a:ext cx="1390051" cy="1670060"/>
          </a:xfrm>
          <a:prstGeom prst="rect">
            <a:avLst/>
          </a:prstGeom>
          <a:noFill/>
        </p:spPr>
      </p:pic>
      <p:sp>
        <p:nvSpPr>
          <p:cNvPr id="6" name="TextBox 5"/>
          <p:cNvSpPr txBox="1"/>
          <p:nvPr/>
        </p:nvSpPr>
        <p:spPr>
          <a:xfrm>
            <a:off x="395536" y="2715766"/>
            <a:ext cx="1111090" cy="523220"/>
          </a:xfrm>
          <a:prstGeom prst="rect">
            <a:avLst/>
          </a:prstGeom>
          <a:noFill/>
        </p:spPr>
        <p:txBody>
          <a:bodyPr wrap="square" lIns="91440" tIns="45720" rIns="91440" bIns="45720" rtlCol="0" anchor="t">
            <a:spAutoFit/>
          </a:bodyPr>
          <a:lstStyle/>
          <a:p>
            <a:r>
              <a:rPr lang="lt-LT" b="1">
                <a:solidFill>
                  <a:srgbClr val="8EC543"/>
                </a:solidFill>
                <a:latin typeface="Arial"/>
                <a:cs typeface="Arial"/>
              </a:rPr>
              <a:t>GAAB 8</a:t>
            </a:r>
          </a:p>
          <a:p>
            <a:r>
              <a:rPr lang="lt-LT" sz="1000" b="1">
                <a:solidFill>
                  <a:srgbClr val="FF0000"/>
                </a:solidFill>
                <a:latin typeface="Arial"/>
                <a:cs typeface="Arial"/>
              </a:rPr>
              <a:t>Išimtis 2023 m.​</a:t>
            </a:r>
            <a:endParaRPr lang="en-GB" sz="1000" b="1">
              <a:solidFill>
                <a:srgbClr val="FF0000"/>
              </a:solidFill>
              <a:latin typeface="Arial"/>
              <a:cs typeface="Arial"/>
            </a:endParaRPr>
          </a:p>
        </p:txBody>
      </p:sp>
      <p:sp>
        <p:nvSpPr>
          <p:cNvPr id="2" name="TextBox 1">
            <a:extLst>
              <a:ext uri="{FF2B5EF4-FFF2-40B4-BE49-F238E27FC236}">
                <a16:creationId xmlns:a16="http://schemas.microsoft.com/office/drawing/2014/main" id="{7B24EC14-ED76-24E1-4C64-197CF6342A7D}"/>
              </a:ext>
            </a:extLst>
          </p:cNvPr>
          <p:cNvSpPr txBox="1"/>
          <p:nvPr/>
        </p:nvSpPr>
        <p:spPr>
          <a:xfrm>
            <a:off x="1818646" y="1152130"/>
            <a:ext cx="6857809" cy="3139321"/>
          </a:xfrm>
          <a:prstGeom prst="rect">
            <a:avLst/>
          </a:prstGeom>
          <a:noFill/>
        </p:spPr>
        <p:txBody>
          <a:bodyPr wrap="square" lIns="91440" tIns="45720" rIns="91440" bIns="45720" rtlCol="0" anchor="t">
            <a:spAutoFit/>
          </a:bodyPr>
          <a:lstStyle/>
          <a:p>
            <a:pPr algn="just" rtl="0" fontAlgn="base"/>
            <a:r>
              <a:rPr lang="lt-LT" sz="1100" b="0" i="0" u="none" strike="noStrike" dirty="0">
                <a:solidFill>
                  <a:srgbClr val="000000"/>
                </a:solidFill>
                <a:effectLst/>
                <a:latin typeface="Arial"/>
                <a:cs typeface="Arial"/>
              </a:rPr>
              <a:t>Pareiškėjas, siekdamas atitikti šį reikalavimą kiekvienais metais turi pasirinkti vieną iš žemiau išvardintų alternatyvų:</a:t>
            </a:r>
            <a:r>
              <a:rPr lang="en-US" sz="1100" b="0" i="0" dirty="0">
                <a:solidFill>
                  <a:srgbClr val="000000"/>
                </a:solidFill>
                <a:effectLst/>
                <a:latin typeface="Arial"/>
                <a:cs typeface="Arial"/>
              </a:rPr>
              <a:t>​</a:t>
            </a:r>
          </a:p>
          <a:p>
            <a:pPr algn="just" fontAlgn="base">
              <a:buFont typeface="Arial" panose="020B0604020202020204" pitchFamily="34" charset="0"/>
              <a:buChar char="•"/>
            </a:pPr>
            <a:r>
              <a:rPr lang="en-US" sz="1100" dirty="0">
                <a:solidFill>
                  <a:srgbClr val="000000"/>
                </a:solidFill>
                <a:latin typeface="Arial"/>
                <a:cs typeface="Arial"/>
              </a:rPr>
              <a:t> </a:t>
            </a:r>
            <a:r>
              <a:rPr lang="lt-LT" sz="1100" b="0" i="0" u="none" strike="noStrike" dirty="0">
                <a:solidFill>
                  <a:srgbClr val="000000"/>
                </a:solidFill>
                <a:effectLst/>
                <a:latin typeface="Arial"/>
                <a:cs typeface="Arial"/>
              </a:rPr>
              <a:t>Alternatyva Nr. 1</a:t>
            </a:r>
            <a:r>
              <a:rPr lang="en-US" sz="1100" b="0" i="0" u="none" strike="noStrike" dirty="0">
                <a:solidFill>
                  <a:srgbClr val="000000"/>
                </a:solidFill>
                <a:effectLst/>
                <a:latin typeface="Arial"/>
                <a:cs typeface="Arial"/>
              </a:rPr>
              <a:t> – p</a:t>
            </a:r>
            <a:r>
              <a:rPr lang="lt-LT" sz="1100" b="0" i="0" u="none" strike="noStrike" dirty="0" err="1">
                <a:solidFill>
                  <a:srgbClr val="000000"/>
                </a:solidFill>
                <a:effectLst/>
                <a:latin typeface="Arial"/>
                <a:cs typeface="Arial"/>
              </a:rPr>
              <a:t>areiškėjai</a:t>
            </a:r>
            <a:r>
              <a:rPr lang="lt-LT" sz="1100" b="0" i="0" u="none" strike="noStrike" dirty="0">
                <a:solidFill>
                  <a:srgbClr val="000000"/>
                </a:solidFill>
                <a:effectLst/>
                <a:latin typeface="Arial"/>
                <a:cs typeface="Arial"/>
              </a:rPr>
              <a:t> ne mažiau nei 4 proc. savo deklaruojamos ariamosios žemės gali skirti kraštovaizdžio elementams ir / arba</a:t>
            </a:r>
            <a:r>
              <a:rPr lang="lt-LT" sz="1100" dirty="0">
                <a:solidFill>
                  <a:srgbClr val="000000"/>
                </a:solidFill>
                <a:latin typeface="Arial"/>
                <a:cs typeface="Arial"/>
              </a:rPr>
              <a:t> žaliajam</a:t>
            </a:r>
            <a:r>
              <a:rPr lang="lt-LT" sz="1100" b="0" i="0" u="none" strike="noStrike" dirty="0">
                <a:solidFill>
                  <a:srgbClr val="000000"/>
                </a:solidFill>
                <a:effectLst/>
                <a:latin typeface="Arial"/>
                <a:cs typeface="Arial"/>
              </a:rPr>
              <a:t> pūdymui.</a:t>
            </a:r>
            <a:r>
              <a:rPr lang="en-US" sz="1100" b="0" i="0" dirty="0">
                <a:solidFill>
                  <a:srgbClr val="000000"/>
                </a:solidFill>
                <a:effectLst/>
                <a:latin typeface="Arial"/>
                <a:cs typeface="Arial"/>
              </a:rPr>
              <a:t>​</a:t>
            </a:r>
          </a:p>
          <a:p>
            <a:pPr algn="just" fontAlgn="base">
              <a:buFont typeface="Arial" panose="020B0604020202020204" pitchFamily="34" charset="0"/>
              <a:buChar char="•"/>
            </a:pPr>
            <a:r>
              <a:rPr lang="en-US" sz="1100" dirty="0">
                <a:solidFill>
                  <a:srgbClr val="000000"/>
                </a:solidFill>
                <a:latin typeface="Arial"/>
                <a:cs typeface="Arial"/>
              </a:rPr>
              <a:t> </a:t>
            </a:r>
            <a:r>
              <a:rPr lang="lt-LT" sz="1100" b="0" i="0" u="none" strike="noStrike" dirty="0">
                <a:solidFill>
                  <a:srgbClr val="000000"/>
                </a:solidFill>
                <a:effectLst/>
                <a:latin typeface="Arial"/>
                <a:cs typeface="Arial"/>
              </a:rPr>
              <a:t>Alternatyva Nr. 2</a:t>
            </a:r>
            <a:r>
              <a:rPr lang="en-US" sz="1100" b="0" i="0" u="none" strike="noStrike" dirty="0">
                <a:solidFill>
                  <a:srgbClr val="000000"/>
                </a:solidFill>
                <a:effectLst/>
                <a:latin typeface="Arial"/>
                <a:cs typeface="Arial"/>
              </a:rPr>
              <a:t> – p</a:t>
            </a:r>
            <a:r>
              <a:rPr lang="lt-LT" sz="1100" b="0" i="0" u="none" strike="noStrike" dirty="0" err="1">
                <a:solidFill>
                  <a:srgbClr val="000000"/>
                </a:solidFill>
                <a:effectLst/>
                <a:latin typeface="Arial"/>
                <a:cs typeface="Arial"/>
              </a:rPr>
              <a:t>areiškėjai</a:t>
            </a:r>
            <a:r>
              <a:rPr lang="lt-LT" sz="1100" b="0" i="0" u="none" strike="noStrike" dirty="0">
                <a:solidFill>
                  <a:srgbClr val="000000"/>
                </a:solidFill>
                <a:effectLst/>
                <a:latin typeface="Arial"/>
                <a:cs typeface="Arial"/>
              </a:rPr>
              <a:t> ne mažiau 7 proc. savo deklaruojamos ariamosios žemės gali skirti tarpiniams augalams arba azotą fiksuojantiems augalams su sąlyga, kad 3 proc. iš šių 7 proc. sudarys kraštovaizdžio elementai.</a:t>
            </a:r>
            <a:r>
              <a:rPr lang="en-US" sz="1100" b="0" i="0" dirty="0">
                <a:solidFill>
                  <a:srgbClr val="000000"/>
                </a:solidFill>
                <a:effectLst/>
                <a:latin typeface="Arial"/>
                <a:cs typeface="Arial"/>
              </a:rPr>
              <a:t>​</a:t>
            </a:r>
          </a:p>
          <a:p>
            <a:pPr algn="just" rtl="0" fontAlgn="base"/>
            <a:endParaRPr lang="lt-LT" sz="1100" b="0" i="0" dirty="0">
              <a:solidFill>
                <a:srgbClr val="000000"/>
              </a:solidFill>
              <a:effectLst/>
              <a:latin typeface="Arial" panose="020B0604020202020204" pitchFamily="34" charset="0"/>
              <a:cs typeface="Arial" panose="020B0604020202020204" pitchFamily="34" charset="0"/>
            </a:endParaRPr>
          </a:p>
          <a:p>
            <a:pPr algn="just" rtl="0" fontAlgn="base"/>
            <a:r>
              <a:rPr lang="lt-LT" sz="1100" b="0" i="0" u="none" strike="noStrike" dirty="0">
                <a:solidFill>
                  <a:srgbClr val="000000"/>
                </a:solidFill>
                <a:effectLst/>
                <a:latin typeface="Arial"/>
                <a:cs typeface="Arial"/>
              </a:rPr>
              <a:t>Pareiškėjams draudžiama sunaikinti jų valdose esančius miškelius ir tvenkinius bei kūdras, kurie yra išskirti kaip kraštovaizdžio elementai EASV sluoksnyje. </a:t>
            </a:r>
            <a:r>
              <a:rPr lang="en-US" sz="1100" b="0" i="0" dirty="0">
                <a:solidFill>
                  <a:srgbClr val="000000"/>
                </a:solidFill>
                <a:effectLst/>
                <a:latin typeface="Arial"/>
                <a:cs typeface="Arial"/>
              </a:rPr>
              <a:t>​</a:t>
            </a:r>
          </a:p>
          <a:p>
            <a:pPr algn="just" rtl="0" fontAlgn="base"/>
            <a:endParaRPr lang="lt-LT" sz="1100" b="0" i="0" dirty="0">
              <a:solidFill>
                <a:srgbClr val="000000"/>
              </a:solidFill>
              <a:effectLst/>
              <a:latin typeface="Arial" panose="020B0604020202020204" pitchFamily="34" charset="0"/>
              <a:cs typeface="Arial" panose="020B0604020202020204" pitchFamily="34" charset="0"/>
            </a:endParaRPr>
          </a:p>
          <a:p>
            <a:pPr algn="just" rtl="0" fontAlgn="base"/>
            <a:r>
              <a:rPr lang="lt-LT" sz="1100" b="0" i="0" u="none" strike="noStrike" dirty="0">
                <a:solidFill>
                  <a:srgbClr val="000000"/>
                </a:solidFill>
                <a:effectLst/>
                <a:latin typeface="Arial"/>
                <a:cs typeface="Arial"/>
              </a:rPr>
              <a:t>Svarbu pažymėti, kad:</a:t>
            </a:r>
            <a:r>
              <a:rPr lang="en-US" sz="1100" b="0" i="0" dirty="0">
                <a:solidFill>
                  <a:srgbClr val="000000"/>
                </a:solidFill>
                <a:effectLst/>
                <a:latin typeface="Arial"/>
                <a:cs typeface="Arial"/>
              </a:rPr>
              <a:t>​</a:t>
            </a:r>
          </a:p>
          <a:p>
            <a:pPr algn="just" fontAlgn="base">
              <a:buFont typeface="Arial" panose="020B0604020202020204" pitchFamily="34" charset="0"/>
              <a:buChar char="•"/>
            </a:pPr>
            <a:r>
              <a:rPr lang="en-US" sz="1100" dirty="0">
                <a:solidFill>
                  <a:srgbClr val="000000"/>
                </a:solidFill>
                <a:latin typeface="Arial"/>
                <a:cs typeface="Arial"/>
              </a:rPr>
              <a:t> </a:t>
            </a:r>
            <a:r>
              <a:rPr lang="en-US" sz="1100" b="0" i="0" u="none" strike="noStrike" dirty="0">
                <a:solidFill>
                  <a:srgbClr val="000000"/>
                </a:solidFill>
                <a:effectLst/>
                <a:latin typeface="Arial"/>
                <a:cs typeface="Arial"/>
              </a:rPr>
              <a:t>p</a:t>
            </a:r>
            <a:r>
              <a:rPr lang="lt-LT" sz="1100" b="0" i="0" u="none" strike="noStrike" dirty="0">
                <a:solidFill>
                  <a:srgbClr val="000000"/>
                </a:solidFill>
                <a:effectLst/>
                <a:latin typeface="Arial"/>
                <a:cs typeface="Arial"/>
              </a:rPr>
              <a:t>lotuose, patenkančiuose į Paukščiams svarbių teritorijų sluoksnį, draudžiama kirsti ir genėti medžius ir gyvatvores paukščių jauniklių perėjimo ir augimo metu, t. y. nuo kovo 1 d. iki rugpjūčio 1 d.</a:t>
            </a:r>
            <a:r>
              <a:rPr lang="en-US" sz="1100" b="0" i="0" dirty="0">
                <a:solidFill>
                  <a:srgbClr val="000000"/>
                </a:solidFill>
                <a:effectLst/>
                <a:latin typeface="Arial"/>
                <a:cs typeface="Arial"/>
              </a:rPr>
              <a:t>​</a:t>
            </a:r>
            <a:endParaRPr lang="en-US" sz="1100" dirty="0">
              <a:solidFill>
                <a:srgbClr val="000000"/>
              </a:solidFill>
              <a:latin typeface="Arial"/>
              <a:cs typeface="Arial"/>
            </a:endParaRPr>
          </a:p>
          <a:p>
            <a:pPr algn="just">
              <a:buFont typeface="Arial" panose="020B0604020202020204" pitchFamily="34" charset="0"/>
              <a:buChar char="•"/>
            </a:pPr>
            <a:r>
              <a:rPr lang="en-US" sz="1100" dirty="0">
                <a:solidFill>
                  <a:srgbClr val="000000"/>
                </a:solidFill>
                <a:latin typeface="Arial"/>
                <a:cs typeface="Arial"/>
              </a:rPr>
              <a:t> </a:t>
            </a:r>
            <a:r>
              <a:rPr lang="en-US" sz="1100" dirty="0" err="1">
                <a:solidFill>
                  <a:srgbClr val="000000"/>
                </a:solidFill>
                <a:latin typeface="Arial"/>
                <a:cs typeface="Arial"/>
              </a:rPr>
              <a:t>derliaus</a:t>
            </a:r>
            <a:r>
              <a:rPr lang="en-US" sz="1100" dirty="0">
                <a:solidFill>
                  <a:srgbClr val="000000"/>
                </a:solidFill>
                <a:latin typeface="Arial"/>
                <a:cs typeface="Arial"/>
              </a:rPr>
              <a:t> </a:t>
            </a:r>
            <a:r>
              <a:rPr lang="en-US" sz="1100" dirty="0" err="1">
                <a:solidFill>
                  <a:srgbClr val="000000"/>
                </a:solidFill>
                <a:latin typeface="Arial"/>
                <a:cs typeface="Arial"/>
              </a:rPr>
              <a:t>nuėmimas</a:t>
            </a:r>
            <a:r>
              <a:rPr lang="en-US" sz="1100" dirty="0">
                <a:solidFill>
                  <a:srgbClr val="000000"/>
                </a:solidFill>
                <a:latin typeface="Arial"/>
                <a:cs typeface="Arial"/>
              </a:rPr>
              <a:t> </a:t>
            </a:r>
            <a:r>
              <a:rPr lang="en-US" sz="1100" dirty="0" err="1">
                <a:solidFill>
                  <a:srgbClr val="000000"/>
                </a:solidFill>
                <a:latin typeface="Arial"/>
                <a:cs typeface="Arial"/>
              </a:rPr>
              <a:t>ir</a:t>
            </a:r>
            <a:r>
              <a:rPr lang="en-US" sz="1100" dirty="0">
                <a:solidFill>
                  <a:srgbClr val="000000"/>
                </a:solidFill>
                <a:latin typeface="Arial"/>
                <a:cs typeface="Arial"/>
              </a:rPr>
              <a:t> </a:t>
            </a:r>
            <a:r>
              <a:rPr lang="en-US" sz="1100" dirty="0" err="1">
                <a:solidFill>
                  <a:srgbClr val="000000"/>
                </a:solidFill>
                <a:latin typeface="Arial"/>
                <a:cs typeface="Arial"/>
              </a:rPr>
              <a:t>ganymas</a:t>
            </a:r>
            <a:r>
              <a:rPr lang="en-US" sz="1100" dirty="0">
                <a:solidFill>
                  <a:srgbClr val="000000"/>
                </a:solidFill>
                <a:latin typeface="Arial"/>
                <a:cs typeface="Arial"/>
              </a:rPr>
              <a:t> </a:t>
            </a:r>
            <a:r>
              <a:rPr lang="en-US" sz="1100" dirty="0" err="1">
                <a:solidFill>
                  <a:srgbClr val="000000"/>
                </a:solidFill>
                <a:latin typeface="Arial"/>
                <a:cs typeface="Arial"/>
              </a:rPr>
              <a:t>alternatyvai</a:t>
            </a:r>
            <a:r>
              <a:rPr lang="en-US" sz="1100" dirty="0">
                <a:solidFill>
                  <a:srgbClr val="000000"/>
                </a:solidFill>
                <a:latin typeface="Arial"/>
                <a:cs typeface="Arial"/>
              </a:rPr>
              <a:t> Nr. 1 </a:t>
            </a:r>
            <a:r>
              <a:rPr lang="en-US" sz="1100" dirty="0" err="1">
                <a:solidFill>
                  <a:srgbClr val="000000"/>
                </a:solidFill>
                <a:latin typeface="Arial"/>
                <a:cs typeface="Arial"/>
              </a:rPr>
              <a:t>arba</a:t>
            </a:r>
            <a:r>
              <a:rPr lang="en-US" sz="1100" dirty="0">
                <a:solidFill>
                  <a:srgbClr val="000000"/>
                </a:solidFill>
                <a:latin typeface="Arial"/>
                <a:cs typeface="Arial"/>
              </a:rPr>
              <a:t> Nr. 2 </a:t>
            </a:r>
            <a:r>
              <a:rPr lang="en-US" sz="1100" dirty="0" err="1">
                <a:solidFill>
                  <a:srgbClr val="000000"/>
                </a:solidFill>
                <a:latin typeface="Arial"/>
                <a:cs typeface="Arial"/>
              </a:rPr>
              <a:t>skirtuose</a:t>
            </a:r>
            <a:r>
              <a:rPr lang="en-US" sz="1100" dirty="0">
                <a:solidFill>
                  <a:srgbClr val="000000"/>
                </a:solidFill>
                <a:latin typeface="Arial"/>
                <a:cs typeface="Arial"/>
              </a:rPr>
              <a:t> </a:t>
            </a:r>
            <a:r>
              <a:rPr lang="en-US" sz="1100" dirty="0" err="1">
                <a:solidFill>
                  <a:srgbClr val="000000"/>
                </a:solidFill>
                <a:latin typeface="Arial"/>
                <a:cs typeface="Arial"/>
              </a:rPr>
              <a:t>plotuose</a:t>
            </a:r>
            <a:r>
              <a:rPr lang="en-US" sz="1100" dirty="0">
                <a:solidFill>
                  <a:srgbClr val="000000"/>
                </a:solidFill>
                <a:latin typeface="Arial"/>
                <a:cs typeface="Arial"/>
              </a:rPr>
              <a:t> </a:t>
            </a:r>
            <a:r>
              <a:rPr lang="en-US" sz="1100" dirty="0" err="1">
                <a:solidFill>
                  <a:srgbClr val="000000"/>
                </a:solidFill>
                <a:latin typeface="Arial"/>
                <a:cs typeface="Arial"/>
              </a:rPr>
              <a:t>draudžiamas</a:t>
            </a:r>
            <a:endParaRPr lang="en-US" sz="1100" b="0" i="0" dirty="0" err="1">
              <a:solidFill>
                <a:srgbClr val="000000"/>
              </a:solidFill>
              <a:effectLst/>
              <a:latin typeface="Arial" panose="020B0604020202020204" pitchFamily="34" charset="0"/>
              <a:cs typeface="Arial" panose="020B0604020202020204" pitchFamily="34" charset="0"/>
            </a:endParaRPr>
          </a:p>
          <a:p>
            <a:pPr algn="just" fontAlgn="base">
              <a:buFont typeface="Arial" panose="020B0604020202020204" pitchFamily="34" charset="0"/>
              <a:buChar char="•"/>
            </a:pPr>
            <a:r>
              <a:rPr lang="en-US" sz="1100" dirty="0">
                <a:solidFill>
                  <a:srgbClr val="000000"/>
                </a:solidFill>
                <a:latin typeface="Arial"/>
                <a:cs typeface="Arial"/>
              </a:rPr>
              <a:t> </a:t>
            </a:r>
            <a:r>
              <a:rPr lang="lt-LT" sz="1100" b="0" i="0" u="none" strike="noStrike" dirty="0">
                <a:solidFill>
                  <a:srgbClr val="000000"/>
                </a:solidFill>
                <a:effectLst/>
                <a:latin typeface="Arial"/>
                <a:cs typeface="Arial"/>
              </a:rPr>
              <a:t>tarpinių pasėlių ploto perskaičiavimo koeficientas yra 0,3, t. y. 1 m2 atitinka 0,3 m2 užskaitos ploto</a:t>
            </a:r>
            <a:r>
              <a:rPr lang="en-US" sz="1100" b="0" i="0" dirty="0">
                <a:solidFill>
                  <a:srgbClr val="000000"/>
                </a:solidFill>
                <a:effectLst/>
                <a:latin typeface="Arial"/>
                <a:cs typeface="Arial"/>
              </a:rPr>
              <a:t>​</a:t>
            </a:r>
          </a:p>
          <a:p>
            <a:pPr algn="just" fontAlgn="base">
              <a:buFont typeface="Arial" panose="020B0604020202020204" pitchFamily="34" charset="0"/>
              <a:buChar char="•"/>
            </a:pPr>
            <a:r>
              <a:rPr lang="en-US" sz="1100" dirty="0">
                <a:solidFill>
                  <a:srgbClr val="000000"/>
                </a:solidFill>
                <a:latin typeface="Arial"/>
                <a:cs typeface="Arial"/>
              </a:rPr>
              <a:t> </a:t>
            </a:r>
            <a:r>
              <a:rPr lang="lt-LT" sz="1100" b="0" i="0" u="none" strike="noStrike" dirty="0">
                <a:solidFill>
                  <a:srgbClr val="000000"/>
                </a:solidFill>
                <a:effectLst/>
                <a:latin typeface="Arial"/>
                <a:cs typeface="Arial"/>
              </a:rPr>
              <a:t>tarpinių pasėlių ir azotą fiksuojančių augalų plotuose draudžiama naudoti augalų apsaugos produktus</a:t>
            </a:r>
            <a:r>
              <a:rPr lang="en-US" sz="1100" b="0" i="0" dirty="0">
                <a:solidFill>
                  <a:srgbClr val="000000"/>
                </a:solidFill>
                <a:effectLst/>
                <a:latin typeface="Arial"/>
                <a:cs typeface="Arial"/>
              </a:rPr>
              <a:t>​</a:t>
            </a:r>
          </a:p>
          <a:p>
            <a:pPr algn="just" fontAlgn="base">
              <a:buFont typeface="Arial" panose="020B0604020202020204" pitchFamily="34" charset="0"/>
              <a:buChar char="•"/>
            </a:pPr>
            <a:r>
              <a:rPr lang="en-US" sz="1100" dirty="0">
                <a:solidFill>
                  <a:srgbClr val="000000"/>
                </a:solidFill>
                <a:latin typeface="Arial"/>
                <a:cs typeface="Arial"/>
              </a:rPr>
              <a:t> </a:t>
            </a:r>
            <a:r>
              <a:rPr lang="lt-LT" sz="1100" b="0" i="0" u="none" strike="noStrike" dirty="0">
                <a:solidFill>
                  <a:srgbClr val="000000"/>
                </a:solidFill>
                <a:effectLst/>
                <a:latin typeface="Arial"/>
                <a:cs typeface="Arial"/>
              </a:rPr>
              <a:t>valdoje esančius kraštovaizdžio elementus (medžių giraitės, tvenkiniai) privaloma išlaikyti</a:t>
            </a:r>
            <a:r>
              <a:rPr lang="en-US" sz="1100" b="0" i="0" dirty="0">
                <a:solidFill>
                  <a:srgbClr val="000000"/>
                </a:solidFill>
                <a:effectLst/>
                <a:latin typeface="Arial"/>
                <a:cs typeface="Arial"/>
              </a:rPr>
              <a:t>​</a:t>
            </a:r>
          </a:p>
        </p:txBody>
      </p:sp>
      <p:sp>
        <p:nvSpPr>
          <p:cNvPr id="3" name="TextBox 2">
            <a:extLst>
              <a:ext uri="{FF2B5EF4-FFF2-40B4-BE49-F238E27FC236}">
                <a16:creationId xmlns:a16="http://schemas.microsoft.com/office/drawing/2014/main" id="{E4FB67FB-DD37-CE4E-24F9-B2C9036D53DE}"/>
              </a:ext>
            </a:extLst>
          </p:cNvPr>
          <p:cNvSpPr txBox="1"/>
          <p:nvPr/>
        </p:nvSpPr>
        <p:spPr>
          <a:xfrm>
            <a:off x="179512" y="4350828"/>
            <a:ext cx="8640960" cy="584775"/>
          </a:xfrm>
          <a:prstGeom prst="rect">
            <a:avLst/>
          </a:prstGeom>
          <a:noFill/>
        </p:spPr>
        <p:txBody>
          <a:bodyPr wrap="square" rtlCol="0">
            <a:spAutoFit/>
          </a:bodyPr>
          <a:lstStyle/>
          <a:p>
            <a:pPr algn="just"/>
            <a:r>
              <a:rPr lang="lt-LT" sz="800" b="0" i="0" u="none" strike="noStrike" dirty="0">
                <a:solidFill>
                  <a:srgbClr val="000000"/>
                </a:solidFill>
                <a:effectLst/>
                <a:latin typeface="Arial" panose="020B0604020202020204" pitchFamily="34" charset="0"/>
                <a:cs typeface="Arial" panose="020B0604020202020204" pitchFamily="34" charset="0"/>
              </a:rPr>
              <a:t>Šis standartas netaikomas pareiškėjams deklaruojantiems mažiau nei 10 ha ariamosios Žemės, jeigu daugiau kaip 75 proc. ūkio  ariamosios žemės naudojama žolei ar žoliniams pašarams auginti, pūdymui palikta žemė arba yra naudojama ankštiniams augalams auginti, arba naudojama keliais minėtais tikslais, jeigu daugiau kaip 75 proc. reikalavimus atitinkančios žemės ūkio paskirties žemės yra daugiametės pievos, yra naudojama žolei ar kitiems žoliniams pašarams auginti arba naudojama keliais minėtais tikslais, deklaruojantiems daugiamečius augalus.</a:t>
            </a:r>
            <a:r>
              <a:rPr lang="lt-LT" sz="800" b="0" i="0" dirty="0">
                <a:solidFill>
                  <a:srgbClr val="000000"/>
                </a:solidFill>
                <a:effectLst/>
                <a:latin typeface="Arial" panose="020B0604020202020204" pitchFamily="34" charset="0"/>
                <a:cs typeface="Arial" panose="020B0604020202020204" pitchFamily="34" charset="0"/>
              </a:rPr>
              <a:t>​</a:t>
            </a:r>
            <a:endParaRPr lang="lt-LT" sz="800" dirty="0">
              <a:latin typeface="Arial" panose="020B0604020202020204" pitchFamily="34" charset="0"/>
              <a:cs typeface="Arial" panose="020B0604020202020204" pitchFamily="34" charset="0"/>
            </a:endParaRPr>
          </a:p>
        </p:txBody>
      </p:sp>
      <p:pic>
        <p:nvPicPr>
          <p:cNvPr id="8" name="Grafinis elementas 7" descr="Deciduous tree outline">
            <a:extLst>
              <a:ext uri="{FF2B5EF4-FFF2-40B4-BE49-F238E27FC236}">
                <a16:creationId xmlns:a16="http://schemas.microsoft.com/office/drawing/2014/main" id="{382C999E-C1A3-71AF-B2D6-E58668FBF24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8505264" y="-3698"/>
            <a:ext cx="638735" cy="638735"/>
          </a:xfrm>
          <a:prstGeom prst="rect">
            <a:avLst/>
          </a:prstGeom>
        </p:spPr>
      </p:pic>
    </p:spTree>
    <p:extLst>
      <p:ext uri="{BB962C8B-B14F-4D97-AF65-F5344CB8AC3E}">
        <p14:creationId xmlns:p14="http://schemas.microsoft.com/office/powerpoint/2010/main" val="150872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818646" y="1529736"/>
            <a:ext cx="6929818" cy="400110"/>
          </a:xfrm>
          <a:prstGeom prst="rect">
            <a:avLst/>
          </a:prstGeom>
          <a:noFill/>
        </p:spPr>
        <p:txBody>
          <a:bodyPr wrap="square" rtlCol="0">
            <a:spAutoFit/>
          </a:bodyPr>
          <a:lstStyle/>
          <a:p>
            <a:r>
              <a:rPr lang="lt-LT" sz="2000" b="1" i="0" u="none" strike="noStrike">
                <a:solidFill>
                  <a:srgbClr val="8EC543"/>
                </a:solidFill>
                <a:effectLst/>
                <a:latin typeface="Arial" panose="020B0604020202020204" pitchFamily="34" charset="0"/>
              </a:rPr>
              <a:t>Aplinkos atžvilgiu jautrių daugiamečių pievų apsauga</a:t>
            </a:r>
            <a:r>
              <a:rPr lang="lt-LT" sz="2000" b="1" i="0" u="none" strike="noStrike">
                <a:solidFill>
                  <a:srgbClr val="009900"/>
                </a:solidFill>
                <a:effectLst/>
                <a:latin typeface="Arial" panose="020B0604020202020204" pitchFamily="34" charset="0"/>
              </a:rPr>
              <a:t>​​</a:t>
            </a:r>
            <a:r>
              <a:rPr lang="lt-LT" sz="2000" b="0" i="0">
                <a:solidFill>
                  <a:srgbClr val="009900"/>
                </a:solidFill>
                <a:effectLst/>
                <a:latin typeface="Arial" panose="020B0604020202020204" pitchFamily="34" charset="0"/>
              </a:rPr>
              <a:t>​</a:t>
            </a:r>
            <a:endParaRPr lang="en-GB" sz="2000" b="1">
              <a:solidFill>
                <a:srgbClr val="009900"/>
              </a:solidFill>
              <a:latin typeface="Arial" pitchFamily="34" charset="0"/>
              <a:cs typeface="Arial" pitchFamily="34" charset="0"/>
            </a:endParaRPr>
          </a:p>
        </p:txBody>
      </p:sp>
      <p:pic>
        <p:nvPicPr>
          <p:cNvPr id="2050" name="Picture 2" descr="C:\Users\Aniuta\Desktop\lapas2.png"/>
          <p:cNvPicPr>
            <a:picLocks noChangeAspect="1" noChangeArrowheads="1"/>
          </p:cNvPicPr>
          <p:nvPr/>
        </p:nvPicPr>
        <p:blipFill>
          <a:blip r:embed="rId3" cstate="print"/>
          <a:srcRect/>
          <a:stretch>
            <a:fillRect/>
          </a:stretch>
        </p:blipFill>
        <p:spPr bwMode="auto">
          <a:xfrm>
            <a:off x="273742" y="2285998"/>
            <a:ext cx="1390051" cy="1670060"/>
          </a:xfrm>
          <a:prstGeom prst="rect">
            <a:avLst/>
          </a:prstGeom>
          <a:noFill/>
        </p:spPr>
      </p:pic>
      <p:sp>
        <p:nvSpPr>
          <p:cNvPr id="6" name="TextBox 5"/>
          <p:cNvSpPr txBox="1"/>
          <p:nvPr/>
        </p:nvSpPr>
        <p:spPr>
          <a:xfrm>
            <a:off x="428596" y="2824465"/>
            <a:ext cx="1071570" cy="369332"/>
          </a:xfrm>
          <a:prstGeom prst="rect">
            <a:avLst/>
          </a:prstGeom>
          <a:noFill/>
        </p:spPr>
        <p:txBody>
          <a:bodyPr wrap="square" rtlCol="0">
            <a:spAutoFit/>
          </a:bodyPr>
          <a:lstStyle/>
          <a:p>
            <a:r>
              <a:rPr lang="lt-LT" b="1">
                <a:solidFill>
                  <a:srgbClr val="8EC543"/>
                </a:solidFill>
                <a:latin typeface="Arial" pitchFamily="34" charset="0"/>
                <a:cs typeface="Arial" pitchFamily="34" charset="0"/>
              </a:rPr>
              <a:t>GAAB 9</a:t>
            </a:r>
            <a:r>
              <a:rPr lang="lt-LT" b="1">
                <a:solidFill>
                  <a:srgbClr val="009900"/>
                </a:solidFill>
                <a:latin typeface="Arial" pitchFamily="34" charset="0"/>
                <a:cs typeface="Arial" pitchFamily="34" charset="0"/>
              </a:rPr>
              <a:t>​</a:t>
            </a:r>
            <a:endParaRPr lang="en-GB" b="1">
              <a:solidFill>
                <a:srgbClr val="009900"/>
              </a:solidFill>
              <a:latin typeface="Arial" pitchFamily="34" charset="0"/>
              <a:cs typeface="Arial" pitchFamily="34" charset="0"/>
            </a:endParaRPr>
          </a:p>
        </p:txBody>
      </p:sp>
      <p:sp>
        <p:nvSpPr>
          <p:cNvPr id="2" name="TextBox 1">
            <a:extLst>
              <a:ext uri="{FF2B5EF4-FFF2-40B4-BE49-F238E27FC236}">
                <a16:creationId xmlns:a16="http://schemas.microsoft.com/office/drawing/2014/main" id="{7B24EC14-ED76-24E1-4C64-197CF6342A7D}"/>
              </a:ext>
            </a:extLst>
          </p:cNvPr>
          <p:cNvSpPr txBox="1"/>
          <p:nvPr/>
        </p:nvSpPr>
        <p:spPr>
          <a:xfrm>
            <a:off x="1818646" y="1924773"/>
            <a:ext cx="6857809" cy="2462213"/>
          </a:xfrm>
          <a:prstGeom prst="rect">
            <a:avLst/>
          </a:prstGeom>
          <a:noFill/>
        </p:spPr>
        <p:txBody>
          <a:bodyPr wrap="square" rtlCol="0">
            <a:spAutoFit/>
          </a:bodyPr>
          <a:lstStyle/>
          <a:p>
            <a:pPr algn="just" rtl="0" fontAlgn="base"/>
            <a:r>
              <a:rPr lang="lt-LT" sz="1400" b="1" i="0" u="none" strike="noStrike">
                <a:solidFill>
                  <a:srgbClr val="385723"/>
                </a:solidFill>
                <a:effectLst/>
                <a:latin typeface="Arial" panose="020B0604020202020204" pitchFamily="34" charset="0"/>
                <a:cs typeface="Arial" panose="020B0604020202020204" pitchFamily="34" charset="0"/>
              </a:rPr>
              <a:t>Pagrindinė </a:t>
            </a:r>
            <a:r>
              <a:rPr lang="lt-LT" sz="1400" b="1" i="0" u="none" strike="noStrike" err="1">
                <a:solidFill>
                  <a:srgbClr val="385723"/>
                </a:solidFill>
                <a:effectLst/>
                <a:latin typeface="Arial" panose="020B0604020202020204" pitchFamily="34" charset="0"/>
                <a:cs typeface="Arial" panose="020B0604020202020204" pitchFamily="34" charset="0"/>
              </a:rPr>
              <a:t>sąlyg</a:t>
            </a:r>
            <a:r>
              <a:rPr lang="en-US" sz="1400" b="1" i="0" u="none" strike="noStrike">
                <a:solidFill>
                  <a:srgbClr val="385723"/>
                </a:solidFill>
                <a:effectLst/>
                <a:latin typeface="Arial" panose="020B0604020202020204" pitchFamily="34" charset="0"/>
                <a:cs typeface="Arial" panose="020B0604020202020204" pitchFamily="34" charset="0"/>
              </a:rPr>
              <a:t>a</a:t>
            </a:r>
            <a:r>
              <a:rPr lang="lt-LT" sz="1400" b="1" i="0" u="none" strike="noStrike">
                <a:solidFill>
                  <a:srgbClr val="385723"/>
                </a:solidFill>
                <a:effectLst/>
                <a:latin typeface="Arial" panose="020B0604020202020204" pitchFamily="34" charset="0"/>
                <a:cs typeface="Arial" panose="020B0604020202020204" pitchFamily="34" charset="0"/>
              </a:rPr>
              <a:t>:</a:t>
            </a:r>
            <a:r>
              <a:rPr lang="en-US" sz="1400" b="0" i="0">
                <a:solidFill>
                  <a:srgbClr val="000000"/>
                </a:solidFill>
                <a:effectLst/>
                <a:latin typeface="Arial" panose="020B0604020202020204" pitchFamily="34" charset="0"/>
                <a:cs typeface="Arial" panose="020B0604020202020204" pitchFamily="34" charset="0"/>
              </a:rPr>
              <a:t>​</a:t>
            </a:r>
          </a:p>
          <a:p>
            <a:pPr algn="just" rtl="0" fontAlgn="base"/>
            <a:r>
              <a:rPr lang="lt-LT" sz="1400" b="0" i="0" u="none" strike="noStrike">
                <a:solidFill>
                  <a:srgbClr val="000000"/>
                </a:solidFill>
                <a:effectLst/>
                <a:latin typeface="Arial" panose="020B0604020202020204" pitchFamily="34" charset="0"/>
                <a:cs typeface="Arial" panose="020B0604020202020204" pitchFamily="34" charset="0"/>
              </a:rPr>
              <a:t>Aplinkosaugos atžvilgiu pažeidžiamas daugiametes ganyklas arba pievas, t. y. patenkančias į pievų ir joms artimų buveinių, pelkių ir medžiais apaugusių natūralių buveinių teritoriją „Natura 2000“, draudžiama arti ar jose vykdyti ne žemės ūkio veiklą. Tokias pievas galima atnaujinti – suarti ir atsėti, jeigu tai leidžiama </a:t>
            </a:r>
            <a:r>
              <a:rPr lang="lt-LT" sz="1400" b="0" i="0" u="none" strike="noStrike" err="1">
                <a:solidFill>
                  <a:srgbClr val="000000"/>
                </a:solidFill>
                <a:effectLst/>
                <a:latin typeface="Arial" panose="020B0604020202020204" pitchFamily="34" charset="0"/>
                <a:cs typeface="Arial" panose="020B0604020202020204" pitchFamily="34" charset="0"/>
              </a:rPr>
              <a:t>gamtotvarkos</a:t>
            </a:r>
            <a:r>
              <a:rPr lang="lt-LT" sz="1400" b="0" i="0" u="none" strike="noStrike">
                <a:solidFill>
                  <a:srgbClr val="000000"/>
                </a:solidFill>
                <a:effectLst/>
                <a:latin typeface="Arial" panose="020B0604020202020204" pitchFamily="34" charset="0"/>
                <a:cs typeface="Arial" panose="020B0604020202020204" pitchFamily="34" charset="0"/>
              </a:rPr>
              <a:t> plane. Detalesnės </a:t>
            </a:r>
            <a:r>
              <a:rPr lang="lt-LT" sz="1400" b="0" i="0" u="none" strike="noStrike" err="1">
                <a:solidFill>
                  <a:srgbClr val="000000"/>
                </a:solidFill>
                <a:effectLst/>
                <a:latin typeface="Arial" panose="020B0604020202020204" pitchFamily="34" charset="0"/>
                <a:cs typeface="Arial" panose="020B0604020202020204" pitchFamily="34" charset="0"/>
              </a:rPr>
              <a:t>gamtotvarkos</a:t>
            </a:r>
            <a:r>
              <a:rPr lang="lt-LT" sz="1400" b="0" i="0" u="none" strike="noStrike">
                <a:solidFill>
                  <a:srgbClr val="000000"/>
                </a:solidFill>
                <a:effectLst/>
                <a:latin typeface="Arial" panose="020B0604020202020204" pitchFamily="34" charset="0"/>
                <a:cs typeface="Arial" panose="020B0604020202020204" pitchFamily="34" charset="0"/>
              </a:rPr>
              <a:t> priemonės (galimas pievų atnaujinimas, atsėjimas) pateikiamos saugomų teritorijų įstatyme bei Aplinkos ministerijos ir Valstybinės saugomų teritorijų tarnybos strateginio planavimo dokumentuose. Pievų atnaujinimas ir atsėjimas gali būti vykdomas tik gavus kompetentingos gamtos apsaugos institucijos sutikimą.</a:t>
            </a:r>
            <a:r>
              <a:rPr lang="en-US" sz="1400" b="0" i="0">
                <a:solidFill>
                  <a:srgbClr val="000000"/>
                </a:solidFill>
                <a:effectLst/>
                <a:latin typeface="Arial" panose="020B0604020202020204" pitchFamily="34" charset="0"/>
                <a:cs typeface="Arial" panose="020B0604020202020204" pitchFamily="34" charset="0"/>
              </a:rPr>
              <a:t>​</a:t>
            </a:r>
          </a:p>
          <a:p>
            <a:pPr algn="just" rtl="0" fontAlgn="base">
              <a:buFont typeface="Arial" panose="020B0604020202020204" pitchFamily="34" charset="0"/>
              <a:buChar char="•"/>
            </a:pPr>
            <a:endParaRPr lang="en-US" sz="1400" b="0" i="0">
              <a:solidFill>
                <a:srgbClr val="000000"/>
              </a:solidFill>
              <a:effectLst/>
              <a:latin typeface="Arial" panose="020B0604020202020204" pitchFamily="34" charset="0"/>
            </a:endParaRPr>
          </a:p>
        </p:txBody>
      </p:sp>
      <p:pic>
        <p:nvPicPr>
          <p:cNvPr id="7" name="Grafinis elementas 6" descr="Agriculture outline">
            <a:extLst>
              <a:ext uri="{FF2B5EF4-FFF2-40B4-BE49-F238E27FC236}">
                <a16:creationId xmlns:a16="http://schemas.microsoft.com/office/drawing/2014/main" id="{A199FA48-D5A2-8D32-A32F-8F8057CE362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8505265" y="0"/>
            <a:ext cx="638735" cy="638735"/>
          </a:xfrm>
          <a:prstGeom prst="rect">
            <a:avLst/>
          </a:prstGeom>
        </p:spPr>
      </p:pic>
    </p:spTree>
    <p:extLst>
      <p:ext uri="{BB962C8B-B14F-4D97-AF65-F5344CB8AC3E}">
        <p14:creationId xmlns:p14="http://schemas.microsoft.com/office/powerpoint/2010/main" val="1914367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80121" y="1033514"/>
            <a:ext cx="3277049" cy="707886"/>
          </a:xfrm>
          <a:prstGeom prst="rect">
            <a:avLst/>
          </a:prstGeom>
          <a:noFill/>
        </p:spPr>
        <p:txBody>
          <a:bodyPr wrap="square" rtlCol="0">
            <a:spAutoFit/>
          </a:bodyPr>
          <a:lstStyle/>
          <a:p>
            <a:pPr algn="ctr"/>
            <a:r>
              <a:rPr lang="lt-LT" sz="2000" b="1" dirty="0">
                <a:solidFill>
                  <a:srgbClr val="8EC543"/>
                </a:solidFill>
                <a:latin typeface="Arial" pitchFamily="34" charset="0"/>
                <a:cs typeface="Arial" pitchFamily="34" charset="0"/>
              </a:rPr>
              <a:t>Daugiamečių pievų apsauga​</a:t>
            </a:r>
            <a:endParaRPr lang="en-GB" sz="2000" b="1" dirty="0">
              <a:solidFill>
                <a:srgbClr val="8EC543"/>
              </a:solidFill>
              <a:latin typeface="Arial" pitchFamily="34" charset="0"/>
              <a:cs typeface="Arial" pitchFamily="34" charset="0"/>
            </a:endParaRPr>
          </a:p>
        </p:txBody>
      </p:sp>
      <p:pic>
        <p:nvPicPr>
          <p:cNvPr id="2050" name="Picture 2" descr="C:\Users\Aniuta\Desktop\lapas2.png"/>
          <p:cNvPicPr>
            <a:picLocks noChangeAspect="1" noChangeArrowheads="1"/>
          </p:cNvPicPr>
          <p:nvPr/>
        </p:nvPicPr>
        <p:blipFill>
          <a:blip r:embed="rId3" cstate="print"/>
          <a:srcRect/>
          <a:stretch>
            <a:fillRect/>
          </a:stretch>
        </p:blipFill>
        <p:spPr bwMode="auto">
          <a:xfrm>
            <a:off x="273742" y="2285998"/>
            <a:ext cx="1390051" cy="1670060"/>
          </a:xfrm>
          <a:prstGeom prst="rect">
            <a:avLst/>
          </a:prstGeom>
          <a:noFill/>
        </p:spPr>
      </p:pic>
      <p:sp>
        <p:nvSpPr>
          <p:cNvPr id="6" name="TextBox 5"/>
          <p:cNvSpPr txBox="1"/>
          <p:nvPr/>
        </p:nvSpPr>
        <p:spPr>
          <a:xfrm>
            <a:off x="428596" y="2824465"/>
            <a:ext cx="1071570" cy="369332"/>
          </a:xfrm>
          <a:prstGeom prst="rect">
            <a:avLst/>
          </a:prstGeom>
          <a:noFill/>
        </p:spPr>
        <p:txBody>
          <a:bodyPr wrap="square" rtlCol="0">
            <a:spAutoFit/>
          </a:bodyPr>
          <a:lstStyle/>
          <a:p>
            <a:r>
              <a:rPr lang="lt-LT" b="1" dirty="0">
                <a:solidFill>
                  <a:srgbClr val="8EC543"/>
                </a:solidFill>
                <a:latin typeface="Arial" pitchFamily="34" charset="0"/>
                <a:cs typeface="Arial" pitchFamily="34" charset="0"/>
              </a:rPr>
              <a:t>GAAB 1​</a:t>
            </a:r>
            <a:endParaRPr lang="en-GB" b="1" dirty="0">
              <a:solidFill>
                <a:srgbClr val="8EC543"/>
              </a:solidFill>
              <a:latin typeface="Arial" pitchFamily="34" charset="0"/>
              <a:cs typeface="Arial" pitchFamily="34" charset="0"/>
            </a:endParaRPr>
          </a:p>
        </p:txBody>
      </p:sp>
      <p:sp>
        <p:nvSpPr>
          <p:cNvPr id="2" name="TextBox 1">
            <a:extLst>
              <a:ext uri="{FF2B5EF4-FFF2-40B4-BE49-F238E27FC236}">
                <a16:creationId xmlns:a16="http://schemas.microsoft.com/office/drawing/2014/main" id="{7B24EC14-ED76-24E1-4C64-197CF6342A7D}"/>
              </a:ext>
            </a:extLst>
          </p:cNvPr>
          <p:cNvSpPr txBox="1"/>
          <p:nvPr/>
        </p:nvSpPr>
        <p:spPr>
          <a:xfrm>
            <a:off x="1663793" y="1740107"/>
            <a:ext cx="7480207" cy="2492990"/>
          </a:xfrm>
          <a:prstGeom prst="rect">
            <a:avLst/>
          </a:prstGeom>
          <a:noFill/>
        </p:spPr>
        <p:txBody>
          <a:bodyPr wrap="square" lIns="91440" tIns="45720" rIns="91440" bIns="45720" rtlCol="0" anchor="t">
            <a:spAutoFit/>
          </a:bodyPr>
          <a:lstStyle/>
          <a:p>
            <a:pPr algn="just" rtl="0" fontAlgn="base"/>
            <a:r>
              <a:rPr lang="lt-LT" sz="1200" b="1" i="0" u="none" strike="noStrike" dirty="0">
                <a:solidFill>
                  <a:srgbClr val="385723"/>
                </a:solidFill>
                <a:effectLst/>
                <a:latin typeface="Arial"/>
                <a:cs typeface="Arial"/>
              </a:rPr>
              <a:t>Pagrindinės sąlygos:</a:t>
            </a:r>
            <a:r>
              <a:rPr lang="lt-LT" sz="1200" b="0" i="0" dirty="0">
                <a:solidFill>
                  <a:srgbClr val="000000"/>
                </a:solidFill>
                <a:effectLst/>
                <a:latin typeface="Arial"/>
                <a:cs typeface="Arial"/>
              </a:rPr>
              <a:t>​</a:t>
            </a:r>
          </a:p>
          <a:p>
            <a:pPr algn="just" fontAlgn="base">
              <a:buFont typeface="Arial" panose="020B0604020202020204" pitchFamily="34" charset="0"/>
              <a:buChar char="•"/>
            </a:pPr>
            <a:r>
              <a:rPr lang="lt-LT" sz="1200" dirty="0">
                <a:solidFill>
                  <a:srgbClr val="000000"/>
                </a:solidFill>
                <a:latin typeface="Arial"/>
                <a:cs typeface="Arial"/>
              </a:rPr>
              <a:t> </a:t>
            </a:r>
            <a:r>
              <a:rPr lang="lt-LT" sz="1200" b="0" i="0" u="none" strike="noStrike" dirty="0">
                <a:solidFill>
                  <a:srgbClr val="000000"/>
                </a:solidFill>
                <a:effectLst/>
                <a:latin typeface="Arial"/>
                <a:cs typeface="Arial"/>
              </a:rPr>
              <a:t>leidžiamas ne didesnis nei 5 proc. ploto sumažėjimas lyginant su 2018 m.</a:t>
            </a:r>
            <a:r>
              <a:rPr lang="lt-LT" sz="1200" b="0" i="0" dirty="0">
                <a:solidFill>
                  <a:srgbClr val="000000"/>
                </a:solidFill>
                <a:effectLst/>
                <a:latin typeface="Arial"/>
                <a:cs typeface="Arial"/>
              </a:rPr>
              <a:t>​ </a:t>
            </a:r>
          </a:p>
          <a:p>
            <a:pPr algn="just" fontAlgn="base">
              <a:buFont typeface="Arial" panose="020B0604020202020204" pitchFamily="34" charset="0"/>
              <a:buChar char="•"/>
            </a:pPr>
            <a:r>
              <a:rPr lang="lt-LT" sz="1200" b="0" i="0" dirty="0">
                <a:solidFill>
                  <a:srgbClr val="000000"/>
                </a:solidFill>
                <a:effectLst/>
                <a:latin typeface="Arial"/>
                <a:cs typeface="Arial"/>
              </a:rPr>
              <a:t> </a:t>
            </a:r>
            <a:r>
              <a:rPr lang="en-US" sz="1200" b="0" i="0" dirty="0">
                <a:solidFill>
                  <a:srgbClr val="000000"/>
                </a:solidFill>
                <a:effectLst/>
                <a:latin typeface="Arial"/>
                <a:cs typeface="Arial"/>
              </a:rPr>
              <a:t>2018 m. </a:t>
            </a:r>
            <a:r>
              <a:rPr lang="en-US" sz="1200" b="0" i="0" dirty="0" err="1">
                <a:solidFill>
                  <a:srgbClr val="000000"/>
                </a:solidFill>
                <a:effectLst/>
                <a:latin typeface="Arial"/>
                <a:cs typeface="Arial"/>
              </a:rPr>
              <a:t>referencinis</a:t>
            </a:r>
            <a:r>
              <a:rPr lang="en-US" sz="1200" b="0" i="0" dirty="0">
                <a:solidFill>
                  <a:srgbClr val="000000"/>
                </a:solidFill>
                <a:effectLst/>
                <a:latin typeface="Arial"/>
                <a:cs typeface="Arial"/>
              </a:rPr>
              <a:t> </a:t>
            </a:r>
            <a:r>
              <a:rPr lang="en-US" sz="1200" b="0" i="0" dirty="0" err="1">
                <a:solidFill>
                  <a:srgbClr val="000000"/>
                </a:solidFill>
                <a:effectLst/>
                <a:latin typeface="Arial"/>
                <a:cs typeface="Arial"/>
              </a:rPr>
              <a:t>rodiklis</a:t>
            </a:r>
            <a:r>
              <a:rPr lang="en-US" sz="1200" b="0" i="0" dirty="0">
                <a:solidFill>
                  <a:srgbClr val="000000"/>
                </a:solidFill>
                <a:effectLst/>
                <a:latin typeface="Arial"/>
                <a:cs typeface="Arial"/>
              </a:rPr>
              <a:t> </a:t>
            </a:r>
            <a:r>
              <a:rPr lang="en-US" sz="1200" b="0" i="0" dirty="0" err="1">
                <a:solidFill>
                  <a:srgbClr val="000000"/>
                </a:solidFill>
                <a:effectLst/>
                <a:latin typeface="Arial"/>
                <a:cs typeface="Arial"/>
              </a:rPr>
              <a:t>yra</a:t>
            </a:r>
            <a:r>
              <a:rPr lang="en-US" sz="1200" b="0" i="0" dirty="0">
                <a:solidFill>
                  <a:srgbClr val="000000"/>
                </a:solidFill>
                <a:effectLst/>
                <a:latin typeface="Arial"/>
                <a:cs typeface="Arial"/>
              </a:rPr>
              <a:t> </a:t>
            </a:r>
            <a:r>
              <a:rPr lang="lt-LT" sz="1200" b="1" i="0" dirty="0">
                <a:solidFill>
                  <a:srgbClr val="FF0000"/>
                </a:solidFill>
                <a:effectLst/>
                <a:latin typeface="Helvetica" panose="020B0604020202020204" pitchFamily="34" charset="0"/>
              </a:rPr>
              <a:t>25,83 %</a:t>
            </a:r>
            <a:r>
              <a:rPr lang="en-US" sz="1200" b="1" i="0" dirty="0">
                <a:solidFill>
                  <a:srgbClr val="FF0000"/>
                </a:solidFill>
                <a:effectLst/>
                <a:latin typeface="Helvetica" panose="020B0604020202020204" pitchFamily="34" charset="0"/>
              </a:rPr>
              <a:t> </a:t>
            </a:r>
            <a:r>
              <a:rPr lang="en-US" sz="1200" b="1" i="0" dirty="0" err="1">
                <a:solidFill>
                  <a:srgbClr val="FF0000"/>
                </a:solidFill>
                <a:effectLst/>
                <a:latin typeface="Helvetica" panose="020B0604020202020204" pitchFamily="34" charset="0"/>
              </a:rPr>
              <a:t>arba</a:t>
            </a:r>
            <a:r>
              <a:rPr lang="en-US" sz="1200" b="1" i="0" dirty="0">
                <a:solidFill>
                  <a:srgbClr val="FF0000"/>
                </a:solidFill>
                <a:effectLst/>
                <a:latin typeface="Helvetica" panose="020B0604020202020204" pitchFamily="34" charset="0"/>
              </a:rPr>
              <a:t> </a:t>
            </a:r>
            <a:r>
              <a:rPr lang="lt-LT" sz="1200" b="1" i="0" dirty="0">
                <a:solidFill>
                  <a:srgbClr val="FF0000"/>
                </a:solidFill>
                <a:effectLst/>
                <a:latin typeface="Helvetica" panose="020B0604020202020204" pitchFamily="34" charset="0"/>
              </a:rPr>
              <a:t>746 079</a:t>
            </a:r>
            <a:r>
              <a:rPr lang="en-US" sz="1200" b="1" i="0" dirty="0">
                <a:solidFill>
                  <a:srgbClr val="FF0000"/>
                </a:solidFill>
                <a:effectLst/>
                <a:latin typeface="Helvetica" panose="020B0604020202020204" pitchFamily="34" charset="0"/>
              </a:rPr>
              <a:t> ha </a:t>
            </a:r>
            <a:r>
              <a:rPr lang="en-US" sz="1200" b="1" i="0" dirty="0" err="1">
                <a:solidFill>
                  <a:srgbClr val="FF0000"/>
                </a:solidFill>
                <a:effectLst/>
                <a:latin typeface="Helvetica" panose="020B0604020202020204" pitchFamily="34" charset="0"/>
              </a:rPr>
              <a:t>daugiame</a:t>
            </a:r>
            <a:r>
              <a:rPr lang="lt-LT" sz="1200" b="1" i="0" dirty="0" err="1">
                <a:solidFill>
                  <a:srgbClr val="FF0000"/>
                </a:solidFill>
                <a:effectLst/>
                <a:latin typeface="Helvetica" panose="020B0604020202020204" pitchFamily="34" charset="0"/>
              </a:rPr>
              <a:t>čių</a:t>
            </a:r>
            <a:r>
              <a:rPr lang="lt-LT" sz="1200" b="1" i="0" dirty="0">
                <a:solidFill>
                  <a:srgbClr val="FF0000"/>
                </a:solidFill>
                <a:effectLst/>
                <a:latin typeface="Helvetica" panose="020B0604020202020204" pitchFamily="34" charset="0"/>
              </a:rPr>
              <a:t> pievų</a:t>
            </a:r>
            <a:endParaRPr lang="lt-LT" sz="1200" b="0" i="0" dirty="0">
              <a:solidFill>
                <a:srgbClr val="000000"/>
              </a:solidFill>
              <a:effectLst/>
              <a:latin typeface="Arial"/>
              <a:cs typeface="Arial"/>
            </a:endParaRPr>
          </a:p>
          <a:p>
            <a:pPr algn="just" fontAlgn="base">
              <a:buFont typeface="Arial" panose="020B0604020202020204" pitchFamily="34" charset="0"/>
              <a:buChar char="•"/>
            </a:pPr>
            <a:r>
              <a:rPr lang="lt-LT" sz="1200" dirty="0">
                <a:solidFill>
                  <a:srgbClr val="000000"/>
                </a:solidFill>
                <a:latin typeface="Arial"/>
                <a:cs typeface="Arial"/>
              </a:rPr>
              <a:t> pareiškėjams, kuriems (galimai) buvo nustatyta prievolė per metus atstatyti daugiametes pievas, tačiau jie to nepadarė taikomos sankcijos</a:t>
            </a:r>
          </a:p>
          <a:p>
            <a:pPr algn="just" fontAlgn="base">
              <a:buFont typeface="Arial" panose="020B0604020202020204" pitchFamily="34" charset="0"/>
              <a:buChar char="•"/>
            </a:pPr>
            <a:endParaRPr lang="lt-LT" sz="1200" b="0" i="0" dirty="0">
              <a:solidFill>
                <a:srgbClr val="009900"/>
              </a:solidFill>
              <a:effectLst/>
              <a:latin typeface="Arial" panose="020B0604020202020204" pitchFamily="34" charset="0"/>
              <a:cs typeface="Arial" panose="020B0604020202020204" pitchFamily="34" charset="0"/>
            </a:endParaRPr>
          </a:p>
          <a:p>
            <a:pPr algn="just"/>
            <a:r>
              <a:rPr lang="lt-LT" sz="1200" b="1" dirty="0">
                <a:solidFill>
                  <a:schemeClr val="accent3">
                    <a:lumMod val="50000"/>
                  </a:schemeClr>
                </a:solidFill>
                <a:latin typeface="Arial"/>
                <a:ea typeface="+mn-lt"/>
                <a:cs typeface="+mn-lt"/>
              </a:rPr>
              <a:t>Daugiamečių pievų atkūrimo reikalavimas netaikomas, jei: </a:t>
            </a:r>
            <a:endParaRPr lang="lt-LT" sz="1600" b="1" dirty="0">
              <a:solidFill>
                <a:schemeClr val="accent3">
                  <a:lumMod val="50000"/>
                </a:schemeClr>
              </a:solidFill>
              <a:latin typeface="Arial"/>
              <a:cs typeface="Arial"/>
            </a:endParaRPr>
          </a:p>
          <a:p>
            <a:pPr algn="just"/>
            <a:r>
              <a:rPr lang="lt-LT" sz="1200" dirty="0">
                <a:ea typeface="+mn-lt"/>
                <a:cs typeface="+mn-lt"/>
              </a:rPr>
              <a:t>daugiametės pievos buvo pakeistos į kitus žemės plotus, nepatenkančius į bl1 bloką (namų valda, komercinės, visuomeninės paskirties žemė); </a:t>
            </a:r>
            <a:endParaRPr lang="lt-LT" sz="1600" dirty="0"/>
          </a:p>
          <a:p>
            <a:pPr algn="just"/>
            <a:r>
              <a:rPr lang="lt-LT" sz="1200" dirty="0">
                <a:ea typeface="+mn-lt"/>
                <a:cs typeface="+mn-lt"/>
              </a:rPr>
              <a:t>valstybės nuosavybėn paimta žemė, kuri panaudota viešajam interesui ar visuomeniniais tikslais; </a:t>
            </a:r>
            <a:endParaRPr lang="lt-LT" sz="1600" dirty="0"/>
          </a:p>
          <a:p>
            <a:pPr algn="just"/>
            <a:r>
              <a:rPr lang="lt-LT" sz="1200" dirty="0">
                <a:ea typeface="+mn-lt"/>
                <a:cs typeface="+mn-lt"/>
              </a:rPr>
              <a:t>daugiametės pievos apsodinamos mišku (išskyrus trumpos rotacijos želdinius, kalėdines eglutes ar energetinius medžius).</a:t>
            </a:r>
            <a:endParaRPr lang="lt-LT" sz="1600" dirty="0"/>
          </a:p>
          <a:p>
            <a:pPr algn="just"/>
            <a:endParaRPr lang="lt-LT" sz="1200" b="0" i="0" dirty="0">
              <a:solidFill>
                <a:srgbClr val="000000"/>
              </a:solidFill>
              <a:effectLst/>
              <a:latin typeface="Arial"/>
              <a:cs typeface="Arial"/>
            </a:endParaRPr>
          </a:p>
        </p:txBody>
      </p:sp>
      <p:pic>
        <p:nvPicPr>
          <p:cNvPr id="3" name="Grafinis elementas 2" descr="Agriculture outline">
            <a:extLst>
              <a:ext uri="{FF2B5EF4-FFF2-40B4-BE49-F238E27FC236}">
                <a16:creationId xmlns:a16="http://schemas.microsoft.com/office/drawing/2014/main" id="{AE89C3BE-DB2A-6D2E-609E-55C784F6A3E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8505265" y="0"/>
            <a:ext cx="638735" cy="638735"/>
          </a:xfrm>
          <a:prstGeom prst="rect">
            <a:avLst/>
          </a:prstGeom>
        </p:spPr>
      </p:pic>
      <p:sp>
        <p:nvSpPr>
          <p:cNvPr id="5" name="TextBox 4">
            <a:extLst>
              <a:ext uri="{FF2B5EF4-FFF2-40B4-BE49-F238E27FC236}">
                <a16:creationId xmlns:a16="http://schemas.microsoft.com/office/drawing/2014/main" id="{00D1CADB-6447-525C-590E-02BF3C66B1DA}"/>
              </a:ext>
            </a:extLst>
          </p:cNvPr>
          <p:cNvSpPr txBox="1"/>
          <p:nvPr/>
        </p:nvSpPr>
        <p:spPr>
          <a:xfrm>
            <a:off x="3574206" y="110184"/>
            <a:ext cx="4847068" cy="1277273"/>
          </a:xfrm>
          <a:prstGeom prst="rect">
            <a:avLst/>
          </a:prstGeom>
          <a:noFill/>
          <a:ln w="28575">
            <a:solidFill>
              <a:srgbClr val="FF0000"/>
            </a:solidFill>
          </a:ln>
        </p:spPr>
        <p:txBody>
          <a:bodyPr wrap="square" lIns="91440" tIns="45720" rIns="91440" bIns="45720" rtlCol="0" anchor="t">
            <a:spAutoFit/>
          </a:bodyPr>
          <a:lstStyle/>
          <a:p>
            <a:pPr algn="l" rtl="0" fontAlgn="base"/>
            <a:r>
              <a:rPr lang="en-US" sz="1100" b="1" i="0" u="none" strike="noStrike" dirty="0" err="1">
                <a:solidFill>
                  <a:srgbClr val="FF0000"/>
                </a:solidFill>
                <a:effectLst/>
                <a:latin typeface="Arial"/>
                <a:cs typeface="Arial"/>
              </a:rPr>
              <a:t>Svarb</a:t>
            </a:r>
            <a:r>
              <a:rPr lang="lt-LT" sz="1100" b="1" i="0" u="none" strike="noStrike" dirty="0">
                <a:solidFill>
                  <a:srgbClr val="FF0000"/>
                </a:solidFill>
                <a:effectLst/>
                <a:latin typeface="Arial"/>
                <a:cs typeface="Arial"/>
              </a:rPr>
              <a:t>u</a:t>
            </a:r>
            <a:r>
              <a:rPr lang="en-US" sz="1100" b="1" i="0" u="none" strike="noStrike" dirty="0">
                <a:solidFill>
                  <a:srgbClr val="FF0000"/>
                </a:solidFill>
                <a:effectLst/>
                <a:latin typeface="Arial"/>
                <a:cs typeface="Arial"/>
              </a:rPr>
              <a:t>!</a:t>
            </a:r>
            <a:endParaRPr lang="lt-LT" sz="1100" b="1" i="0" u="none" strike="noStrike" dirty="0">
              <a:solidFill>
                <a:srgbClr val="FF0000"/>
              </a:solidFill>
              <a:effectLst/>
              <a:latin typeface="Arial"/>
              <a:cs typeface="Arial"/>
            </a:endParaRPr>
          </a:p>
          <a:p>
            <a:pPr algn="l" rtl="0" fontAlgn="base"/>
            <a:endParaRPr lang="en-US" sz="1100" b="1" i="0" u="none" strike="noStrike" dirty="0">
              <a:solidFill>
                <a:srgbClr val="FF0000"/>
              </a:solidFill>
              <a:effectLst/>
              <a:latin typeface="Arial"/>
              <a:cs typeface="Arial"/>
            </a:endParaRPr>
          </a:p>
          <a:p>
            <a:pPr algn="l" rtl="0" fontAlgn="base"/>
            <a:r>
              <a:rPr lang="lt-LT" sz="1100" b="1" dirty="0">
                <a:solidFill>
                  <a:srgbClr val="FF0000"/>
                </a:solidFill>
                <a:latin typeface="Arial"/>
                <a:cs typeface="Arial"/>
              </a:rPr>
              <a:t>Pieva, penkerius metus iš eilės toje pačioje vietoje deklaruojama kodu GPŽ tampa daugiamete pieva nepaisant jos dalyvavimo sėjomainoje. </a:t>
            </a:r>
          </a:p>
          <a:p>
            <a:pPr algn="l" rtl="0" fontAlgn="base"/>
            <a:endParaRPr lang="lt-LT" sz="1100" b="1" dirty="0">
              <a:solidFill>
                <a:srgbClr val="FF0000"/>
              </a:solidFill>
              <a:latin typeface="Arial"/>
              <a:cs typeface="Arial"/>
            </a:endParaRPr>
          </a:p>
          <a:p>
            <a:pPr algn="l" rtl="0" fontAlgn="base"/>
            <a:r>
              <a:rPr lang="lt-LT" sz="1100" b="1" dirty="0">
                <a:solidFill>
                  <a:srgbClr val="FF0000"/>
                </a:solidFill>
                <a:latin typeface="Arial"/>
                <a:cs typeface="Arial"/>
              </a:rPr>
              <a:t>Detali daugiamečių pievų atkūrimo tvarka tvirtinama atskiru ministro įsakymu.</a:t>
            </a:r>
            <a:endParaRPr lang="en-US" sz="1100" dirty="0">
              <a:solidFill>
                <a:srgbClr val="FF0000"/>
              </a:solidFill>
              <a:latin typeface="Arial"/>
              <a:cs typeface="Arial"/>
            </a:endParaRPr>
          </a:p>
        </p:txBody>
      </p:sp>
    </p:spTree>
    <p:extLst>
      <p:ext uri="{BB962C8B-B14F-4D97-AF65-F5344CB8AC3E}">
        <p14:creationId xmlns:p14="http://schemas.microsoft.com/office/powerpoint/2010/main" val="1412037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Lentelė 4">
            <a:extLst>
              <a:ext uri="{FF2B5EF4-FFF2-40B4-BE49-F238E27FC236}">
                <a16:creationId xmlns:a16="http://schemas.microsoft.com/office/drawing/2014/main" id="{4992D7F8-97A8-A85D-048A-71029DFE84AE}"/>
              </a:ext>
            </a:extLst>
          </p:cNvPr>
          <p:cNvGraphicFramePr>
            <a:graphicFrameLocks noGrp="1"/>
          </p:cNvGraphicFramePr>
          <p:nvPr>
            <p:extLst>
              <p:ext uri="{D42A27DB-BD31-4B8C-83A1-F6EECF244321}">
                <p14:modId xmlns:p14="http://schemas.microsoft.com/office/powerpoint/2010/main" val="3302654464"/>
              </p:ext>
            </p:extLst>
          </p:nvPr>
        </p:nvGraphicFramePr>
        <p:xfrm>
          <a:off x="568842" y="316130"/>
          <a:ext cx="8006316" cy="4511240"/>
        </p:xfrm>
        <a:graphic>
          <a:graphicData uri="http://schemas.openxmlformats.org/drawingml/2006/table">
            <a:tbl>
              <a:tblPr firstRow="1" firstCol="1" bandRow="1"/>
              <a:tblGrid>
                <a:gridCol w="2379203">
                  <a:extLst>
                    <a:ext uri="{9D8B030D-6E8A-4147-A177-3AD203B41FA5}">
                      <a16:colId xmlns:a16="http://schemas.microsoft.com/office/drawing/2014/main" val="192914963"/>
                    </a:ext>
                  </a:extLst>
                </a:gridCol>
                <a:gridCol w="5627113">
                  <a:extLst>
                    <a:ext uri="{9D8B030D-6E8A-4147-A177-3AD203B41FA5}">
                      <a16:colId xmlns:a16="http://schemas.microsoft.com/office/drawing/2014/main" val="395783188"/>
                    </a:ext>
                  </a:extLst>
                </a:gridCol>
              </a:tblGrid>
              <a:tr h="442000">
                <a:tc>
                  <a:txBody>
                    <a:bodyPr/>
                    <a:lstStyle/>
                    <a:p>
                      <a:pPr algn="ctr"/>
                      <a:r>
                        <a:rPr lang="lt-LT"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KAS NAUJO (arba ne nauja, bet akcentuojama)</a:t>
                      </a:r>
                      <a:endParaRPr lang="lt-L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596" marR="62596"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marL="457200" algn="ctr" fontAlgn="ctr" hangingPunct="0"/>
                      <a:r>
                        <a:rPr lang="lt-LT"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ĮGYVENDINIMAS</a:t>
                      </a:r>
                      <a:endParaRPr lang="lt-L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2596" marR="62596"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extLst>
                  <a:ext uri="{0D108BD9-81ED-4DB2-BD59-A6C34878D82A}">
                    <a16:rowId xmlns:a16="http://schemas.microsoft.com/office/drawing/2014/main" val="1091236636"/>
                  </a:ext>
                </a:extLst>
              </a:tr>
              <a:tr h="1210292">
                <a:tc>
                  <a:txBody>
                    <a:bodyPr/>
                    <a:lstStyle/>
                    <a:p>
                      <a:pPr algn="ctr"/>
                      <a:r>
                        <a:rPr lang="lt-LT"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Apibrėžimas</a:t>
                      </a:r>
                      <a:endParaRPr lang="lt-L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596" marR="62596"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marL="457200" algn="just" fontAlgn="ctr" hangingPunct="0"/>
                      <a:r>
                        <a:rPr lang="lt-LT" sz="1000" b="1" dirty="0">
                          <a:effectLst/>
                          <a:latin typeface="Calibri" panose="020F0502020204030204" pitchFamily="34" charset="0"/>
                          <a:ea typeface="Calibri" panose="020F0502020204030204" pitchFamily="34" charset="0"/>
                          <a:cs typeface="Times New Roman" panose="02020603050405020304" pitchFamily="18" charset="0"/>
                        </a:rPr>
                        <a:t>Daugiametė ganykla arba pieva</a:t>
                      </a:r>
                      <a:r>
                        <a:rPr lang="lt-LT" sz="1000" dirty="0">
                          <a:effectLst/>
                          <a:latin typeface="Calibri" panose="020F0502020204030204" pitchFamily="34" charset="0"/>
                          <a:ea typeface="Calibri" panose="020F0502020204030204" pitchFamily="34" charset="0"/>
                          <a:cs typeface="Times New Roman" panose="02020603050405020304" pitchFamily="18" charset="0"/>
                        </a:rPr>
                        <a:t> – užsėtas daugiametėmis žolėmis arba natūralus žemės plotas, </a:t>
                      </a:r>
                      <a:r>
                        <a:rPr lang="lt-LT" sz="1000" u="sng" dirty="0">
                          <a:effectLst/>
                          <a:latin typeface="Calibri" panose="020F0502020204030204" pitchFamily="34" charset="0"/>
                          <a:ea typeface="Calibri" panose="020F0502020204030204" pitchFamily="34" charset="0"/>
                          <a:cs typeface="Times New Roman" panose="02020603050405020304" pitchFamily="18" charset="0"/>
                        </a:rPr>
                        <a:t>neariamas penkerius ar daugiau metų, kurį galima atsėti</a:t>
                      </a:r>
                      <a:r>
                        <a:rPr lang="lt-LT" sz="1000" dirty="0">
                          <a:effectLst/>
                          <a:latin typeface="Calibri" panose="020F0502020204030204" pitchFamily="34" charset="0"/>
                          <a:ea typeface="Calibri" panose="020F0502020204030204" pitchFamily="34" charset="0"/>
                          <a:cs typeface="Times New Roman" panose="02020603050405020304" pitchFamily="18" charset="0"/>
                        </a:rPr>
                        <a:t>, skirtas ūkiniams gyvūnams ganyti, žolei ar žolės produkcijai gauti. Taip pat visi žoliniai augalai, tradiciškai aptinkami natūraliose ganyklose, arba paprastai įmaišomi į ganyklų ar pievų sėklų mišinius, kurie skirti pašarų gamybai</a:t>
                      </a:r>
                    </a:p>
                  </a:txBody>
                  <a:tcPr marL="62596" marR="62596"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0129723"/>
                  </a:ext>
                </a:extLst>
              </a:tr>
              <a:tr h="806861">
                <a:tc>
                  <a:txBody>
                    <a:bodyPr/>
                    <a:lstStyle/>
                    <a:p>
                      <a:pPr algn="ctr"/>
                      <a:r>
                        <a:rPr lang="lt-LT"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Galimybė pievas deklaruoti DGP kodu jau pirmaisiais metais</a:t>
                      </a:r>
                      <a:endParaRPr lang="lt-L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596" marR="62596"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r>
                        <a:rPr lang="lt-LT" sz="1000" dirty="0">
                          <a:effectLst/>
                          <a:latin typeface="Calibri" panose="020F0502020204030204" pitchFamily="34" charset="0"/>
                          <a:ea typeface="Times New Roman" panose="02020603050405020304" pitchFamily="18" charset="0"/>
                          <a:cs typeface="Times New Roman" panose="02020603050405020304" pitchFamily="18" charset="0"/>
                        </a:rPr>
                        <a:t>Pareiškėjams bus suteikiama galimybė pievas deklaruoti kaip daugiametes pievas jau pirmaisiais metais (nelaukiant 5 metų virtimo proceso). Kodas </a:t>
                      </a:r>
                      <a:r>
                        <a:rPr lang="lt-LT" sz="10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DGI</a:t>
                      </a:r>
                      <a:r>
                        <a:rPr lang="lt-LT" sz="1000" dirty="0">
                          <a:effectLst/>
                          <a:latin typeface="Calibri" panose="020F0502020204030204" pitchFamily="34" charset="0"/>
                          <a:ea typeface="Times New Roman" panose="02020603050405020304" pitchFamily="18" charset="0"/>
                          <a:cs typeface="Times New Roman" panose="02020603050405020304" pitchFamily="18" charset="0"/>
                        </a:rPr>
                        <a:t>.</a:t>
                      </a:r>
                      <a:endParaRPr lang="lt-LT" sz="1000" dirty="0">
                        <a:effectLst/>
                        <a:latin typeface="Calibri" panose="020F0502020204030204" pitchFamily="34" charset="0"/>
                        <a:ea typeface="Calibri" panose="020F0502020204030204" pitchFamily="34" charset="0"/>
                        <a:cs typeface="Times New Roman" panose="02020603050405020304" pitchFamily="18" charset="0"/>
                      </a:endParaRPr>
                    </a:p>
                    <a:p>
                      <a:r>
                        <a:rPr lang="lt-LT" sz="1000" dirty="0">
                          <a:effectLst/>
                          <a:latin typeface="Calibri" panose="020F0502020204030204" pitchFamily="34" charset="0"/>
                          <a:ea typeface="Times New Roman" panose="02020603050405020304" pitchFamily="18" charset="0"/>
                          <a:cs typeface="Times New Roman" panose="02020603050405020304" pitchFamily="18" charset="0"/>
                        </a:rPr>
                        <a:t>Pareiškėjai deklaravę pievas kodu </a:t>
                      </a:r>
                      <a:r>
                        <a:rPr lang="lt-LT" sz="10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DGI</a:t>
                      </a:r>
                      <a:r>
                        <a:rPr lang="lt-LT" sz="1000" dirty="0">
                          <a:effectLst/>
                          <a:latin typeface="Calibri" panose="020F0502020204030204" pitchFamily="34" charset="0"/>
                          <a:ea typeface="Times New Roman" panose="02020603050405020304" pitchFamily="18" charset="0"/>
                          <a:cs typeface="Times New Roman" panose="02020603050405020304" pitchFamily="18" charset="0"/>
                        </a:rPr>
                        <a:t> prisiima įsipareigojimą tas pievas išlaikyti bent penkerius metus iš eilės.</a:t>
                      </a:r>
                      <a:endParaRPr lang="lt-L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596" marR="62596"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7056062"/>
                  </a:ext>
                </a:extLst>
              </a:tr>
              <a:tr h="605146">
                <a:tc>
                  <a:txBody>
                    <a:bodyPr/>
                    <a:lstStyle/>
                    <a:p>
                      <a:pPr algn="ctr"/>
                      <a:r>
                        <a:rPr lang="lt-LT"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Galimybė atnaujinti daugiametes pievas</a:t>
                      </a:r>
                      <a:endParaRPr lang="lt-L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596" marR="62596"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r>
                        <a:rPr lang="lt-LT" sz="1000" dirty="0">
                          <a:effectLst/>
                          <a:latin typeface="Calibri" panose="020F0502020204030204" pitchFamily="34" charset="0"/>
                          <a:ea typeface="Times New Roman" panose="02020603050405020304" pitchFamily="18" charset="0"/>
                          <a:cs typeface="Times New Roman" panose="02020603050405020304" pitchFamily="18" charset="0"/>
                        </a:rPr>
                        <a:t>Atsisakant arimo kriterijaus pareiškėjams suteikiama galimybė atnaujinti daugiametes pievas neprarandant daugiametės pievos statuso. Atnaujintas daugiametes pievas reikės deklaruoti nauju kodu </a:t>
                      </a:r>
                      <a:r>
                        <a:rPr lang="lt-LT" sz="10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DGA</a:t>
                      </a:r>
                      <a:r>
                        <a:rPr lang="lt-LT" sz="1000" dirty="0">
                          <a:effectLst/>
                          <a:latin typeface="Calibri" panose="020F0502020204030204" pitchFamily="34" charset="0"/>
                          <a:ea typeface="Times New Roman" panose="02020603050405020304" pitchFamily="18" charset="0"/>
                          <a:cs typeface="Times New Roman" panose="02020603050405020304" pitchFamily="18" charset="0"/>
                        </a:rPr>
                        <a:t>.</a:t>
                      </a:r>
                      <a:endParaRPr lang="lt-L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596" marR="62596"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1730715"/>
                  </a:ext>
                </a:extLst>
              </a:tr>
              <a:tr h="605146">
                <a:tc>
                  <a:txBody>
                    <a:bodyPr/>
                    <a:lstStyle/>
                    <a:p>
                      <a:pPr algn="ctr"/>
                      <a:r>
                        <a:rPr lang="lt-LT"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Ne daugiamečių (pievų iki 5 metų atnaujinimas) pievų atnaujinimas</a:t>
                      </a:r>
                      <a:endParaRPr lang="lt-L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596" marR="62596"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r>
                        <a:rPr lang="lt-LT" sz="1000" dirty="0">
                          <a:effectLst/>
                          <a:latin typeface="Calibri" panose="020F0502020204030204" pitchFamily="34" charset="0"/>
                          <a:ea typeface="Times New Roman" panose="02020603050405020304" pitchFamily="18" charset="0"/>
                          <a:cs typeface="Times New Roman" panose="02020603050405020304" pitchFamily="18" charset="0"/>
                        </a:rPr>
                        <a:t>Pareiškėjai norėdami, kad jų pieva netaptų daugiamete pieva, kartą per penkerių metų laikotarpį ją uždeklaruoja kitu nei GPŽ kodu (žolinių augalų mišinių kodai įskaitytinai). Kitaip ji pavirs DGP. Atsisakoma GPA kodo. </a:t>
                      </a:r>
                      <a:endParaRPr lang="lt-L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596" marR="62596"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9588714"/>
                  </a:ext>
                </a:extLst>
              </a:tr>
              <a:tr h="806861">
                <a:tc>
                  <a:txBody>
                    <a:bodyPr/>
                    <a:lstStyle/>
                    <a:p>
                      <a:pPr algn="ctr"/>
                      <a:r>
                        <a:rPr lang="lt-LT"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III pasėlių klasifikatoriaus grupės augalų priskyrimas DGP</a:t>
                      </a:r>
                      <a:endParaRPr lang="lt-L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596" marR="62596"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DBDB"/>
                    </a:solidFill>
                  </a:tcPr>
                </a:tc>
                <a:tc>
                  <a:txBody>
                    <a:bodyPr/>
                    <a:lstStyle/>
                    <a:p>
                      <a:r>
                        <a:rPr lang="lt-LT" sz="1000" dirty="0">
                          <a:effectLst/>
                          <a:latin typeface="Calibri" panose="020F0502020204030204" pitchFamily="34" charset="0"/>
                          <a:ea typeface="Times New Roman" panose="02020603050405020304" pitchFamily="18" charset="0"/>
                          <a:cs typeface="Times New Roman" panose="02020603050405020304" pitchFamily="18" charset="0"/>
                        </a:rPr>
                        <a:t>Dėl pernelyg didelės klaidų rizikos, didelės administravimo naštos ir mažos naudos atsisakoma idėjos III pasėlių klasifikatoriaus grupės augalus (Dobilai, </a:t>
                      </a:r>
                      <a:r>
                        <a:rPr lang="lt-LT" sz="1000" dirty="0" err="1">
                          <a:effectLst/>
                          <a:latin typeface="Calibri" panose="020F0502020204030204" pitchFamily="34" charset="0"/>
                          <a:ea typeface="Times New Roman" panose="02020603050405020304" pitchFamily="18" charset="0"/>
                          <a:cs typeface="Times New Roman" panose="02020603050405020304" pitchFamily="18" charset="0"/>
                        </a:rPr>
                        <a:t>Esparcetai</a:t>
                      </a:r>
                      <a:r>
                        <a:rPr lang="lt-LT" sz="1000" dirty="0">
                          <a:effectLst/>
                          <a:latin typeface="Calibri" panose="020F0502020204030204" pitchFamily="34" charset="0"/>
                          <a:ea typeface="Times New Roman" panose="02020603050405020304" pitchFamily="18" charset="0"/>
                          <a:cs typeface="Times New Roman" panose="02020603050405020304" pitchFamily="18" charset="0"/>
                        </a:rPr>
                        <a:t>, Barkūnai, Liucernos ir kt.) priskirti DGP plotams. Taip pat kodas BMI perkeliamas į III klasifikatoriaus grupę. </a:t>
                      </a:r>
                      <a:endParaRPr lang="lt-L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596" marR="62596"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0182803"/>
                  </a:ext>
                </a:extLst>
              </a:tr>
            </a:tbl>
          </a:graphicData>
        </a:graphic>
      </p:graphicFrame>
    </p:spTree>
    <p:extLst>
      <p:ext uri="{BB962C8B-B14F-4D97-AF65-F5344CB8AC3E}">
        <p14:creationId xmlns:p14="http://schemas.microsoft.com/office/powerpoint/2010/main" val="3571716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818646" y="1529736"/>
            <a:ext cx="5968063" cy="400110"/>
          </a:xfrm>
          <a:prstGeom prst="rect">
            <a:avLst/>
          </a:prstGeom>
          <a:noFill/>
        </p:spPr>
        <p:txBody>
          <a:bodyPr wrap="square" rtlCol="0">
            <a:spAutoFit/>
          </a:bodyPr>
          <a:lstStyle/>
          <a:p>
            <a:r>
              <a:rPr lang="lt-LT" sz="2000" b="1">
                <a:solidFill>
                  <a:srgbClr val="8EC543"/>
                </a:solidFill>
                <a:latin typeface="Arial" pitchFamily="34" charset="0"/>
                <a:cs typeface="Arial" pitchFamily="34" charset="0"/>
              </a:rPr>
              <a:t>Šlapynių ir durpžemių apsauga </a:t>
            </a:r>
            <a:r>
              <a:rPr lang="lt-LT" sz="1400" b="1">
                <a:solidFill>
                  <a:srgbClr val="009900"/>
                </a:solidFill>
                <a:latin typeface="Arial" pitchFamily="34" charset="0"/>
                <a:cs typeface="Arial" pitchFamily="34" charset="0"/>
              </a:rPr>
              <a:t>​</a:t>
            </a:r>
            <a:endParaRPr lang="en-GB" sz="2000" b="1">
              <a:solidFill>
                <a:srgbClr val="009900"/>
              </a:solidFill>
              <a:latin typeface="Arial" pitchFamily="34" charset="0"/>
              <a:cs typeface="Arial" pitchFamily="34" charset="0"/>
            </a:endParaRPr>
          </a:p>
        </p:txBody>
      </p:sp>
      <p:pic>
        <p:nvPicPr>
          <p:cNvPr id="2050" name="Picture 2" descr="C:\Users\Aniuta\Desktop\lapas2.png"/>
          <p:cNvPicPr>
            <a:picLocks noChangeAspect="1" noChangeArrowheads="1"/>
          </p:cNvPicPr>
          <p:nvPr/>
        </p:nvPicPr>
        <p:blipFill>
          <a:blip r:embed="rId3" cstate="print"/>
          <a:srcRect/>
          <a:stretch>
            <a:fillRect/>
          </a:stretch>
        </p:blipFill>
        <p:spPr bwMode="auto">
          <a:xfrm>
            <a:off x="273742" y="2285998"/>
            <a:ext cx="1390051" cy="1670060"/>
          </a:xfrm>
          <a:prstGeom prst="rect">
            <a:avLst/>
          </a:prstGeom>
          <a:noFill/>
        </p:spPr>
      </p:pic>
      <p:sp>
        <p:nvSpPr>
          <p:cNvPr id="6" name="TextBox 5"/>
          <p:cNvSpPr txBox="1"/>
          <p:nvPr/>
        </p:nvSpPr>
        <p:spPr>
          <a:xfrm>
            <a:off x="470929" y="2782132"/>
            <a:ext cx="1272653" cy="692497"/>
          </a:xfrm>
          <a:prstGeom prst="rect">
            <a:avLst/>
          </a:prstGeom>
          <a:noFill/>
        </p:spPr>
        <p:txBody>
          <a:bodyPr wrap="square" lIns="91440" tIns="45720" rIns="91440" bIns="45720" rtlCol="0" anchor="t">
            <a:spAutoFit/>
          </a:bodyPr>
          <a:lstStyle/>
          <a:p>
            <a:r>
              <a:rPr lang="lt-LT" b="1">
                <a:solidFill>
                  <a:srgbClr val="8EC543"/>
                </a:solidFill>
                <a:latin typeface="Arial"/>
                <a:cs typeface="Arial"/>
              </a:rPr>
              <a:t>GAAB 2</a:t>
            </a:r>
            <a:endParaRPr lang="en-US" b="1">
              <a:solidFill>
                <a:srgbClr val="8EC543"/>
              </a:solidFill>
              <a:latin typeface="Arial"/>
              <a:cs typeface="Arial"/>
            </a:endParaRPr>
          </a:p>
          <a:p>
            <a:r>
              <a:rPr lang="lt-LT" sz="1050" b="1">
                <a:solidFill>
                  <a:srgbClr val="FF0000"/>
                </a:solidFill>
                <a:latin typeface="Arial"/>
                <a:cs typeface="Arial"/>
              </a:rPr>
              <a:t>taikoma nuo 2024 m.​</a:t>
            </a:r>
            <a:endParaRPr lang="en-GB" sz="1050" b="1">
              <a:solidFill>
                <a:srgbClr val="FF0000"/>
              </a:solidFill>
              <a:latin typeface="Arial"/>
              <a:cs typeface="Arial"/>
            </a:endParaRPr>
          </a:p>
        </p:txBody>
      </p:sp>
      <p:sp>
        <p:nvSpPr>
          <p:cNvPr id="2" name="TextBox 1">
            <a:extLst>
              <a:ext uri="{FF2B5EF4-FFF2-40B4-BE49-F238E27FC236}">
                <a16:creationId xmlns:a16="http://schemas.microsoft.com/office/drawing/2014/main" id="{7B24EC14-ED76-24E1-4C64-197CF6342A7D}"/>
              </a:ext>
            </a:extLst>
          </p:cNvPr>
          <p:cNvSpPr txBox="1"/>
          <p:nvPr/>
        </p:nvSpPr>
        <p:spPr>
          <a:xfrm>
            <a:off x="1818646" y="1924773"/>
            <a:ext cx="7197763" cy="1969770"/>
          </a:xfrm>
          <a:prstGeom prst="rect">
            <a:avLst/>
          </a:prstGeom>
          <a:noFill/>
        </p:spPr>
        <p:txBody>
          <a:bodyPr wrap="square" lIns="91440" tIns="45720" rIns="91440" bIns="45720" rtlCol="0" anchor="t">
            <a:spAutoFit/>
          </a:bodyPr>
          <a:lstStyle/>
          <a:p>
            <a:pPr algn="just" rtl="0" fontAlgn="base"/>
            <a:r>
              <a:rPr lang="lt-LT" sz="1400" b="1" i="0" u="none" strike="noStrike" dirty="0">
                <a:solidFill>
                  <a:srgbClr val="385723"/>
                </a:solidFill>
                <a:effectLst/>
                <a:latin typeface="Arial"/>
                <a:cs typeface="Arial"/>
              </a:rPr>
              <a:t>Nustatytuose šlapynių ir durpžemių plotuose, kurie patenka į pareiškėjo deklaruojamus plotus draudžiama:</a:t>
            </a:r>
            <a:r>
              <a:rPr lang="lt-LT" sz="1400" b="0" i="0" dirty="0">
                <a:solidFill>
                  <a:srgbClr val="000000"/>
                </a:solidFill>
                <a:effectLst/>
                <a:latin typeface="Arial"/>
                <a:cs typeface="Arial"/>
              </a:rPr>
              <a:t>​</a:t>
            </a:r>
          </a:p>
          <a:p>
            <a:pPr algn="just" fontAlgn="base">
              <a:buFont typeface="Arial" panose="020B0604020202020204" pitchFamily="34" charset="0"/>
              <a:buChar char="•"/>
            </a:pPr>
            <a:r>
              <a:rPr lang="lt-LT" sz="1400" dirty="0">
                <a:solidFill>
                  <a:srgbClr val="000000"/>
                </a:solidFill>
                <a:latin typeface="Arial"/>
                <a:cs typeface="Arial"/>
              </a:rPr>
              <a:t> </a:t>
            </a:r>
            <a:r>
              <a:rPr lang="lt-LT" sz="1400" b="0" i="0" u="none" strike="noStrike" dirty="0">
                <a:solidFill>
                  <a:srgbClr val="000000"/>
                </a:solidFill>
                <a:effectLst/>
                <a:latin typeface="Arial"/>
                <a:cs typeface="Arial"/>
              </a:rPr>
              <a:t>šlapynių ir durpžemių plotus sausinti. Naujų drenažo sistemų įrengimas draudžiamas, tačiau senų sistemų remontas ir rekonstravimas galimas, tik jei tai nepakenks durpžemių aplinkosauginei būklei</a:t>
            </a:r>
            <a:r>
              <a:rPr lang="en-US" sz="1400" b="0" i="0" dirty="0">
                <a:solidFill>
                  <a:srgbClr val="000000"/>
                </a:solidFill>
                <a:effectLst/>
                <a:latin typeface="Arial"/>
                <a:cs typeface="Arial"/>
              </a:rPr>
              <a:t>​</a:t>
            </a:r>
          </a:p>
          <a:p>
            <a:pPr algn="just" fontAlgn="base">
              <a:buFont typeface="Arial" panose="020B0604020202020204" pitchFamily="34" charset="0"/>
              <a:buChar char="•"/>
            </a:pPr>
            <a:r>
              <a:rPr lang="lt-LT" sz="1400" dirty="0">
                <a:solidFill>
                  <a:srgbClr val="000000"/>
                </a:solidFill>
                <a:latin typeface="Arial"/>
                <a:cs typeface="Arial"/>
              </a:rPr>
              <a:t> </a:t>
            </a:r>
            <a:r>
              <a:rPr lang="lt-LT" sz="1400" b="0" i="0" u="none" strike="noStrike" dirty="0">
                <a:solidFill>
                  <a:srgbClr val="000000"/>
                </a:solidFill>
                <a:effectLst/>
                <a:latin typeface="Arial"/>
                <a:cs typeface="Arial"/>
              </a:rPr>
              <a:t>deginti durpžemių plotus</a:t>
            </a:r>
            <a:r>
              <a:rPr lang="en-US" sz="1400" b="0" i="0" dirty="0">
                <a:solidFill>
                  <a:srgbClr val="000000"/>
                </a:solidFill>
                <a:effectLst/>
                <a:latin typeface="Arial"/>
                <a:cs typeface="Arial"/>
              </a:rPr>
              <a:t>​</a:t>
            </a:r>
          </a:p>
          <a:p>
            <a:pPr algn="just" fontAlgn="base">
              <a:buFont typeface="Arial" panose="020B0604020202020204" pitchFamily="34" charset="0"/>
              <a:buChar char="•"/>
            </a:pPr>
            <a:r>
              <a:rPr lang="lt-LT" sz="1400" dirty="0">
                <a:solidFill>
                  <a:srgbClr val="000000"/>
                </a:solidFill>
                <a:latin typeface="Arial"/>
                <a:cs typeface="Arial"/>
              </a:rPr>
              <a:t> </a:t>
            </a:r>
            <a:r>
              <a:rPr lang="lt-LT" sz="1400" b="0" i="0" u="none" strike="noStrike" dirty="0">
                <a:solidFill>
                  <a:srgbClr val="000000"/>
                </a:solidFill>
                <a:effectLst/>
                <a:latin typeface="Arial"/>
                <a:cs typeface="Arial"/>
              </a:rPr>
              <a:t>durpžemių plotuose draudžiamas arimas</a:t>
            </a:r>
            <a:r>
              <a:rPr lang="en-US" sz="1400" b="0" i="0" dirty="0">
                <a:solidFill>
                  <a:srgbClr val="000000"/>
                </a:solidFill>
                <a:effectLst/>
                <a:latin typeface="Arial"/>
                <a:cs typeface="Arial"/>
              </a:rPr>
              <a:t>​</a:t>
            </a:r>
          </a:p>
          <a:p>
            <a:pPr algn="just" rtl="0" fontAlgn="base"/>
            <a:endParaRPr lang="lt-LT" sz="1200" i="1" dirty="0">
              <a:solidFill>
                <a:srgbClr val="000000"/>
              </a:solidFill>
              <a:effectLst/>
              <a:latin typeface="Arial" panose="020B0604020202020204" pitchFamily="34" charset="0"/>
              <a:cs typeface="Arial" panose="020B0604020202020204" pitchFamily="34" charset="0"/>
            </a:endParaRPr>
          </a:p>
          <a:p>
            <a:pPr algn="just" rtl="0" fontAlgn="base"/>
            <a:r>
              <a:rPr lang="lt-LT" sz="1200" b="1" dirty="0">
                <a:solidFill>
                  <a:srgbClr val="FF0000"/>
                </a:solidFill>
                <a:latin typeface="Arial"/>
                <a:cs typeface="Arial"/>
              </a:rPr>
              <a:t>Jeigu </a:t>
            </a:r>
            <a:r>
              <a:rPr lang="lt-LT" sz="1200" b="1" u="none" strike="noStrike" dirty="0">
                <a:solidFill>
                  <a:srgbClr val="FF0000"/>
                </a:solidFill>
                <a:effectLst/>
                <a:latin typeface="Arial"/>
                <a:cs typeface="Arial"/>
              </a:rPr>
              <a:t>durpžemių plotai lauke yra mažesni nei 10%, bet ne daugiau kaip 1 ha, sankcija netaikoma</a:t>
            </a:r>
            <a:r>
              <a:rPr lang="en-US" sz="1200" b="1" dirty="0">
                <a:solidFill>
                  <a:srgbClr val="FF0000"/>
                </a:solidFill>
                <a:effectLst/>
                <a:latin typeface="Arial"/>
                <a:cs typeface="Arial"/>
              </a:rPr>
              <a:t>​</a:t>
            </a:r>
          </a:p>
        </p:txBody>
      </p:sp>
      <p:pic>
        <p:nvPicPr>
          <p:cNvPr id="5" name="Grafinis elementas 4" descr="Agriculture outline">
            <a:extLst>
              <a:ext uri="{FF2B5EF4-FFF2-40B4-BE49-F238E27FC236}">
                <a16:creationId xmlns:a16="http://schemas.microsoft.com/office/drawing/2014/main" id="{282BBD17-A93A-5DE3-A0CE-F25048DEA3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8505265" y="0"/>
            <a:ext cx="638735" cy="638735"/>
          </a:xfrm>
          <a:prstGeom prst="rect">
            <a:avLst/>
          </a:prstGeom>
        </p:spPr>
      </p:pic>
    </p:spTree>
    <p:extLst>
      <p:ext uri="{BB962C8B-B14F-4D97-AF65-F5344CB8AC3E}">
        <p14:creationId xmlns:p14="http://schemas.microsoft.com/office/powerpoint/2010/main" val="1864752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818646" y="1529736"/>
            <a:ext cx="5968063" cy="400110"/>
          </a:xfrm>
          <a:prstGeom prst="rect">
            <a:avLst/>
          </a:prstGeom>
          <a:noFill/>
        </p:spPr>
        <p:txBody>
          <a:bodyPr wrap="square" rtlCol="0">
            <a:spAutoFit/>
          </a:bodyPr>
          <a:lstStyle/>
          <a:p>
            <a:r>
              <a:rPr lang="lt-LT" sz="2000" b="1">
                <a:solidFill>
                  <a:srgbClr val="8EC543"/>
                </a:solidFill>
                <a:latin typeface="Arial" pitchFamily="34" charset="0"/>
                <a:cs typeface="Arial" pitchFamily="34" charset="0"/>
              </a:rPr>
              <a:t>Draudimas deginti ražienas​</a:t>
            </a:r>
            <a:endParaRPr lang="en-GB" sz="2000" b="1">
              <a:solidFill>
                <a:srgbClr val="8EC543"/>
              </a:solidFill>
              <a:latin typeface="Arial" pitchFamily="34" charset="0"/>
              <a:cs typeface="Arial" pitchFamily="34" charset="0"/>
            </a:endParaRPr>
          </a:p>
        </p:txBody>
      </p:sp>
      <p:pic>
        <p:nvPicPr>
          <p:cNvPr id="2050" name="Picture 2" descr="C:\Users\Aniuta\Desktop\lapas2.png"/>
          <p:cNvPicPr>
            <a:picLocks noChangeAspect="1" noChangeArrowheads="1"/>
          </p:cNvPicPr>
          <p:nvPr/>
        </p:nvPicPr>
        <p:blipFill>
          <a:blip r:embed="rId3" cstate="print"/>
          <a:srcRect/>
          <a:stretch>
            <a:fillRect/>
          </a:stretch>
        </p:blipFill>
        <p:spPr bwMode="auto">
          <a:xfrm>
            <a:off x="273742" y="2285998"/>
            <a:ext cx="1390051" cy="1670060"/>
          </a:xfrm>
          <a:prstGeom prst="rect">
            <a:avLst/>
          </a:prstGeom>
          <a:noFill/>
        </p:spPr>
      </p:pic>
      <p:sp>
        <p:nvSpPr>
          <p:cNvPr id="6" name="TextBox 5"/>
          <p:cNvSpPr txBox="1"/>
          <p:nvPr/>
        </p:nvSpPr>
        <p:spPr>
          <a:xfrm>
            <a:off x="428596" y="2824465"/>
            <a:ext cx="1071570" cy="369332"/>
          </a:xfrm>
          <a:prstGeom prst="rect">
            <a:avLst/>
          </a:prstGeom>
          <a:noFill/>
        </p:spPr>
        <p:txBody>
          <a:bodyPr wrap="square" rtlCol="0">
            <a:spAutoFit/>
          </a:bodyPr>
          <a:lstStyle/>
          <a:p>
            <a:r>
              <a:rPr lang="lt-LT" b="1">
                <a:solidFill>
                  <a:srgbClr val="8EC543"/>
                </a:solidFill>
                <a:latin typeface="Arial" pitchFamily="34" charset="0"/>
                <a:cs typeface="Arial" pitchFamily="34" charset="0"/>
              </a:rPr>
              <a:t>GAAB 3​</a:t>
            </a:r>
            <a:endParaRPr lang="en-GB" b="1">
              <a:solidFill>
                <a:srgbClr val="8EC543"/>
              </a:solidFill>
              <a:latin typeface="Arial" pitchFamily="34" charset="0"/>
              <a:cs typeface="Arial" pitchFamily="34" charset="0"/>
            </a:endParaRPr>
          </a:p>
        </p:txBody>
      </p:sp>
      <p:sp>
        <p:nvSpPr>
          <p:cNvPr id="2" name="TextBox 1">
            <a:extLst>
              <a:ext uri="{FF2B5EF4-FFF2-40B4-BE49-F238E27FC236}">
                <a16:creationId xmlns:a16="http://schemas.microsoft.com/office/drawing/2014/main" id="{7B24EC14-ED76-24E1-4C64-197CF6342A7D}"/>
              </a:ext>
            </a:extLst>
          </p:cNvPr>
          <p:cNvSpPr txBox="1"/>
          <p:nvPr/>
        </p:nvSpPr>
        <p:spPr>
          <a:xfrm>
            <a:off x="1818646" y="1924773"/>
            <a:ext cx="6857809" cy="954107"/>
          </a:xfrm>
          <a:prstGeom prst="rect">
            <a:avLst/>
          </a:prstGeom>
          <a:noFill/>
        </p:spPr>
        <p:txBody>
          <a:bodyPr wrap="square" rtlCol="0">
            <a:spAutoFit/>
          </a:bodyPr>
          <a:lstStyle/>
          <a:p>
            <a:pPr algn="l" rtl="0" fontAlgn="base"/>
            <a:r>
              <a:rPr lang="lt-LT" sz="1400" b="1" i="0" u="none" strike="noStrike">
                <a:solidFill>
                  <a:srgbClr val="385723"/>
                </a:solidFill>
                <a:effectLst/>
                <a:latin typeface="Arial" panose="020B0604020202020204" pitchFamily="34" charset="0"/>
                <a:cs typeface="Arial" panose="020B0604020202020204" pitchFamily="34" charset="0"/>
              </a:rPr>
              <a:t>P</a:t>
            </a:r>
            <a:r>
              <a:rPr lang="en-US" sz="1400" b="1" i="0" u="none" strike="noStrike">
                <a:solidFill>
                  <a:srgbClr val="385723"/>
                </a:solidFill>
                <a:effectLst/>
                <a:latin typeface="Arial" panose="020B0604020202020204" pitchFamily="34" charset="0"/>
                <a:cs typeface="Arial" panose="020B0604020202020204" pitchFamily="34" charset="0"/>
              </a:rPr>
              <a:t>agrindin</a:t>
            </a:r>
            <a:r>
              <a:rPr lang="lt-LT" sz="1400" b="1" i="0" u="none" strike="noStrike">
                <a:solidFill>
                  <a:srgbClr val="385723"/>
                </a:solidFill>
                <a:effectLst/>
                <a:latin typeface="Arial" panose="020B0604020202020204" pitchFamily="34" charset="0"/>
                <a:cs typeface="Arial" panose="020B0604020202020204" pitchFamily="34" charset="0"/>
              </a:rPr>
              <a:t>ė sąlyga:</a:t>
            </a:r>
            <a:r>
              <a:rPr lang="en-US" sz="1400" b="0" i="0">
                <a:solidFill>
                  <a:srgbClr val="000000"/>
                </a:solidFill>
                <a:effectLst/>
                <a:latin typeface="Arial" panose="020B0604020202020204" pitchFamily="34" charset="0"/>
                <a:cs typeface="Arial" panose="020B0604020202020204" pitchFamily="34" charset="0"/>
              </a:rPr>
              <a:t>​</a:t>
            </a:r>
          </a:p>
          <a:p>
            <a:pPr algn="just" rtl="0" fontAlgn="base"/>
            <a:r>
              <a:rPr lang="lt-LT" sz="1400" b="0" i="0" u="none" strike="noStrike">
                <a:solidFill>
                  <a:srgbClr val="000000"/>
                </a:solidFill>
                <a:effectLst/>
                <a:latin typeface="Arial" panose="020B0604020202020204" pitchFamily="34" charset="0"/>
                <a:cs typeface="Arial" panose="020B0604020202020204" pitchFamily="34" charset="0"/>
              </a:rPr>
              <a:t>Ražienos negali būti deginamos, išskyrus atvejus, numatytus Aplinkos apsaugos reikalavimuose deginant sausą žolę, nendres, šiaudus bei laukininkystės ir daržininkystės atliekas</a:t>
            </a:r>
            <a:r>
              <a:rPr lang="en-US" sz="1400" b="0" i="0">
                <a:solidFill>
                  <a:srgbClr val="000000"/>
                </a:solidFill>
                <a:effectLst/>
                <a:latin typeface="Arial" panose="020B0604020202020204" pitchFamily="34" charset="0"/>
                <a:cs typeface="Arial" panose="020B0604020202020204" pitchFamily="34" charset="0"/>
              </a:rPr>
              <a:t>​</a:t>
            </a:r>
          </a:p>
        </p:txBody>
      </p:sp>
      <p:pic>
        <p:nvPicPr>
          <p:cNvPr id="3" name="Grafinis elementas 2" descr="Bonfire outline">
            <a:extLst>
              <a:ext uri="{FF2B5EF4-FFF2-40B4-BE49-F238E27FC236}">
                <a16:creationId xmlns:a16="http://schemas.microsoft.com/office/drawing/2014/main" id="{F7FDD8E0-3134-88D1-7A0C-8F8F69C8012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8505265" y="0"/>
            <a:ext cx="638735" cy="638735"/>
          </a:xfrm>
          <a:prstGeom prst="rect">
            <a:avLst/>
          </a:prstGeom>
        </p:spPr>
      </p:pic>
    </p:spTree>
    <p:extLst>
      <p:ext uri="{BB962C8B-B14F-4D97-AF65-F5344CB8AC3E}">
        <p14:creationId xmlns:p14="http://schemas.microsoft.com/office/powerpoint/2010/main" val="1774973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663793" y="1187442"/>
            <a:ext cx="5968063" cy="400110"/>
          </a:xfrm>
          <a:prstGeom prst="rect">
            <a:avLst/>
          </a:prstGeom>
          <a:noFill/>
        </p:spPr>
        <p:txBody>
          <a:bodyPr wrap="square" rtlCol="0">
            <a:spAutoFit/>
          </a:bodyPr>
          <a:lstStyle/>
          <a:p>
            <a:r>
              <a:rPr lang="lt-LT" sz="2000" b="1" i="0" u="none" strike="noStrike" dirty="0">
                <a:solidFill>
                  <a:srgbClr val="8EC543"/>
                </a:solidFill>
                <a:effectLst/>
                <a:latin typeface="Arial" panose="020B0604020202020204" pitchFamily="34" charset="0"/>
              </a:rPr>
              <a:t>Paviršinių vandens telkinių apsauga</a:t>
            </a:r>
            <a:r>
              <a:rPr lang="lt-LT" sz="2000" b="0" i="0" dirty="0">
                <a:solidFill>
                  <a:srgbClr val="8EC543"/>
                </a:solidFill>
                <a:effectLst/>
                <a:latin typeface="Arial" panose="020B0604020202020204" pitchFamily="34" charset="0"/>
              </a:rPr>
              <a:t>​</a:t>
            </a:r>
            <a:endParaRPr lang="en-GB" sz="2000" b="1" dirty="0">
              <a:solidFill>
                <a:srgbClr val="8EC543"/>
              </a:solidFill>
              <a:latin typeface="Arial" pitchFamily="34" charset="0"/>
              <a:cs typeface="Arial" pitchFamily="34" charset="0"/>
            </a:endParaRPr>
          </a:p>
        </p:txBody>
      </p:sp>
      <p:pic>
        <p:nvPicPr>
          <p:cNvPr id="2050" name="Picture 2" descr="C:\Users\Aniuta\Desktop\lapas2.png"/>
          <p:cNvPicPr>
            <a:picLocks noChangeAspect="1" noChangeArrowheads="1"/>
          </p:cNvPicPr>
          <p:nvPr/>
        </p:nvPicPr>
        <p:blipFill>
          <a:blip r:embed="rId3" cstate="print"/>
          <a:srcRect/>
          <a:stretch>
            <a:fillRect/>
          </a:stretch>
        </p:blipFill>
        <p:spPr bwMode="auto">
          <a:xfrm>
            <a:off x="273742" y="2285998"/>
            <a:ext cx="1390051" cy="1670060"/>
          </a:xfrm>
          <a:prstGeom prst="rect">
            <a:avLst/>
          </a:prstGeom>
          <a:noFill/>
        </p:spPr>
      </p:pic>
      <p:sp>
        <p:nvSpPr>
          <p:cNvPr id="6" name="TextBox 5"/>
          <p:cNvSpPr txBox="1"/>
          <p:nvPr/>
        </p:nvSpPr>
        <p:spPr>
          <a:xfrm>
            <a:off x="428596" y="2824465"/>
            <a:ext cx="1071570" cy="369332"/>
          </a:xfrm>
          <a:prstGeom prst="rect">
            <a:avLst/>
          </a:prstGeom>
          <a:noFill/>
        </p:spPr>
        <p:txBody>
          <a:bodyPr wrap="square" rtlCol="0">
            <a:spAutoFit/>
          </a:bodyPr>
          <a:lstStyle/>
          <a:p>
            <a:r>
              <a:rPr lang="lt-LT" b="1">
                <a:solidFill>
                  <a:srgbClr val="8EC543"/>
                </a:solidFill>
                <a:latin typeface="Arial" pitchFamily="34" charset="0"/>
                <a:cs typeface="Arial" pitchFamily="34" charset="0"/>
              </a:rPr>
              <a:t>GAAB 4​</a:t>
            </a:r>
            <a:endParaRPr lang="en-GB" b="1">
              <a:solidFill>
                <a:srgbClr val="8EC543"/>
              </a:solidFill>
              <a:latin typeface="Arial" pitchFamily="34" charset="0"/>
              <a:cs typeface="Arial" pitchFamily="34" charset="0"/>
            </a:endParaRPr>
          </a:p>
        </p:txBody>
      </p:sp>
      <p:sp>
        <p:nvSpPr>
          <p:cNvPr id="2" name="TextBox 1">
            <a:extLst>
              <a:ext uri="{FF2B5EF4-FFF2-40B4-BE49-F238E27FC236}">
                <a16:creationId xmlns:a16="http://schemas.microsoft.com/office/drawing/2014/main" id="{7B24EC14-ED76-24E1-4C64-197CF6342A7D}"/>
              </a:ext>
            </a:extLst>
          </p:cNvPr>
          <p:cNvSpPr txBox="1"/>
          <p:nvPr/>
        </p:nvSpPr>
        <p:spPr>
          <a:xfrm>
            <a:off x="1663793" y="1587552"/>
            <a:ext cx="6857809" cy="3262432"/>
          </a:xfrm>
          <a:prstGeom prst="rect">
            <a:avLst/>
          </a:prstGeom>
          <a:noFill/>
        </p:spPr>
        <p:txBody>
          <a:bodyPr wrap="square" lIns="91440" tIns="45720" rIns="91440" bIns="45720" rtlCol="0" anchor="t">
            <a:spAutoFit/>
          </a:bodyPr>
          <a:lstStyle/>
          <a:p>
            <a:pPr algn="l" rtl="0" fontAlgn="base"/>
            <a:r>
              <a:rPr lang="lt-LT" sz="1400" b="1" i="0" u="none" strike="noStrike" dirty="0">
                <a:solidFill>
                  <a:srgbClr val="385723"/>
                </a:solidFill>
                <a:effectLst/>
                <a:latin typeface="Arial"/>
                <a:cs typeface="Arial"/>
              </a:rPr>
              <a:t>Pagrindinės </a:t>
            </a:r>
            <a:r>
              <a:rPr lang="en-US" sz="1400" b="1" i="0" u="none" strike="noStrike" dirty="0">
                <a:solidFill>
                  <a:srgbClr val="385723"/>
                </a:solidFill>
                <a:effectLst/>
                <a:latin typeface="Arial"/>
                <a:cs typeface="Arial"/>
              </a:rPr>
              <a:t>1-ojo </a:t>
            </a:r>
            <a:r>
              <a:rPr lang="en-US" sz="1400" b="1" i="0" u="none" strike="noStrike" dirty="0" err="1">
                <a:solidFill>
                  <a:srgbClr val="385723"/>
                </a:solidFill>
                <a:effectLst/>
                <a:latin typeface="Arial"/>
                <a:cs typeface="Arial"/>
              </a:rPr>
              <a:t>reikalavimo</a:t>
            </a:r>
            <a:r>
              <a:rPr lang="lt-LT" sz="1400" b="1" i="0" u="none" strike="noStrike" dirty="0">
                <a:solidFill>
                  <a:srgbClr val="385723"/>
                </a:solidFill>
                <a:effectLst/>
                <a:latin typeface="Arial"/>
                <a:cs typeface="Arial"/>
              </a:rPr>
              <a:t> sąlygos:</a:t>
            </a:r>
            <a:r>
              <a:rPr lang="en-US" sz="1400" b="0" i="0" dirty="0">
                <a:solidFill>
                  <a:srgbClr val="000000"/>
                </a:solidFill>
                <a:effectLst/>
                <a:latin typeface="Arial"/>
                <a:cs typeface="Arial"/>
              </a:rPr>
              <a:t>​</a:t>
            </a:r>
          </a:p>
          <a:p>
            <a:pPr algn="just" fontAlgn="base">
              <a:buFont typeface="Arial" panose="020B0604020202020204" pitchFamily="34" charset="0"/>
              <a:buChar char="•"/>
            </a:pPr>
            <a:r>
              <a:rPr lang="lt-LT" sz="1400" dirty="0">
                <a:solidFill>
                  <a:srgbClr val="000000"/>
                </a:solidFill>
                <a:latin typeface="Arial"/>
                <a:cs typeface="Arial"/>
              </a:rPr>
              <a:t> </a:t>
            </a:r>
            <a:r>
              <a:rPr lang="en-US" sz="1400" b="0" i="0" u="none" strike="noStrike" dirty="0">
                <a:solidFill>
                  <a:srgbClr val="000000"/>
                </a:solidFill>
                <a:effectLst/>
                <a:latin typeface="Arial"/>
                <a:cs typeface="Arial"/>
              </a:rPr>
              <a:t>p</a:t>
            </a:r>
            <a:r>
              <a:rPr lang="lt-LT" sz="1400" b="0" i="0" u="none" strike="noStrike" dirty="0" err="1">
                <a:solidFill>
                  <a:srgbClr val="000000"/>
                </a:solidFill>
                <a:effectLst/>
                <a:latin typeface="Arial"/>
                <a:cs typeface="Arial"/>
              </a:rPr>
              <a:t>areiškėjams</a:t>
            </a:r>
            <a:r>
              <a:rPr lang="lt-LT" sz="1400" b="0" i="0" u="none" strike="noStrike" dirty="0">
                <a:solidFill>
                  <a:srgbClr val="000000"/>
                </a:solidFill>
                <a:effectLst/>
                <a:latin typeface="Arial"/>
                <a:cs typeface="Arial"/>
              </a:rPr>
              <a:t> draudžiama dirbti žemę ir paskleisti mineralines trąšas, augalų apsaugos produktus, mėšlą ir (ar) srutas vandens telkinių pakrančių apsaugos juostose,</a:t>
            </a:r>
            <a:r>
              <a:rPr lang="en-US" sz="1400" b="0" i="0" u="none" strike="noStrike" dirty="0">
                <a:solidFill>
                  <a:srgbClr val="000000"/>
                </a:solidFill>
                <a:effectLst/>
                <a:latin typeface="Arial"/>
                <a:cs typeface="Arial"/>
              </a:rPr>
              <a:t> </a:t>
            </a:r>
            <a:r>
              <a:rPr lang="lt-LT" sz="1400" b="0" i="0" u="none" strike="noStrike" dirty="0">
                <a:solidFill>
                  <a:srgbClr val="000000"/>
                </a:solidFill>
                <a:effectLst/>
                <a:latin typeface="Arial"/>
                <a:cs typeface="Arial"/>
              </a:rPr>
              <a:t>pažymėtose Paviršinio vandens telkinių apsaugos pakrančių apsaugos juostų sluoksnyje. </a:t>
            </a:r>
            <a:r>
              <a:rPr lang="en-US" sz="1400" b="0" i="0" dirty="0">
                <a:solidFill>
                  <a:srgbClr val="000000"/>
                </a:solidFill>
                <a:effectLst/>
                <a:latin typeface="Arial"/>
                <a:cs typeface="Arial"/>
              </a:rPr>
              <a:t>​</a:t>
            </a:r>
          </a:p>
          <a:p>
            <a:pPr algn="just" fontAlgn="base">
              <a:buFont typeface="Arial" panose="020B0604020202020204" pitchFamily="34" charset="0"/>
              <a:buChar char="•"/>
            </a:pPr>
            <a:r>
              <a:rPr lang="lt-LT" sz="1400" dirty="0">
                <a:solidFill>
                  <a:srgbClr val="000000"/>
                </a:solidFill>
                <a:latin typeface="Arial"/>
                <a:cs typeface="Arial"/>
              </a:rPr>
              <a:t> </a:t>
            </a:r>
            <a:r>
              <a:rPr lang="lt-LT" sz="1400" b="0" i="0" u="none" strike="noStrike" dirty="0">
                <a:solidFill>
                  <a:srgbClr val="000000"/>
                </a:solidFill>
                <a:effectLst/>
                <a:latin typeface="Arial"/>
                <a:cs typeface="Arial"/>
              </a:rPr>
              <a:t>mažiausias vandens telkinių pakrančių apsaugos juostos plotis privalo būti 3 m</a:t>
            </a:r>
            <a:r>
              <a:rPr lang="en-US" sz="1400" b="0" i="0" u="none" strike="noStrike" dirty="0">
                <a:solidFill>
                  <a:srgbClr val="000000"/>
                </a:solidFill>
                <a:effectLst/>
                <a:latin typeface="Arial"/>
                <a:cs typeface="Arial"/>
              </a:rPr>
              <a:t>.</a:t>
            </a:r>
            <a:r>
              <a:rPr lang="lt-LT" sz="1400" b="0" i="0" dirty="0">
                <a:solidFill>
                  <a:srgbClr val="000000"/>
                </a:solidFill>
                <a:effectLst/>
                <a:latin typeface="Arial"/>
                <a:cs typeface="Arial"/>
              </a:rPr>
              <a:t>​</a:t>
            </a:r>
          </a:p>
          <a:p>
            <a:pPr algn="just" fontAlgn="base">
              <a:buFont typeface="Arial" panose="020B0604020202020204" pitchFamily="34" charset="0"/>
              <a:buChar char="•"/>
            </a:pPr>
            <a:r>
              <a:rPr lang="lt-LT" sz="1400" dirty="0">
                <a:solidFill>
                  <a:srgbClr val="000000"/>
                </a:solidFill>
                <a:latin typeface="Arial"/>
                <a:cs typeface="Arial"/>
              </a:rPr>
              <a:t> </a:t>
            </a:r>
            <a:r>
              <a:rPr lang="lt-LT" sz="1400" b="0" i="0" u="none" strike="noStrike" dirty="0">
                <a:solidFill>
                  <a:srgbClr val="000000"/>
                </a:solidFill>
                <a:effectLst/>
                <a:latin typeface="Arial"/>
                <a:cs typeface="Arial"/>
              </a:rPr>
              <a:t>paviršinio vandens telkinių apsaugos pakrančių apsaugos juostose leidžiama ganyti ir mulčiuoti</a:t>
            </a:r>
            <a:r>
              <a:rPr lang="en-US" sz="1400" b="0" i="0" dirty="0">
                <a:solidFill>
                  <a:srgbClr val="000000"/>
                </a:solidFill>
                <a:effectLst/>
                <a:latin typeface="Arial"/>
                <a:cs typeface="Arial"/>
              </a:rPr>
              <a:t>​</a:t>
            </a:r>
            <a:endParaRPr lang="lt-LT" sz="1400" b="0" i="0" dirty="0">
              <a:solidFill>
                <a:srgbClr val="000000"/>
              </a:solidFill>
              <a:effectLst/>
              <a:latin typeface="Arial"/>
              <a:cs typeface="Arial"/>
            </a:endParaRPr>
          </a:p>
          <a:p>
            <a:pPr algn="just" fontAlgn="base"/>
            <a:r>
              <a:rPr lang="lt-LT" sz="1200" dirty="0">
                <a:solidFill>
                  <a:srgbClr val="FF0000"/>
                </a:solidFill>
                <a:latin typeface="Arial"/>
                <a:cs typeface="Arial"/>
              </a:rPr>
              <a:t>Nuo </a:t>
            </a:r>
            <a:r>
              <a:rPr lang="en-US" sz="1200" dirty="0">
                <a:solidFill>
                  <a:srgbClr val="FF0000"/>
                </a:solidFill>
                <a:latin typeface="Arial"/>
                <a:cs typeface="Arial"/>
              </a:rPr>
              <a:t>2023 m. </a:t>
            </a:r>
            <a:r>
              <a:rPr lang="lt-LT" sz="1200" dirty="0">
                <a:solidFill>
                  <a:srgbClr val="FF0000"/>
                </a:solidFill>
                <a:latin typeface="Arial"/>
                <a:cs typeface="Arial"/>
              </a:rPr>
              <a:t>sausio 1 d, įsigalios naujas Paviršinių vandens telkinių apsaugos zonų ir pakrančių apsaugos juostų nustatymo tvarkos aprašas.</a:t>
            </a:r>
            <a:endParaRPr lang="en-US" sz="1200" b="0" i="0" u="sng" dirty="0">
              <a:solidFill>
                <a:srgbClr val="FF0000"/>
              </a:solidFill>
              <a:effectLst/>
              <a:latin typeface="Arial"/>
              <a:cs typeface="Arial"/>
            </a:endParaRPr>
          </a:p>
          <a:p>
            <a:pPr algn="just">
              <a:buFont typeface="Arial" panose="020B0604020202020204" pitchFamily="34" charset="0"/>
              <a:buChar char="•"/>
            </a:pPr>
            <a:endParaRPr lang="lt-LT" sz="1400" dirty="0">
              <a:solidFill>
                <a:srgbClr val="000000"/>
              </a:solidFill>
              <a:latin typeface="Arial"/>
              <a:cs typeface="Arial"/>
            </a:endParaRPr>
          </a:p>
          <a:p>
            <a:pPr algn="just"/>
            <a:r>
              <a:rPr lang="lt-LT" sz="1400" b="1" i="0" u="none" strike="noStrike" dirty="0">
                <a:solidFill>
                  <a:srgbClr val="385723"/>
                </a:solidFill>
                <a:effectLst/>
                <a:latin typeface="Arial"/>
                <a:cs typeface="Arial"/>
              </a:rPr>
              <a:t>Pagrindinės </a:t>
            </a:r>
            <a:r>
              <a:rPr lang="en-US" sz="1400" b="1" i="0" u="none" strike="noStrike" dirty="0">
                <a:solidFill>
                  <a:srgbClr val="385723"/>
                </a:solidFill>
                <a:effectLst/>
                <a:latin typeface="Arial"/>
                <a:cs typeface="Arial"/>
              </a:rPr>
              <a:t>2-ojo </a:t>
            </a:r>
            <a:r>
              <a:rPr lang="en-US" sz="1400" b="1" i="0" u="none" strike="noStrike" dirty="0" err="1">
                <a:solidFill>
                  <a:srgbClr val="385723"/>
                </a:solidFill>
                <a:effectLst/>
                <a:latin typeface="Arial"/>
                <a:cs typeface="Arial"/>
              </a:rPr>
              <a:t>reikalavimo</a:t>
            </a:r>
            <a:r>
              <a:rPr lang="lt-LT" sz="1400" b="1" i="0" u="none" strike="noStrike" dirty="0">
                <a:solidFill>
                  <a:srgbClr val="385723"/>
                </a:solidFill>
                <a:effectLst/>
                <a:latin typeface="Arial"/>
                <a:cs typeface="Arial"/>
              </a:rPr>
              <a:t> sąlygos</a:t>
            </a:r>
            <a:r>
              <a:rPr lang="en-US" sz="1400" b="1" i="0" u="none" strike="noStrike" dirty="0">
                <a:solidFill>
                  <a:srgbClr val="385723"/>
                </a:solidFill>
                <a:effectLst/>
                <a:latin typeface="Arial"/>
                <a:cs typeface="Arial"/>
              </a:rPr>
              <a:t> (</a:t>
            </a:r>
            <a:r>
              <a:rPr lang="en-US" sz="1400" b="1" i="0" u="none" strike="noStrike" dirty="0" err="1">
                <a:solidFill>
                  <a:srgbClr val="385723"/>
                </a:solidFill>
                <a:effectLst/>
                <a:latin typeface="Arial"/>
                <a:cs typeface="Arial"/>
              </a:rPr>
              <a:t>nesusij</a:t>
            </a:r>
            <a:r>
              <a:rPr lang="lt-LT" sz="1400" b="1" i="0" u="none" strike="noStrike" dirty="0" err="1">
                <a:solidFill>
                  <a:srgbClr val="385723"/>
                </a:solidFill>
                <a:effectLst/>
                <a:latin typeface="Arial"/>
                <a:cs typeface="Arial"/>
              </a:rPr>
              <a:t>ęs</a:t>
            </a:r>
            <a:r>
              <a:rPr lang="lt-LT" sz="1400" b="1" i="0" u="none" strike="noStrike" dirty="0">
                <a:solidFill>
                  <a:srgbClr val="385723"/>
                </a:solidFill>
                <a:effectLst/>
                <a:latin typeface="Arial"/>
                <a:cs typeface="Arial"/>
              </a:rPr>
              <a:t> su reglamento nuostatomis):</a:t>
            </a:r>
            <a:r>
              <a:rPr lang="en-US" sz="1400" b="0" i="0" dirty="0">
                <a:solidFill>
                  <a:srgbClr val="000000"/>
                </a:solidFill>
                <a:effectLst/>
                <a:latin typeface="Arial"/>
                <a:cs typeface="Arial"/>
              </a:rPr>
              <a:t>​</a:t>
            </a:r>
            <a:endParaRPr lang="en-US" sz="1400" dirty="0">
              <a:solidFill>
                <a:srgbClr val="000000"/>
              </a:solidFill>
              <a:latin typeface="Arial"/>
              <a:cs typeface="Arial"/>
            </a:endParaRPr>
          </a:p>
          <a:p>
            <a:pPr algn="just">
              <a:buFont typeface="Arial" panose="020B0604020202020204" pitchFamily="34" charset="0"/>
              <a:buChar char="•"/>
            </a:pPr>
            <a:r>
              <a:rPr lang="lt-LT" sz="1400" dirty="0">
                <a:solidFill>
                  <a:srgbClr val="FF0000"/>
                </a:solidFill>
                <a:latin typeface="Arial"/>
                <a:cs typeface="Arial"/>
              </a:rPr>
              <a:t> nuo 2024 m.</a:t>
            </a:r>
            <a:r>
              <a:rPr lang="lt-LT" sz="1400" dirty="0">
                <a:solidFill>
                  <a:srgbClr val="000000"/>
                </a:solidFill>
                <a:latin typeface="Arial"/>
                <a:cs typeface="Arial"/>
              </a:rPr>
              <a:t> prie melioracijos griovių, </a:t>
            </a:r>
            <a:r>
              <a:rPr lang="lt-LT" sz="1400" dirty="0">
                <a:solidFill>
                  <a:srgbClr val="FF0000"/>
                </a:solidFill>
                <a:latin typeface="Arial"/>
                <a:cs typeface="Arial"/>
              </a:rPr>
              <a:t>nuo griovio šlaito viršaus, </a:t>
            </a:r>
            <a:r>
              <a:rPr lang="lt-LT" sz="1400" dirty="0">
                <a:solidFill>
                  <a:srgbClr val="000000"/>
                </a:solidFill>
                <a:latin typeface="Arial"/>
                <a:cs typeface="Arial"/>
              </a:rPr>
              <a:t>privalo būti paliekamos min. 3 m. pločio palaukės su žoline danga. Netaikoma ekologiniams ūkiams.</a:t>
            </a:r>
            <a:endParaRPr lang="en-US" sz="1400" dirty="0">
              <a:solidFill>
                <a:srgbClr val="000000"/>
              </a:solidFill>
              <a:latin typeface="Arial"/>
              <a:cs typeface="Arial"/>
            </a:endParaRPr>
          </a:p>
        </p:txBody>
      </p:sp>
      <p:pic>
        <p:nvPicPr>
          <p:cNvPr id="3" name="Grafinis elementas 2" descr="Water outline">
            <a:extLst>
              <a:ext uri="{FF2B5EF4-FFF2-40B4-BE49-F238E27FC236}">
                <a16:creationId xmlns:a16="http://schemas.microsoft.com/office/drawing/2014/main" id="{7ACCB259-1F2C-DBD9-1C14-847C2750612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8505264" y="-3698"/>
            <a:ext cx="638735" cy="638735"/>
          </a:xfrm>
          <a:prstGeom prst="rect">
            <a:avLst/>
          </a:prstGeom>
        </p:spPr>
      </p:pic>
      <p:sp>
        <p:nvSpPr>
          <p:cNvPr id="7" name="TextBox 6">
            <a:extLst>
              <a:ext uri="{FF2B5EF4-FFF2-40B4-BE49-F238E27FC236}">
                <a16:creationId xmlns:a16="http://schemas.microsoft.com/office/drawing/2014/main" id="{90E04F74-DCA7-D39D-890A-D0E3AA622318}"/>
              </a:ext>
            </a:extLst>
          </p:cNvPr>
          <p:cNvSpPr txBox="1"/>
          <p:nvPr/>
        </p:nvSpPr>
        <p:spPr>
          <a:xfrm>
            <a:off x="4010140" y="291410"/>
            <a:ext cx="4406747" cy="738664"/>
          </a:xfrm>
          <a:prstGeom prst="rect">
            <a:avLst/>
          </a:prstGeom>
          <a:noFill/>
          <a:ln w="28575">
            <a:solidFill>
              <a:srgbClr val="FF0000"/>
            </a:solidFill>
          </a:ln>
        </p:spPr>
        <p:txBody>
          <a:bodyPr wrap="square" lIns="91440" tIns="45720" rIns="91440" bIns="45720" rtlCol="0" anchor="t">
            <a:spAutoFit/>
          </a:bodyPr>
          <a:lstStyle/>
          <a:p>
            <a:pPr algn="l" rtl="0" fontAlgn="base"/>
            <a:r>
              <a:rPr lang="en-US" sz="1400" b="1" i="0" u="none" strike="noStrike" dirty="0" err="1">
                <a:solidFill>
                  <a:srgbClr val="FF0000"/>
                </a:solidFill>
                <a:effectLst/>
                <a:latin typeface="Arial"/>
                <a:cs typeface="Arial"/>
              </a:rPr>
              <a:t>Svarb</a:t>
            </a:r>
            <a:r>
              <a:rPr lang="lt-LT" sz="1400" b="1" i="0" u="none" strike="noStrike" dirty="0">
                <a:solidFill>
                  <a:srgbClr val="FF0000"/>
                </a:solidFill>
                <a:effectLst/>
                <a:latin typeface="Arial"/>
                <a:cs typeface="Arial"/>
              </a:rPr>
              <a:t>u</a:t>
            </a:r>
            <a:r>
              <a:rPr lang="en-US" sz="1400" b="1" i="0" u="none" strike="noStrike" dirty="0">
                <a:solidFill>
                  <a:srgbClr val="FF0000"/>
                </a:solidFill>
                <a:effectLst/>
                <a:latin typeface="Arial"/>
                <a:cs typeface="Arial"/>
              </a:rPr>
              <a:t>!</a:t>
            </a:r>
            <a:endParaRPr lang="lt-LT" sz="1400" b="1" i="0" u="none" strike="noStrike" dirty="0">
              <a:solidFill>
                <a:srgbClr val="FF0000"/>
              </a:solidFill>
              <a:effectLst/>
              <a:latin typeface="Arial"/>
              <a:cs typeface="Arial"/>
            </a:endParaRPr>
          </a:p>
          <a:p>
            <a:pPr algn="l" rtl="0" fontAlgn="base"/>
            <a:endParaRPr lang="en-US" sz="1400" b="1" i="0" u="none" strike="noStrike" dirty="0">
              <a:solidFill>
                <a:srgbClr val="FF0000"/>
              </a:solidFill>
              <a:effectLst/>
              <a:latin typeface="Arial"/>
              <a:cs typeface="Arial"/>
            </a:endParaRPr>
          </a:p>
          <a:p>
            <a:pPr algn="l" rtl="0" fontAlgn="base"/>
            <a:r>
              <a:rPr lang="en-US" sz="1400" b="1" dirty="0">
                <a:solidFill>
                  <a:srgbClr val="FF0000"/>
                </a:solidFill>
                <a:latin typeface="Arial"/>
                <a:cs typeface="Arial"/>
              </a:rPr>
              <a:t>GAAB 4 </a:t>
            </a:r>
            <a:r>
              <a:rPr lang="en-US" sz="1400" b="1" dirty="0" err="1">
                <a:solidFill>
                  <a:srgbClr val="FF0000"/>
                </a:solidFill>
                <a:latin typeface="Arial"/>
                <a:cs typeface="Arial"/>
              </a:rPr>
              <a:t>susideda</a:t>
            </a:r>
            <a:r>
              <a:rPr lang="en-US" sz="1400" b="1" dirty="0">
                <a:solidFill>
                  <a:srgbClr val="FF0000"/>
                </a:solidFill>
                <a:latin typeface="Arial"/>
                <a:cs typeface="Arial"/>
              </a:rPr>
              <a:t> </a:t>
            </a:r>
            <a:r>
              <a:rPr lang="en-US" sz="1400" b="1" dirty="0" err="1">
                <a:solidFill>
                  <a:srgbClr val="FF0000"/>
                </a:solidFill>
                <a:latin typeface="Arial"/>
                <a:cs typeface="Arial"/>
              </a:rPr>
              <a:t>i</a:t>
            </a:r>
            <a:r>
              <a:rPr lang="lt-LT" sz="1400" b="1" dirty="0">
                <a:solidFill>
                  <a:srgbClr val="FF0000"/>
                </a:solidFill>
                <a:latin typeface="Arial"/>
                <a:cs typeface="Arial"/>
              </a:rPr>
              <a:t>š dviejų skirtingų reikalavimų</a:t>
            </a:r>
            <a:endParaRPr lang="en-US" sz="1400" dirty="0">
              <a:solidFill>
                <a:srgbClr val="FF0000"/>
              </a:solidFill>
              <a:latin typeface="Arial"/>
              <a:cs typeface="Arial"/>
            </a:endParaRPr>
          </a:p>
        </p:txBody>
      </p:sp>
    </p:spTree>
    <p:extLst>
      <p:ext uri="{BB962C8B-B14F-4D97-AF65-F5344CB8AC3E}">
        <p14:creationId xmlns:p14="http://schemas.microsoft.com/office/powerpoint/2010/main" val="2908066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818646" y="1529736"/>
            <a:ext cx="5968063" cy="400110"/>
          </a:xfrm>
          <a:prstGeom prst="rect">
            <a:avLst/>
          </a:prstGeom>
          <a:noFill/>
        </p:spPr>
        <p:txBody>
          <a:bodyPr wrap="square" rtlCol="0">
            <a:spAutoFit/>
          </a:bodyPr>
          <a:lstStyle/>
          <a:p>
            <a:r>
              <a:rPr lang="lt-LT" sz="2000" b="1" i="0" u="none" strike="noStrike">
                <a:solidFill>
                  <a:srgbClr val="8EC543"/>
                </a:solidFill>
                <a:effectLst/>
                <a:latin typeface="Arial" panose="020B0604020202020204" pitchFamily="34" charset="0"/>
              </a:rPr>
              <a:t>Erozijai jautrių teritorijų (šlaitų) apsauga </a:t>
            </a:r>
            <a:r>
              <a:rPr lang="lt-LT" sz="2000" b="1" i="0" u="none" strike="noStrike">
                <a:solidFill>
                  <a:srgbClr val="009900"/>
                </a:solidFill>
                <a:effectLst/>
                <a:latin typeface="Arial" panose="020B0604020202020204" pitchFamily="34" charset="0"/>
              </a:rPr>
              <a:t>​</a:t>
            </a:r>
            <a:r>
              <a:rPr lang="lt-LT" sz="2000" b="0" i="0">
                <a:solidFill>
                  <a:srgbClr val="009900"/>
                </a:solidFill>
                <a:effectLst/>
                <a:latin typeface="Arial" panose="020B0604020202020204" pitchFamily="34" charset="0"/>
              </a:rPr>
              <a:t>​</a:t>
            </a:r>
            <a:endParaRPr lang="en-GB" sz="2000" b="1">
              <a:solidFill>
                <a:srgbClr val="009900"/>
              </a:solidFill>
              <a:latin typeface="Arial" pitchFamily="34" charset="0"/>
              <a:cs typeface="Arial" pitchFamily="34" charset="0"/>
            </a:endParaRPr>
          </a:p>
        </p:txBody>
      </p:sp>
      <p:pic>
        <p:nvPicPr>
          <p:cNvPr id="2050" name="Picture 2" descr="C:\Users\Aniuta\Desktop\lapas2.png"/>
          <p:cNvPicPr>
            <a:picLocks noChangeAspect="1" noChangeArrowheads="1"/>
          </p:cNvPicPr>
          <p:nvPr/>
        </p:nvPicPr>
        <p:blipFill>
          <a:blip r:embed="rId3" cstate="print"/>
          <a:srcRect/>
          <a:stretch>
            <a:fillRect/>
          </a:stretch>
        </p:blipFill>
        <p:spPr bwMode="auto">
          <a:xfrm>
            <a:off x="273742" y="2285998"/>
            <a:ext cx="1390051" cy="1670060"/>
          </a:xfrm>
          <a:prstGeom prst="rect">
            <a:avLst/>
          </a:prstGeom>
          <a:noFill/>
        </p:spPr>
      </p:pic>
      <p:sp>
        <p:nvSpPr>
          <p:cNvPr id="6" name="TextBox 5"/>
          <p:cNvSpPr txBox="1"/>
          <p:nvPr/>
        </p:nvSpPr>
        <p:spPr>
          <a:xfrm>
            <a:off x="428596" y="2824465"/>
            <a:ext cx="1071570" cy="369332"/>
          </a:xfrm>
          <a:prstGeom prst="rect">
            <a:avLst/>
          </a:prstGeom>
          <a:noFill/>
        </p:spPr>
        <p:txBody>
          <a:bodyPr wrap="square" rtlCol="0">
            <a:spAutoFit/>
          </a:bodyPr>
          <a:lstStyle/>
          <a:p>
            <a:r>
              <a:rPr lang="lt-LT" b="1">
                <a:solidFill>
                  <a:srgbClr val="8EC543"/>
                </a:solidFill>
                <a:latin typeface="Arial" pitchFamily="34" charset="0"/>
                <a:cs typeface="Arial" pitchFamily="34" charset="0"/>
              </a:rPr>
              <a:t>GAAB 5​</a:t>
            </a:r>
            <a:endParaRPr lang="en-GB" b="1">
              <a:solidFill>
                <a:srgbClr val="8EC543"/>
              </a:solidFill>
              <a:latin typeface="Arial" pitchFamily="34" charset="0"/>
              <a:cs typeface="Arial" pitchFamily="34" charset="0"/>
            </a:endParaRPr>
          </a:p>
        </p:txBody>
      </p:sp>
      <p:sp>
        <p:nvSpPr>
          <p:cNvPr id="2" name="TextBox 1">
            <a:extLst>
              <a:ext uri="{FF2B5EF4-FFF2-40B4-BE49-F238E27FC236}">
                <a16:creationId xmlns:a16="http://schemas.microsoft.com/office/drawing/2014/main" id="{7B24EC14-ED76-24E1-4C64-197CF6342A7D}"/>
              </a:ext>
            </a:extLst>
          </p:cNvPr>
          <p:cNvSpPr txBox="1"/>
          <p:nvPr/>
        </p:nvSpPr>
        <p:spPr>
          <a:xfrm>
            <a:off x="1818646" y="1924773"/>
            <a:ext cx="6857809" cy="2031325"/>
          </a:xfrm>
          <a:prstGeom prst="rect">
            <a:avLst/>
          </a:prstGeom>
          <a:noFill/>
        </p:spPr>
        <p:txBody>
          <a:bodyPr wrap="square" lIns="91440" tIns="45720" rIns="91440" bIns="45720" rtlCol="0" anchor="t">
            <a:spAutoFit/>
          </a:bodyPr>
          <a:lstStyle/>
          <a:p>
            <a:pPr algn="just" rtl="0" fontAlgn="base"/>
            <a:r>
              <a:rPr lang="lt-LT" sz="1400" b="1" i="0" u="none" strike="noStrike">
                <a:solidFill>
                  <a:srgbClr val="385723"/>
                </a:solidFill>
                <a:effectLst/>
                <a:latin typeface="Arial"/>
                <a:cs typeface="Arial"/>
              </a:rPr>
              <a:t>Erozijai jautriose teritorijose (šlaitų, statesnių nei 12 proc. sluoksnis) privaloma:</a:t>
            </a:r>
            <a:r>
              <a:rPr lang="en-US" sz="1400" b="0" i="0">
                <a:solidFill>
                  <a:srgbClr val="000000"/>
                </a:solidFill>
                <a:effectLst/>
                <a:latin typeface="Arial"/>
                <a:cs typeface="Arial"/>
              </a:rPr>
              <a:t>​</a:t>
            </a:r>
          </a:p>
          <a:p>
            <a:pPr algn="just" fontAlgn="base">
              <a:buFont typeface="Arial" panose="020B0604020202020204" pitchFamily="34" charset="0"/>
              <a:buChar char="•"/>
            </a:pPr>
            <a:r>
              <a:rPr lang="lt-LT" sz="1400">
                <a:solidFill>
                  <a:srgbClr val="000000"/>
                </a:solidFill>
                <a:latin typeface="Arial"/>
                <a:cs typeface="Arial"/>
              </a:rPr>
              <a:t> </a:t>
            </a:r>
            <a:r>
              <a:rPr lang="lt-LT" sz="1400" b="0" i="0" u="none" strike="noStrike">
                <a:solidFill>
                  <a:srgbClr val="000000"/>
                </a:solidFill>
                <a:effectLst/>
                <a:latin typeface="Arial"/>
                <a:cs typeface="Arial"/>
              </a:rPr>
              <a:t>neauginti bulvių, pašarinių ir cukrinių runkelių, kitų šakniavaisių ir šakniagumbių</a:t>
            </a:r>
            <a:r>
              <a:rPr lang="en-US" sz="1400" b="0" i="0">
                <a:solidFill>
                  <a:srgbClr val="000000"/>
                </a:solidFill>
                <a:effectLst/>
                <a:latin typeface="Arial"/>
                <a:cs typeface="Arial"/>
              </a:rPr>
              <a:t>​</a:t>
            </a:r>
          </a:p>
          <a:p>
            <a:pPr algn="just" fontAlgn="base">
              <a:buFont typeface="Arial" panose="020B0604020202020204" pitchFamily="34" charset="0"/>
              <a:buChar char="•"/>
            </a:pPr>
            <a:r>
              <a:rPr lang="lt-LT" sz="1400">
                <a:solidFill>
                  <a:srgbClr val="000000"/>
                </a:solidFill>
                <a:latin typeface="Arial"/>
                <a:cs typeface="Arial"/>
              </a:rPr>
              <a:t> </a:t>
            </a:r>
            <a:r>
              <a:rPr lang="lt-LT" sz="1400" b="0" i="0" u="none" strike="noStrike">
                <a:solidFill>
                  <a:srgbClr val="000000"/>
                </a:solidFill>
                <a:effectLst/>
                <a:latin typeface="Arial"/>
                <a:cs typeface="Arial"/>
              </a:rPr>
              <a:t>laikotarpiu nuo lapkričio 15 d. iki kovo 1 d. užtikrinti bent minimalią žolinių augalų augmeniją, arba palikti ražienų laukus per žiemą arba kitas augalų liekanas. Ražienų ar augalų liekanų dirbimas minimu laikotarpiu yra draudžiamas</a:t>
            </a:r>
            <a:r>
              <a:rPr lang="en-US" sz="1400" b="0" i="0">
                <a:solidFill>
                  <a:srgbClr val="000000"/>
                </a:solidFill>
                <a:effectLst/>
                <a:latin typeface="Arial"/>
                <a:cs typeface="Arial"/>
              </a:rPr>
              <a:t>​</a:t>
            </a:r>
          </a:p>
          <a:p>
            <a:pPr algn="just" fontAlgn="base">
              <a:buFont typeface="Arial" panose="020B0604020202020204" pitchFamily="34" charset="0"/>
              <a:buChar char="•"/>
            </a:pPr>
            <a:r>
              <a:rPr lang="lt-LT" sz="1400">
                <a:solidFill>
                  <a:srgbClr val="000000"/>
                </a:solidFill>
                <a:latin typeface="Arial"/>
                <a:cs typeface="Arial"/>
              </a:rPr>
              <a:t> </a:t>
            </a:r>
            <a:r>
              <a:rPr lang="lt-LT" sz="1400" b="0" i="0" u="none" strike="noStrike">
                <a:solidFill>
                  <a:srgbClr val="000000"/>
                </a:solidFill>
                <a:effectLst/>
                <a:latin typeface="Arial"/>
                <a:cs typeface="Arial"/>
              </a:rPr>
              <a:t>vaismedžių ir vaiskrūmių plotuose ir jų tarpueiliuose draudžiamas žemės dirbimas </a:t>
            </a:r>
            <a:r>
              <a:rPr lang="lt-LT" sz="1400" i="0" u="none" strike="noStrike">
                <a:solidFill>
                  <a:srgbClr val="000000"/>
                </a:solidFill>
                <a:effectLst/>
                <a:latin typeface="Arial"/>
                <a:cs typeface="Arial"/>
              </a:rPr>
              <a:t>ir purenimas</a:t>
            </a:r>
            <a:r>
              <a:rPr lang="en-US" sz="1400" i="0">
                <a:solidFill>
                  <a:srgbClr val="000000"/>
                </a:solidFill>
                <a:effectLst/>
                <a:latin typeface="Arial"/>
                <a:cs typeface="Arial"/>
              </a:rPr>
              <a:t>​</a:t>
            </a:r>
          </a:p>
          <a:p>
            <a:pPr algn="just" fontAlgn="base">
              <a:buFont typeface="Arial" panose="020B0604020202020204" pitchFamily="34" charset="0"/>
              <a:buChar char="•"/>
            </a:pPr>
            <a:r>
              <a:rPr lang="lt-LT" sz="1400">
                <a:solidFill>
                  <a:srgbClr val="000000"/>
                </a:solidFill>
                <a:latin typeface="Arial"/>
                <a:cs typeface="Arial"/>
              </a:rPr>
              <a:t> </a:t>
            </a:r>
            <a:r>
              <a:rPr lang="lt-LT" sz="1400" i="0" u="none" strike="noStrike">
                <a:solidFill>
                  <a:srgbClr val="000000"/>
                </a:solidFill>
                <a:effectLst/>
                <a:latin typeface="Arial"/>
                <a:cs typeface="Arial"/>
              </a:rPr>
              <a:t> taikyti dirbimo skersai šlaito technologiją</a:t>
            </a:r>
            <a:r>
              <a:rPr lang="en-US" sz="1400" i="0">
                <a:solidFill>
                  <a:srgbClr val="000000"/>
                </a:solidFill>
                <a:effectLst/>
                <a:latin typeface="Arial"/>
                <a:cs typeface="Arial"/>
              </a:rPr>
              <a:t>​</a:t>
            </a:r>
          </a:p>
        </p:txBody>
      </p:sp>
      <p:pic>
        <p:nvPicPr>
          <p:cNvPr id="3" name="Grafinis elementas 2" descr="Hill scene outline">
            <a:extLst>
              <a:ext uri="{FF2B5EF4-FFF2-40B4-BE49-F238E27FC236}">
                <a16:creationId xmlns:a16="http://schemas.microsoft.com/office/drawing/2014/main" id="{2D492F5A-2E90-38FF-70B8-910EF377D77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8505264" y="-3698"/>
            <a:ext cx="638735" cy="638735"/>
          </a:xfrm>
          <a:prstGeom prst="rect">
            <a:avLst/>
          </a:prstGeom>
        </p:spPr>
      </p:pic>
    </p:spTree>
    <p:extLst>
      <p:ext uri="{BB962C8B-B14F-4D97-AF65-F5344CB8AC3E}">
        <p14:creationId xmlns:p14="http://schemas.microsoft.com/office/powerpoint/2010/main" val="940191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857595" y="924588"/>
            <a:ext cx="5968063" cy="400110"/>
          </a:xfrm>
          <a:prstGeom prst="rect">
            <a:avLst/>
          </a:prstGeom>
          <a:noFill/>
        </p:spPr>
        <p:txBody>
          <a:bodyPr wrap="square" rtlCol="0">
            <a:spAutoFit/>
          </a:bodyPr>
          <a:lstStyle/>
          <a:p>
            <a:r>
              <a:rPr lang="lt-LT" sz="2000" b="1" i="0" u="none" strike="noStrike">
                <a:solidFill>
                  <a:srgbClr val="8EC543"/>
                </a:solidFill>
                <a:effectLst/>
                <a:latin typeface="Arial" panose="020B0604020202020204" pitchFamily="34" charset="0"/>
              </a:rPr>
              <a:t>Dirvos apsauga jautriausiu periodu</a:t>
            </a:r>
            <a:r>
              <a:rPr lang="lt-LT" sz="2000" b="0" i="0">
                <a:solidFill>
                  <a:srgbClr val="009900"/>
                </a:solidFill>
                <a:effectLst/>
                <a:latin typeface="Arial" panose="020B0604020202020204" pitchFamily="34" charset="0"/>
              </a:rPr>
              <a:t>​</a:t>
            </a:r>
            <a:endParaRPr lang="en-GB" sz="2000" b="1">
              <a:solidFill>
                <a:srgbClr val="009900"/>
              </a:solidFill>
              <a:latin typeface="Arial" pitchFamily="34" charset="0"/>
              <a:cs typeface="Arial" pitchFamily="34" charset="0"/>
            </a:endParaRPr>
          </a:p>
        </p:txBody>
      </p:sp>
      <p:pic>
        <p:nvPicPr>
          <p:cNvPr id="2050" name="Picture 2" descr="C:\Users\Aniuta\Desktop\lapas2.png"/>
          <p:cNvPicPr>
            <a:picLocks noChangeAspect="1" noChangeArrowheads="1"/>
          </p:cNvPicPr>
          <p:nvPr/>
        </p:nvPicPr>
        <p:blipFill>
          <a:blip r:embed="rId3" cstate="print"/>
          <a:srcRect/>
          <a:stretch>
            <a:fillRect/>
          </a:stretch>
        </p:blipFill>
        <p:spPr bwMode="auto">
          <a:xfrm>
            <a:off x="273742" y="2285998"/>
            <a:ext cx="1390051" cy="1670060"/>
          </a:xfrm>
          <a:prstGeom prst="rect">
            <a:avLst/>
          </a:prstGeom>
          <a:noFill/>
        </p:spPr>
      </p:pic>
      <p:sp>
        <p:nvSpPr>
          <p:cNvPr id="6" name="TextBox 5"/>
          <p:cNvSpPr txBox="1"/>
          <p:nvPr/>
        </p:nvSpPr>
        <p:spPr>
          <a:xfrm>
            <a:off x="428596" y="2824465"/>
            <a:ext cx="1071570" cy="369332"/>
          </a:xfrm>
          <a:prstGeom prst="rect">
            <a:avLst/>
          </a:prstGeom>
          <a:noFill/>
        </p:spPr>
        <p:txBody>
          <a:bodyPr wrap="square" rtlCol="0">
            <a:spAutoFit/>
          </a:bodyPr>
          <a:lstStyle/>
          <a:p>
            <a:r>
              <a:rPr lang="lt-LT" b="1">
                <a:solidFill>
                  <a:srgbClr val="8EC543"/>
                </a:solidFill>
                <a:latin typeface="Arial" pitchFamily="34" charset="0"/>
                <a:cs typeface="Arial" pitchFamily="34" charset="0"/>
              </a:rPr>
              <a:t>GAAB 6​</a:t>
            </a:r>
            <a:endParaRPr lang="en-GB" b="1">
              <a:solidFill>
                <a:srgbClr val="8EC543"/>
              </a:solidFill>
              <a:latin typeface="Arial" pitchFamily="34" charset="0"/>
              <a:cs typeface="Arial" pitchFamily="34" charset="0"/>
            </a:endParaRPr>
          </a:p>
        </p:txBody>
      </p:sp>
      <p:sp>
        <p:nvSpPr>
          <p:cNvPr id="2" name="TextBox 1">
            <a:extLst>
              <a:ext uri="{FF2B5EF4-FFF2-40B4-BE49-F238E27FC236}">
                <a16:creationId xmlns:a16="http://schemas.microsoft.com/office/drawing/2014/main" id="{7B24EC14-ED76-24E1-4C64-197CF6342A7D}"/>
              </a:ext>
            </a:extLst>
          </p:cNvPr>
          <p:cNvSpPr txBox="1"/>
          <p:nvPr/>
        </p:nvSpPr>
        <p:spPr>
          <a:xfrm>
            <a:off x="1857595" y="1356590"/>
            <a:ext cx="6857809" cy="3231654"/>
          </a:xfrm>
          <a:prstGeom prst="rect">
            <a:avLst/>
          </a:prstGeom>
          <a:noFill/>
        </p:spPr>
        <p:txBody>
          <a:bodyPr wrap="square" lIns="91440" tIns="45720" rIns="91440" bIns="45720" rtlCol="0" anchor="t">
            <a:spAutoFit/>
          </a:bodyPr>
          <a:lstStyle/>
          <a:p>
            <a:pPr algn="just" rtl="0" fontAlgn="base"/>
            <a:r>
              <a:rPr lang="lt-LT" sz="1200" b="1" i="0" u="none" strike="noStrike" dirty="0">
                <a:solidFill>
                  <a:srgbClr val="385723"/>
                </a:solidFill>
                <a:effectLst/>
                <a:latin typeface="Arial"/>
                <a:cs typeface="Arial"/>
              </a:rPr>
              <a:t>Pagrindinės sąlygos:</a:t>
            </a:r>
            <a:r>
              <a:rPr lang="lt-LT" sz="1200" b="0" i="0" dirty="0">
                <a:solidFill>
                  <a:srgbClr val="000000"/>
                </a:solidFill>
                <a:effectLst/>
                <a:latin typeface="Arial"/>
                <a:cs typeface="Arial"/>
              </a:rPr>
              <a:t>​</a:t>
            </a:r>
          </a:p>
          <a:p>
            <a:pPr algn="just" rtl="0" fontAlgn="base"/>
            <a:r>
              <a:rPr lang="lt-LT" sz="1200" i="0" u="none" strike="noStrike" dirty="0">
                <a:solidFill>
                  <a:srgbClr val="000000"/>
                </a:solidFill>
                <a:effectLst/>
                <a:latin typeface="Arial"/>
                <a:cs typeface="Arial"/>
              </a:rPr>
              <a:t>Kiekvienais metais gruodžio 1 d. - kovo 15 d.:</a:t>
            </a:r>
            <a:r>
              <a:rPr lang="lt-LT" sz="1200" i="0" dirty="0">
                <a:solidFill>
                  <a:srgbClr val="000000"/>
                </a:solidFill>
                <a:effectLst/>
                <a:latin typeface="Arial"/>
                <a:cs typeface="Arial"/>
              </a:rPr>
              <a:t>​</a:t>
            </a:r>
          </a:p>
          <a:p>
            <a:pPr algn="just" fontAlgn="base">
              <a:buFont typeface="Arial" panose="020B0604020202020204" pitchFamily="34" charset="0"/>
              <a:buChar char="•"/>
            </a:pPr>
            <a:r>
              <a:rPr lang="lt-LT" sz="1200" dirty="0">
                <a:solidFill>
                  <a:srgbClr val="000000"/>
                </a:solidFill>
                <a:latin typeface="Arial"/>
                <a:cs typeface="Arial"/>
              </a:rPr>
              <a:t> </a:t>
            </a:r>
            <a:r>
              <a:rPr lang="lt-LT" sz="1200" i="0" u="none" strike="noStrike" dirty="0">
                <a:solidFill>
                  <a:srgbClr val="000000"/>
                </a:solidFill>
                <a:effectLst/>
                <a:latin typeface="Arial"/>
                <a:cs typeface="Arial"/>
              </a:rPr>
              <a:t>pareiškėjams deklaruojantiems iki 50 ha taikomas reikalavimas, kuomet ne mažesniame nei </a:t>
            </a:r>
            <a:r>
              <a:rPr lang="lt-LT" sz="1200" i="0" u="none" strike="noStrike" dirty="0">
                <a:solidFill>
                  <a:srgbClr val="FF0000"/>
                </a:solidFill>
                <a:effectLst/>
                <a:latin typeface="Arial"/>
                <a:cs typeface="Arial"/>
              </a:rPr>
              <a:t>50 proc. </a:t>
            </a:r>
            <a:r>
              <a:rPr lang="lt-LT" sz="1200" i="0" u="none" strike="noStrike" dirty="0">
                <a:solidFill>
                  <a:srgbClr val="000000"/>
                </a:solidFill>
                <a:effectLst/>
                <a:latin typeface="Arial"/>
                <a:cs typeface="Arial"/>
              </a:rPr>
              <a:t>pareiškėjo deklaruotame ariamosios žemės plote</a:t>
            </a:r>
            <a:r>
              <a:rPr lang="lt-LT" sz="1200" dirty="0">
                <a:solidFill>
                  <a:srgbClr val="000000"/>
                </a:solidFill>
                <a:latin typeface="Arial"/>
                <a:cs typeface="Arial"/>
              </a:rPr>
              <a:t>, </a:t>
            </a:r>
            <a:r>
              <a:rPr lang="lt-LT" sz="1200" dirty="0">
                <a:latin typeface="Arial"/>
                <a:ea typeface="+mn-lt"/>
                <a:cs typeface="+mn-lt"/>
              </a:rPr>
              <a:t>sodų ir uogynų plote</a:t>
            </a:r>
            <a:r>
              <a:rPr lang="lt-LT" sz="1200" dirty="0">
                <a:solidFill>
                  <a:srgbClr val="000000"/>
                </a:solidFill>
                <a:latin typeface="Arial"/>
                <a:cs typeface="Arial"/>
              </a:rPr>
              <a:t> </a:t>
            </a:r>
            <a:r>
              <a:rPr lang="lt-LT" sz="1200" i="0" u="none" strike="noStrike" dirty="0">
                <a:solidFill>
                  <a:srgbClr val="000000"/>
                </a:solidFill>
                <a:effectLst/>
                <a:latin typeface="Arial"/>
                <a:cs typeface="Arial"/>
              </a:rPr>
              <a:t>turi būti užtikrinama minimali danga</a:t>
            </a:r>
            <a:r>
              <a:rPr lang="lt-LT" sz="1200" i="0" dirty="0">
                <a:solidFill>
                  <a:srgbClr val="000000"/>
                </a:solidFill>
                <a:effectLst/>
                <a:latin typeface="Arial"/>
                <a:cs typeface="Arial"/>
              </a:rPr>
              <a:t>​</a:t>
            </a:r>
          </a:p>
          <a:p>
            <a:pPr algn="just" fontAlgn="base">
              <a:buFont typeface="Arial" panose="020B0604020202020204" pitchFamily="34" charset="0"/>
              <a:buChar char="•"/>
            </a:pPr>
            <a:r>
              <a:rPr lang="lt-LT" sz="1200" dirty="0">
                <a:solidFill>
                  <a:srgbClr val="000000"/>
                </a:solidFill>
                <a:latin typeface="Arial"/>
                <a:cs typeface="Arial"/>
              </a:rPr>
              <a:t> </a:t>
            </a:r>
            <a:r>
              <a:rPr lang="lt-LT" sz="1200" i="0" u="none" strike="noStrike" dirty="0">
                <a:solidFill>
                  <a:srgbClr val="000000"/>
                </a:solidFill>
                <a:effectLst/>
                <a:latin typeface="Arial"/>
                <a:cs typeface="Arial"/>
              </a:rPr>
              <a:t>pareiškėjams deklaruojantiems daugiau nei 50 ha taikomas reikalavimas, kuomet ne mažesniame nei </a:t>
            </a:r>
            <a:r>
              <a:rPr lang="lt-LT" sz="1200" dirty="0">
                <a:solidFill>
                  <a:srgbClr val="FF0000"/>
                </a:solidFill>
                <a:latin typeface="Arial"/>
                <a:cs typeface="Arial"/>
              </a:rPr>
              <a:t>65 proc. </a:t>
            </a:r>
            <a:r>
              <a:rPr lang="lt-LT" sz="1200" i="0" u="none" strike="noStrike" dirty="0">
                <a:solidFill>
                  <a:srgbClr val="000000"/>
                </a:solidFill>
                <a:effectLst/>
                <a:latin typeface="Arial"/>
                <a:cs typeface="Arial"/>
              </a:rPr>
              <a:t>pareiškėjo deklaruotame ariamosios žemės plote</a:t>
            </a:r>
            <a:r>
              <a:rPr lang="lt-LT" sz="1200" dirty="0">
                <a:solidFill>
                  <a:srgbClr val="000000"/>
                </a:solidFill>
                <a:latin typeface="Arial"/>
                <a:cs typeface="Arial"/>
              </a:rPr>
              <a:t>, </a:t>
            </a:r>
            <a:r>
              <a:rPr lang="lt-LT" sz="1200" dirty="0">
                <a:latin typeface="Arial"/>
                <a:ea typeface="+mn-lt"/>
                <a:cs typeface="+mn-lt"/>
              </a:rPr>
              <a:t>sodų ir uogynų plote</a:t>
            </a:r>
            <a:r>
              <a:rPr lang="lt-LT" sz="1200" dirty="0">
                <a:solidFill>
                  <a:srgbClr val="000000"/>
                </a:solidFill>
                <a:latin typeface="Arial"/>
                <a:cs typeface="Arial"/>
              </a:rPr>
              <a:t> </a:t>
            </a:r>
            <a:r>
              <a:rPr lang="lt-LT" sz="1200" i="0" u="none" strike="noStrike" dirty="0">
                <a:solidFill>
                  <a:srgbClr val="000000"/>
                </a:solidFill>
                <a:effectLst/>
                <a:latin typeface="Arial"/>
                <a:cs typeface="Arial"/>
              </a:rPr>
              <a:t>turi būti užtikrinama minimali danga</a:t>
            </a:r>
            <a:r>
              <a:rPr lang="lt-LT" sz="1200" i="0" dirty="0">
                <a:solidFill>
                  <a:srgbClr val="000000"/>
                </a:solidFill>
                <a:effectLst/>
                <a:latin typeface="Arial"/>
                <a:cs typeface="Arial"/>
              </a:rPr>
              <a:t>​</a:t>
            </a:r>
          </a:p>
          <a:p>
            <a:pPr algn="just" rtl="0" fontAlgn="base"/>
            <a:r>
              <a:rPr lang="lt-LT" sz="1200" b="0" i="0" dirty="0">
                <a:solidFill>
                  <a:srgbClr val="000000"/>
                </a:solidFill>
                <a:effectLst/>
                <a:latin typeface="Arial"/>
                <a:cs typeface="Arial"/>
              </a:rPr>
              <a:t>​</a:t>
            </a:r>
          </a:p>
          <a:p>
            <a:pPr algn="just" fontAlgn="base">
              <a:buFont typeface="Arial" panose="020B0604020202020204" pitchFamily="34" charset="0"/>
              <a:buChar char="•"/>
            </a:pPr>
            <a:r>
              <a:rPr lang="lt-LT" sz="1200" dirty="0">
                <a:solidFill>
                  <a:srgbClr val="000000"/>
                </a:solidFill>
                <a:latin typeface="Arial"/>
                <a:cs typeface="Arial"/>
              </a:rPr>
              <a:t> </a:t>
            </a:r>
            <a:r>
              <a:rPr lang="lt-LT" sz="1200" b="0" i="0" u="none" strike="noStrike" dirty="0">
                <a:solidFill>
                  <a:srgbClr val="000000"/>
                </a:solidFill>
                <a:effectLst/>
                <a:latin typeface="Arial"/>
                <a:cs typeface="Arial"/>
              </a:rPr>
              <a:t>Žemės dirbimas deklaruotuose plotuose su augaline danga ar augalų liekanomis nurodytu laikotarpiu yra draudžiamas</a:t>
            </a:r>
            <a:r>
              <a:rPr lang="lt-LT" sz="1200" b="0" i="0" dirty="0">
                <a:solidFill>
                  <a:srgbClr val="000000"/>
                </a:solidFill>
                <a:effectLst/>
                <a:latin typeface="Arial"/>
                <a:cs typeface="Arial"/>
              </a:rPr>
              <a:t>​</a:t>
            </a:r>
          </a:p>
          <a:p>
            <a:pPr algn="just" fontAlgn="base">
              <a:buFont typeface="Arial" panose="020B0604020202020204" pitchFamily="34" charset="0"/>
              <a:buChar char="•"/>
            </a:pPr>
            <a:r>
              <a:rPr lang="lt-LT" sz="1200" dirty="0">
                <a:solidFill>
                  <a:srgbClr val="000000"/>
                </a:solidFill>
                <a:latin typeface="Arial"/>
                <a:cs typeface="Arial"/>
              </a:rPr>
              <a:t> </a:t>
            </a:r>
            <a:r>
              <a:rPr lang="lt-LT" sz="1200" b="0" i="0" u="none" strike="noStrike" dirty="0">
                <a:solidFill>
                  <a:srgbClr val="000000"/>
                </a:solidFill>
                <a:effectLst/>
                <a:latin typeface="Arial"/>
                <a:cs typeface="Arial"/>
              </a:rPr>
              <a:t>Juodąjį pūdymą iki kiekvienų metų spalio 1 d. būtina apsėti arba apsodinti žemės ūkio augalais Juodojo pūdymo apsėjimo reikalavimas netaikomas daugiamečių sodų plotuose</a:t>
            </a:r>
            <a:r>
              <a:rPr lang="lt-LT" sz="1200" b="0" i="0" dirty="0">
                <a:solidFill>
                  <a:srgbClr val="000000"/>
                </a:solidFill>
                <a:effectLst/>
                <a:latin typeface="Arial"/>
                <a:cs typeface="Arial"/>
              </a:rPr>
              <a:t>​</a:t>
            </a:r>
            <a:endParaRPr lang="lt-LT" sz="1200" dirty="0">
              <a:solidFill>
                <a:srgbClr val="000000"/>
              </a:solidFill>
              <a:latin typeface="Arial"/>
              <a:cs typeface="Arial"/>
            </a:endParaRPr>
          </a:p>
          <a:p>
            <a:pPr algn="just">
              <a:buFont typeface="Arial" panose="020B0604020202020204" pitchFamily="34" charset="0"/>
              <a:buChar char="•"/>
            </a:pPr>
            <a:r>
              <a:rPr lang="lt-LT" sz="1200" dirty="0">
                <a:latin typeface="Arial"/>
                <a:ea typeface="+mn-lt"/>
                <a:cs typeface="+mn-lt"/>
              </a:rPr>
              <a:t>Sodų ir uogynų plotuose, kurie einamaisiais metais yra įveisiami arba atnaujinami netaikomas aukščiau išdėstytas dangos reikalavimas.</a:t>
            </a:r>
            <a:endParaRPr lang="lt-LT" sz="1200" b="0" i="0" dirty="0">
              <a:solidFill>
                <a:srgbClr val="000000"/>
              </a:solidFill>
              <a:effectLst/>
              <a:latin typeface="Arial"/>
              <a:cs typeface="Arial" panose="020B0604020202020204" pitchFamily="34" charset="0"/>
            </a:endParaRPr>
          </a:p>
          <a:p>
            <a:pPr algn="just" fontAlgn="base">
              <a:buFont typeface="Arial" panose="020B0604020202020204" pitchFamily="34" charset="0"/>
              <a:buChar char="•"/>
            </a:pPr>
            <a:r>
              <a:rPr lang="lt-LT" sz="1200" dirty="0">
                <a:solidFill>
                  <a:srgbClr val="000000"/>
                </a:solidFill>
                <a:latin typeface="Arial"/>
                <a:cs typeface="Arial"/>
              </a:rPr>
              <a:t> </a:t>
            </a:r>
            <a:r>
              <a:rPr lang="lt-LT" sz="1200" b="0" i="0" u="none" strike="noStrike" dirty="0">
                <a:solidFill>
                  <a:srgbClr val="000000"/>
                </a:solidFill>
                <a:effectLst/>
                <a:latin typeface="Arial"/>
                <a:cs typeface="Arial"/>
              </a:rPr>
              <a:t>Aukščiau išdėstytas minimalus dirvos dangos reikalavimas neprivalomas po daržovių</a:t>
            </a:r>
            <a:r>
              <a:rPr lang="lt-LT" sz="1200" b="0" i="0" u="none" strike="noStrike">
                <a:solidFill>
                  <a:srgbClr val="000000"/>
                </a:solidFill>
                <a:effectLst/>
                <a:latin typeface="Arial"/>
                <a:cs typeface="Arial"/>
              </a:rPr>
              <a:t>, bulvių </a:t>
            </a:r>
            <a:r>
              <a:rPr lang="lt-LT" sz="1200" b="0" i="0" u="none" strike="noStrike" dirty="0">
                <a:solidFill>
                  <a:srgbClr val="000000"/>
                </a:solidFill>
                <a:effectLst/>
                <a:latin typeface="Arial"/>
                <a:cs typeface="Arial"/>
              </a:rPr>
              <a:t>ir runkelių</a:t>
            </a:r>
            <a:endParaRPr lang="lt-LT" sz="1200" b="0" i="0" dirty="0">
              <a:solidFill>
                <a:srgbClr val="000000"/>
              </a:solidFill>
              <a:effectLst/>
              <a:latin typeface="Arial"/>
              <a:cs typeface="Arial"/>
            </a:endParaRPr>
          </a:p>
        </p:txBody>
      </p:sp>
      <p:pic>
        <p:nvPicPr>
          <p:cNvPr id="3" name="Grafinis elementas 2" descr="Plant With Roots outline">
            <a:extLst>
              <a:ext uri="{FF2B5EF4-FFF2-40B4-BE49-F238E27FC236}">
                <a16:creationId xmlns:a16="http://schemas.microsoft.com/office/drawing/2014/main" id="{2C618B1A-5B0B-EAF6-C8A3-148DF8CD508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8505264" y="-3698"/>
            <a:ext cx="638735" cy="638735"/>
          </a:xfrm>
          <a:prstGeom prst="rect">
            <a:avLst/>
          </a:prstGeom>
        </p:spPr>
      </p:pic>
    </p:spTree>
    <p:extLst>
      <p:ext uri="{BB962C8B-B14F-4D97-AF65-F5344CB8AC3E}">
        <p14:creationId xmlns:p14="http://schemas.microsoft.com/office/powerpoint/2010/main" val="3305137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808063" y="862722"/>
            <a:ext cx="5968063" cy="400110"/>
          </a:xfrm>
          <a:prstGeom prst="rect">
            <a:avLst/>
          </a:prstGeom>
          <a:noFill/>
        </p:spPr>
        <p:txBody>
          <a:bodyPr wrap="square" rtlCol="0">
            <a:spAutoFit/>
          </a:bodyPr>
          <a:lstStyle/>
          <a:p>
            <a:r>
              <a:rPr lang="lt-LT" sz="2000" b="1" i="0" u="none" strike="noStrike">
                <a:solidFill>
                  <a:srgbClr val="8EC543"/>
                </a:solidFill>
                <a:effectLst/>
                <a:latin typeface="Arial" panose="020B0604020202020204" pitchFamily="34" charset="0"/>
                <a:cs typeface="Arial" panose="020B0604020202020204" pitchFamily="34" charset="0"/>
              </a:rPr>
              <a:t>Augalų kaita </a:t>
            </a:r>
            <a:r>
              <a:rPr lang="lt-LT" sz="2000" b="1" i="0" u="none" strike="noStrike">
                <a:solidFill>
                  <a:srgbClr val="009900"/>
                </a:solidFill>
                <a:effectLst/>
                <a:latin typeface="Arial" panose="020B0604020202020204" pitchFamily="34" charset="0"/>
                <a:cs typeface="Arial" panose="020B0604020202020204" pitchFamily="34" charset="0"/>
              </a:rPr>
              <a:t>​​</a:t>
            </a:r>
            <a:r>
              <a:rPr lang="lt-LT" sz="2000" b="0" i="0">
                <a:solidFill>
                  <a:srgbClr val="009900"/>
                </a:solidFill>
                <a:effectLst/>
                <a:latin typeface="Arial" panose="020B0604020202020204" pitchFamily="34" charset="0"/>
                <a:cs typeface="Arial" panose="020B0604020202020204" pitchFamily="34" charset="0"/>
              </a:rPr>
              <a:t>​</a:t>
            </a:r>
            <a:endParaRPr lang="lt-LT" sz="2000" b="1">
              <a:solidFill>
                <a:srgbClr val="009900"/>
              </a:solidFill>
              <a:latin typeface="Arial" panose="020B0604020202020204" pitchFamily="34" charset="0"/>
              <a:cs typeface="Arial" pitchFamily="34" charset="0"/>
            </a:endParaRPr>
          </a:p>
        </p:txBody>
      </p:sp>
      <p:pic>
        <p:nvPicPr>
          <p:cNvPr id="2050" name="Picture 2" descr="C:\Users\Aniuta\Desktop\lapas2.png"/>
          <p:cNvPicPr>
            <a:picLocks noChangeAspect="1" noChangeArrowheads="1"/>
          </p:cNvPicPr>
          <p:nvPr/>
        </p:nvPicPr>
        <p:blipFill>
          <a:blip r:embed="rId3" cstate="print"/>
          <a:srcRect/>
          <a:stretch>
            <a:fillRect/>
          </a:stretch>
        </p:blipFill>
        <p:spPr bwMode="auto">
          <a:xfrm>
            <a:off x="125575" y="2169582"/>
            <a:ext cx="1390051" cy="1670060"/>
          </a:xfrm>
          <a:prstGeom prst="rect">
            <a:avLst/>
          </a:prstGeom>
          <a:noFill/>
        </p:spPr>
      </p:pic>
      <p:sp>
        <p:nvSpPr>
          <p:cNvPr id="6" name="TextBox 5"/>
          <p:cNvSpPr txBox="1"/>
          <p:nvPr/>
        </p:nvSpPr>
        <p:spPr>
          <a:xfrm>
            <a:off x="310869" y="2747516"/>
            <a:ext cx="1111090" cy="523220"/>
          </a:xfrm>
          <a:prstGeom prst="rect">
            <a:avLst/>
          </a:prstGeom>
          <a:noFill/>
        </p:spPr>
        <p:txBody>
          <a:bodyPr wrap="square" lIns="91440" tIns="45720" rIns="91440" bIns="45720" rtlCol="0" anchor="t">
            <a:spAutoFit/>
          </a:bodyPr>
          <a:lstStyle/>
          <a:p>
            <a:r>
              <a:rPr lang="lt-LT" b="1">
                <a:solidFill>
                  <a:srgbClr val="8EC543"/>
                </a:solidFill>
                <a:latin typeface="Arial" panose="020B0604020202020204" pitchFamily="34" charset="0"/>
                <a:cs typeface="Arial" panose="020B0604020202020204" pitchFamily="34" charset="0"/>
              </a:rPr>
              <a:t>GAAB 7</a:t>
            </a:r>
          </a:p>
          <a:p>
            <a:r>
              <a:rPr lang="lt-LT" sz="1000" b="1">
                <a:solidFill>
                  <a:srgbClr val="FF0000"/>
                </a:solidFill>
                <a:latin typeface="Arial" panose="020B0604020202020204" pitchFamily="34" charset="0"/>
                <a:cs typeface="Arial" panose="020B0604020202020204" pitchFamily="34" charset="0"/>
              </a:rPr>
              <a:t>Išimtis 2023 m.​</a:t>
            </a:r>
          </a:p>
        </p:txBody>
      </p:sp>
      <p:sp>
        <p:nvSpPr>
          <p:cNvPr id="2" name="TextBox 1">
            <a:extLst>
              <a:ext uri="{FF2B5EF4-FFF2-40B4-BE49-F238E27FC236}">
                <a16:creationId xmlns:a16="http://schemas.microsoft.com/office/drawing/2014/main" id="{7B24EC14-ED76-24E1-4C64-197CF6342A7D}"/>
              </a:ext>
            </a:extLst>
          </p:cNvPr>
          <p:cNvSpPr txBox="1"/>
          <p:nvPr/>
        </p:nvSpPr>
        <p:spPr>
          <a:xfrm>
            <a:off x="1543479" y="1252249"/>
            <a:ext cx="7408142" cy="3754874"/>
          </a:xfrm>
          <a:prstGeom prst="rect">
            <a:avLst/>
          </a:prstGeom>
          <a:noFill/>
        </p:spPr>
        <p:txBody>
          <a:bodyPr wrap="square" lIns="91440" tIns="45720" rIns="91440" bIns="45720" rtlCol="0" anchor="t">
            <a:spAutoFit/>
          </a:bodyPr>
          <a:lstStyle/>
          <a:p>
            <a:pPr algn="just" rtl="0" fontAlgn="base"/>
            <a:r>
              <a:rPr lang="lt-LT" sz="1100" b="1" i="0" u="none" strike="noStrike" dirty="0">
                <a:solidFill>
                  <a:srgbClr val="385723"/>
                </a:solidFill>
                <a:effectLst/>
                <a:latin typeface="Arial"/>
                <a:cs typeface="Arial"/>
              </a:rPr>
              <a:t>Numatytos pagrindinės sąlygos:</a:t>
            </a:r>
            <a:r>
              <a:rPr lang="lt-LT" sz="1100" b="0" i="0" dirty="0">
                <a:solidFill>
                  <a:srgbClr val="000000"/>
                </a:solidFill>
                <a:effectLst/>
                <a:latin typeface="Arial"/>
                <a:cs typeface="Arial"/>
              </a:rPr>
              <a:t>​</a:t>
            </a:r>
          </a:p>
          <a:p>
            <a:pPr algn="just" rtl="0" fontAlgn="base">
              <a:buFont typeface="Arial" panose="020B0604020202020204" pitchFamily="34" charset="0"/>
              <a:buChar char="•"/>
            </a:pPr>
            <a:r>
              <a:rPr lang="lt-LT" sz="1100" b="0" i="0" u="none" strike="noStrike" dirty="0">
                <a:solidFill>
                  <a:srgbClr val="000000"/>
                </a:solidFill>
                <a:effectLst/>
                <a:latin typeface="Arial"/>
                <a:cs typeface="Arial"/>
              </a:rPr>
              <a:t>tas pats pasėlis negali būti auginamas ilgiau nei vieneri metai tame pačiame lauke, t. y. kitais metais po einamųjų metų turi būti auginamas kitas pasėlis nei einamaisiais metais;</a:t>
            </a:r>
            <a:r>
              <a:rPr lang="lt-LT" sz="1100" b="0" i="0" dirty="0">
                <a:solidFill>
                  <a:srgbClr val="000000"/>
                </a:solidFill>
                <a:effectLst/>
                <a:latin typeface="Arial"/>
                <a:cs typeface="Arial"/>
              </a:rPr>
              <a:t>​</a:t>
            </a:r>
          </a:p>
          <a:p>
            <a:pPr algn="just" fontAlgn="base">
              <a:buFont typeface="Arial" panose="020B0604020202020204" pitchFamily="34" charset="0"/>
              <a:buChar char="•"/>
            </a:pPr>
            <a:r>
              <a:rPr lang="lt-LT" sz="1100" b="0" i="0" u="none" strike="noStrike" dirty="0">
                <a:solidFill>
                  <a:srgbClr val="000000"/>
                </a:solidFill>
                <a:effectLst/>
                <a:latin typeface="Arial"/>
                <a:cs typeface="Arial"/>
              </a:rPr>
              <a:t>tas pats pasėlis gali būti auginamas ir dvejus metus iš eilės (</a:t>
            </a:r>
            <a:r>
              <a:rPr lang="lt-LT" sz="1100" b="0" i="0" u="none" strike="noStrike" dirty="0" err="1">
                <a:solidFill>
                  <a:srgbClr val="000000"/>
                </a:solidFill>
                <a:effectLst/>
                <a:latin typeface="Arial"/>
                <a:cs typeface="Arial"/>
              </a:rPr>
              <a:t>atsėliavimas</a:t>
            </a:r>
            <a:r>
              <a:rPr lang="lt-LT" sz="1100" b="0" i="0" u="none" strike="noStrike" dirty="0">
                <a:solidFill>
                  <a:srgbClr val="000000"/>
                </a:solidFill>
                <a:effectLst/>
                <a:latin typeface="Arial"/>
                <a:cs typeface="Arial"/>
              </a:rPr>
              <a:t>) tame pačiame lauke su sąlyga, kad pirmaisiais metais tame pačiame plote bus auginami ir </a:t>
            </a:r>
            <a:r>
              <a:rPr lang="lt-LT" sz="1100" b="0" i="0" u="none" strike="noStrike" dirty="0" err="1">
                <a:solidFill>
                  <a:srgbClr val="000000"/>
                </a:solidFill>
                <a:effectLst/>
                <a:latin typeface="Arial"/>
                <a:cs typeface="Arial"/>
              </a:rPr>
              <a:t>posėliniai</a:t>
            </a:r>
            <a:r>
              <a:rPr lang="lt-LT" sz="1100" b="0" i="0" u="none" strike="noStrike" dirty="0">
                <a:solidFill>
                  <a:srgbClr val="000000"/>
                </a:solidFill>
                <a:effectLst/>
                <a:latin typeface="Arial"/>
                <a:cs typeface="Arial"/>
              </a:rPr>
              <a:t> augalai. Po pagrindinės kultūros derliaus nuėmimo privaloma pasėti </a:t>
            </a:r>
            <a:r>
              <a:rPr lang="lt-LT" sz="1100" b="0" i="0" u="none" strike="noStrike" dirty="0" err="1">
                <a:solidFill>
                  <a:srgbClr val="000000"/>
                </a:solidFill>
                <a:effectLst/>
                <a:latin typeface="Arial"/>
                <a:cs typeface="Arial"/>
              </a:rPr>
              <a:t>posėlį</a:t>
            </a:r>
            <a:r>
              <a:rPr lang="lt-LT" sz="1100" b="0" i="0" u="none" strike="noStrike" dirty="0">
                <a:solidFill>
                  <a:srgbClr val="000000"/>
                </a:solidFill>
                <a:effectLst/>
                <a:latin typeface="Arial"/>
                <a:cs typeface="Arial"/>
              </a:rPr>
              <a:t>, kuris turi būti nepertraukiamai išlaikomas dirvoje bent</a:t>
            </a:r>
            <a:r>
              <a:rPr lang="lt-LT" sz="1100" dirty="0">
                <a:solidFill>
                  <a:srgbClr val="000000"/>
                </a:solidFill>
                <a:latin typeface="Arial"/>
                <a:cs typeface="Arial"/>
              </a:rPr>
              <a:t> </a:t>
            </a:r>
            <a:r>
              <a:rPr lang="lt-LT" sz="1100" dirty="0">
                <a:solidFill>
                  <a:srgbClr val="FF0000"/>
                </a:solidFill>
                <a:latin typeface="Arial"/>
                <a:cs typeface="Arial"/>
              </a:rPr>
              <a:t>6</a:t>
            </a:r>
            <a:r>
              <a:rPr lang="lt-LT" sz="1100" b="0" i="0" u="none" strike="noStrike" dirty="0">
                <a:solidFill>
                  <a:srgbClr val="FF0000"/>
                </a:solidFill>
                <a:effectLst/>
                <a:latin typeface="Arial"/>
                <a:cs typeface="Arial"/>
              </a:rPr>
              <a:t> savaites;</a:t>
            </a:r>
            <a:r>
              <a:rPr lang="lt-LT" sz="1100" b="0" i="0" dirty="0">
                <a:solidFill>
                  <a:srgbClr val="FF0000"/>
                </a:solidFill>
                <a:effectLst/>
                <a:latin typeface="Arial"/>
                <a:cs typeface="Arial"/>
              </a:rPr>
              <a:t>​</a:t>
            </a:r>
          </a:p>
          <a:p>
            <a:pPr algn="just" fontAlgn="base">
              <a:buFont typeface="Arial" panose="020B0604020202020204" pitchFamily="34" charset="0"/>
              <a:buChar char="•"/>
            </a:pPr>
            <a:r>
              <a:rPr lang="lt-LT" sz="1100" dirty="0">
                <a:solidFill>
                  <a:srgbClr val="FF0000"/>
                </a:solidFill>
                <a:latin typeface="Arial"/>
                <a:ea typeface="+mn-lt"/>
                <a:cs typeface="Arial"/>
              </a:rPr>
              <a:t>kukurūzus</a:t>
            </a:r>
            <a:r>
              <a:rPr lang="lt-LT" sz="1100" dirty="0">
                <a:latin typeface="Arial"/>
                <a:ea typeface="+mn-lt"/>
                <a:cs typeface="Arial"/>
              </a:rPr>
              <a:t> </a:t>
            </a:r>
            <a:r>
              <a:rPr lang="lt-LT" sz="1100" i="0" u="none" strike="noStrike" dirty="0">
                <a:effectLst/>
                <a:latin typeface="Arial"/>
                <a:ea typeface="+mn-lt"/>
                <a:cs typeface="Arial"/>
              </a:rPr>
              <a:t>pareiškėjas gali auginti ilgiau nei trejus metus</a:t>
            </a:r>
            <a:r>
              <a:rPr lang="lt-LT" sz="1100" dirty="0">
                <a:latin typeface="Arial"/>
                <a:ea typeface="+mn-lt"/>
                <a:cs typeface="Arial"/>
              </a:rPr>
              <a:t> </a:t>
            </a:r>
            <a:r>
              <a:rPr lang="lt-LT" sz="1100" b="0" i="0" u="none" strike="noStrike" dirty="0">
                <a:effectLst/>
                <a:latin typeface="Arial"/>
                <a:ea typeface="+mn-lt"/>
                <a:cs typeface="Arial"/>
              </a:rPr>
              <a:t>tame pačiame lauke su sąlyga, kad jo</a:t>
            </a:r>
            <a:r>
              <a:rPr lang="lt-LT" sz="1100" dirty="0">
                <a:latin typeface="Arial"/>
                <a:ea typeface="+mn-lt"/>
                <a:cs typeface="Arial"/>
              </a:rPr>
              <a:t> </a:t>
            </a:r>
            <a:r>
              <a:rPr lang="lt-LT" sz="1100" b="0" i="0" u="none" strike="noStrike" dirty="0">
                <a:effectLst/>
                <a:latin typeface="Arial"/>
                <a:ea typeface="+mn-lt"/>
                <a:cs typeface="Arial"/>
              </a:rPr>
              <a:t>laikomų ūkinių gyvūnų santykis (SG/ha lyginant su bendru deklaruotu plotu) yra didesnis negu 0,3</a:t>
            </a:r>
            <a:r>
              <a:rPr lang="lt-LT" sz="1100" dirty="0">
                <a:latin typeface="Arial"/>
                <a:ea typeface="+mn-lt"/>
                <a:cs typeface="Arial"/>
              </a:rPr>
              <a:t> </a:t>
            </a:r>
            <a:r>
              <a:rPr lang="lt-LT" sz="1100" b="0" i="0" u="none" strike="noStrike" dirty="0">
                <a:effectLst/>
                <a:latin typeface="Arial"/>
                <a:ea typeface="+mn-lt"/>
                <a:cs typeface="Arial"/>
              </a:rPr>
              <a:t>arba jeigu pareiškėjas yra registruotas kaip pašarų augintojas pašarų registre, gaminantis tiekiantis</a:t>
            </a:r>
            <a:r>
              <a:rPr lang="lt-LT" sz="1100" dirty="0">
                <a:latin typeface="Arial"/>
                <a:ea typeface="+mn-lt"/>
                <a:cs typeface="Arial"/>
              </a:rPr>
              <a:t> </a:t>
            </a:r>
            <a:r>
              <a:rPr lang="lt-LT" sz="1100" b="0" i="0" u="none" strike="noStrike" dirty="0">
                <a:effectLst/>
                <a:latin typeface="Arial"/>
                <a:ea typeface="+mn-lt"/>
                <a:cs typeface="Arial"/>
              </a:rPr>
              <a:t>rinkai augalininkystės produktus ir galintis pateiktis to įrodymus.</a:t>
            </a:r>
            <a:r>
              <a:rPr lang="lt-LT" sz="1100" dirty="0">
                <a:latin typeface="Arial"/>
                <a:ea typeface="+mn-lt"/>
                <a:cs typeface="Arial"/>
              </a:rPr>
              <a:t> </a:t>
            </a:r>
            <a:r>
              <a:rPr lang="lt-LT" sz="1100" u="sng" dirty="0">
                <a:latin typeface="Arial"/>
                <a:ea typeface="+mn-lt"/>
                <a:cs typeface="Arial"/>
              </a:rPr>
              <a:t>Be to, būtina užtikrinti, bent vieną iš šių sąlygų:</a:t>
            </a:r>
          </a:p>
          <a:p>
            <a:pPr lvl="1" algn="just"/>
            <a:r>
              <a:rPr lang="lt-LT" sz="1100" dirty="0">
                <a:latin typeface="Arial"/>
                <a:ea typeface="+mn-lt"/>
                <a:cs typeface="Arial"/>
              </a:rPr>
              <a:t>kiekvienais metais, po kukurūzų derliaus nuėmimo iki sekančių metų kukurūzų sėjos, užtikrinti, kad dirva būtų padengta tarpiniais augalais (įsėliniai, </a:t>
            </a:r>
            <a:r>
              <a:rPr lang="lt-LT" sz="1100" dirty="0" err="1">
                <a:latin typeface="Arial"/>
                <a:ea typeface="+mn-lt"/>
                <a:cs typeface="Arial"/>
              </a:rPr>
              <a:t>posėliniai</a:t>
            </a:r>
            <a:r>
              <a:rPr lang="lt-LT" sz="1100" dirty="0">
                <a:latin typeface="Arial"/>
                <a:ea typeface="+mn-lt"/>
                <a:cs typeface="Arial"/>
              </a:rPr>
              <a:t>, žieminiai tarpiniai pasėliai)</a:t>
            </a:r>
            <a:endParaRPr lang="lt-LT" sz="1600" dirty="0">
              <a:latin typeface="Arial"/>
              <a:cs typeface="Arial"/>
            </a:endParaRPr>
          </a:p>
          <a:p>
            <a:pPr lvl="1" algn="just"/>
            <a:r>
              <a:rPr lang="lt-LT" sz="1100" dirty="0">
                <a:solidFill>
                  <a:srgbClr val="FF0000"/>
                </a:solidFill>
                <a:latin typeface="Arial"/>
                <a:ea typeface="+mn-lt"/>
                <a:cs typeface="Arial"/>
              </a:rPr>
              <a:t>arba</a:t>
            </a:r>
            <a:endParaRPr lang="lt-LT" sz="1600" dirty="0">
              <a:solidFill>
                <a:srgbClr val="FF0000"/>
              </a:solidFill>
              <a:latin typeface="Arial"/>
              <a:cs typeface="Arial"/>
            </a:endParaRPr>
          </a:p>
          <a:p>
            <a:pPr lvl="1" algn="just"/>
            <a:r>
              <a:rPr lang="lt-LT" sz="1100" dirty="0">
                <a:latin typeface="Arial"/>
                <a:ea typeface="+mn-lt"/>
                <a:cs typeface="Arial"/>
              </a:rPr>
              <a:t>kiekvienais metais užtikrinti, kad valdoje pasikeitė bent 35 proc. ariamosios žemės plote auginamų augalų, lyginant su praėjusiais metais. Plotai, kuriuose per pastaruosius trejus metus pasėlis nebuvo pakeistas, ketvirtaisiais metais turi būti naudojami kitiems augalams auginti. Tarpiniai pasėliai minimi pirmoje sąlygoje gali būti traktuojami kaip pasėlio pakeitimas.</a:t>
            </a:r>
            <a:endParaRPr lang="lt-LT" sz="1600" dirty="0">
              <a:latin typeface="Arial" panose="020B0604020202020204" pitchFamily="34" charset="0"/>
              <a:cs typeface="Arial" panose="020B0604020202020204" pitchFamily="34" charset="0"/>
            </a:endParaRPr>
          </a:p>
          <a:p>
            <a:pPr lvl="1" algn="just"/>
            <a:endParaRPr lang="lt-LT" sz="1100" dirty="0">
              <a:solidFill>
                <a:srgbClr val="000000"/>
              </a:solidFill>
              <a:latin typeface="Arial"/>
              <a:cs typeface="Arial"/>
            </a:endParaRPr>
          </a:p>
          <a:p>
            <a:pPr algn="just" fontAlgn="base"/>
            <a:r>
              <a:rPr lang="lt-LT" sz="1000" b="0" i="0" dirty="0">
                <a:solidFill>
                  <a:srgbClr val="000000"/>
                </a:solidFill>
                <a:effectLst/>
                <a:latin typeface="Arial"/>
                <a:cs typeface="Arial"/>
              </a:rPr>
              <a:t>​</a:t>
            </a:r>
            <a:r>
              <a:rPr lang="lt-LT" sz="1000" dirty="0">
                <a:solidFill>
                  <a:srgbClr val="000000"/>
                </a:solidFill>
                <a:latin typeface="Arial"/>
                <a:cs typeface="Arial"/>
              </a:rPr>
              <a:t>Netaikoma ūkiams, kurie deklaruoja iki 10 ha ariamosios žemės</a:t>
            </a:r>
            <a:endParaRPr lang="lt-LT" sz="1000" b="0" i="0" dirty="0">
              <a:solidFill>
                <a:srgbClr val="000000"/>
              </a:solidFill>
              <a:effectLst/>
              <a:latin typeface="Arial" panose="020B0604020202020204" pitchFamily="34" charset="0"/>
              <a:cs typeface="Arial" panose="020B0604020202020204" pitchFamily="34" charset="0"/>
            </a:endParaRPr>
          </a:p>
          <a:p>
            <a:pPr algn="just" fontAlgn="base"/>
            <a:r>
              <a:rPr lang="lt-LT" sz="1000" b="0" i="0" u="none" strike="noStrike" dirty="0">
                <a:solidFill>
                  <a:srgbClr val="000000"/>
                </a:solidFill>
                <a:effectLst/>
                <a:latin typeface="Arial"/>
                <a:cs typeface="Arial"/>
              </a:rPr>
              <a:t>Šis standartas netaikomas plotuose, kuriuose auginami daugiamečiai sodiniai</a:t>
            </a:r>
            <a:r>
              <a:rPr lang="lt-LT" sz="1000" dirty="0">
                <a:solidFill>
                  <a:srgbClr val="000000"/>
                </a:solidFill>
                <a:latin typeface="Arial"/>
                <a:cs typeface="Arial"/>
              </a:rPr>
              <a:t> (uogynai įskaitytinai)</a:t>
            </a:r>
            <a:endParaRPr lang="lt-LT" sz="1000" b="0" i="0" dirty="0">
              <a:solidFill>
                <a:srgbClr val="000000"/>
              </a:solidFill>
              <a:effectLst/>
              <a:latin typeface="Arial"/>
              <a:cs typeface="Arial"/>
            </a:endParaRPr>
          </a:p>
          <a:p>
            <a:pPr algn="just" fontAlgn="base"/>
            <a:r>
              <a:rPr lang="lt-LT" sz="1000" dirty="0">
                <a:solidFill>
                  <a:srgbClr val="000000"/>
                </a:solidFill>
                <a:latin typeface="Arial"/>
                <a:cs typeface="Arial"/>
              </a:rPr>
              <a:t>S</a:t>
            </a:r>
            <a:r>
              <a:rPr lang="lt-LT" sz="1000" b="0" i="0" u="none" strike="noStrike" dirty="0">
                <a:solidFill>
                  <a:srgbClr val="000000"/>
                </a:solidFill>
                <a:effectLst/>
                <a:latin typeface="Arial"/>
                <a:cs typeface="Arial"/>
              </a:rPr>
              <a:t>ertifikuoti ekologiniai ūkiai </a:t>
            </a:r>
            <a:r>
              <a:rPr lang="lt-LT" sz="1000" b="0" i="0" dirty="0">
                <a:solidFill>
                  <a:srgbClr val="000000"/>
                </a:solidFill>
                <a:effectLst/>
                <a:latin typeface="Arial"/>
                <a:cs typeface="Arial"/>
              </a:rPr>
              <a:t>​laikomi atitinkančiais šį GAAB standartą</a:t>
            </a:r>
            <a:r>
              <a:rPr lang="en-US" sz="1000" b="0" i="0" dirty="0">
                <a:solidFill>
                  <a:srgbClr val="000000"/>
                </a:solidFill>
                <a:effectLst/>
                <a:latin typeface="Arial"/>
                <a:cs typeface="Arial"/>
              </a:rPr>
              <a:t> (</a:t>
            </a:r>
            <a:r>
              <a:rPr lang="lt-LT" sz="1000" b="0" i="0" dirty="0">
                <a:solidFill>
                  <a:srgbClr val="000000"/>
                </a:solidFill>
                <a:effectLst/>
                <a:latin typeface="Arial"/>
                <a:cs typeface="Arial"/>
              </a:rPr>
              <a:t>tačiau jiems taikomi </a:t>
            </a:r>
            <a:r>
              <a:rPr lang="lt-LT" sz="1000" dirty="0">
                <a:solidFill>
                  <a:srgbClr val="000000"/>
                </a:solidFill>
                <a:latin typeface="Arial"/>
                <a:cs typeface="Arial"/>
              </a:rPr>
              <a:t>augalų kaitos reikalavimai, nustatyti Ekologinio </a:t>
            </a:r>
            <a:r>
              <a:rPr lang="lt-LT" sz="1000" b="0" i="0" dirty="0">
                <a:solidFill>
                  <a:srgbClr val="000000"/>
                </a:solidFill>
                <a:effectLst/>
                <a:latin typeface="Arial"/>
                <a:cs typeface="Arial"/>
              </a:rPr>
              <a:t>žemės ūkio taisyklėse</a:t>
            </a:r>
            <a:r>
              <a:rPr lang="lt-LT" sz="1000" dirty="0">
                <a:solidFill>
                  <a:srgbClr val="000000"/>
                </a:solidFill>
                <a:latin typeface="Arial"/>
                <a:cs typeface="Arial"/>
              </a:rPr>
              <a:t>, patvirtintose žemės ūkio ministro 2000 m. gruodžio 28 d. įsakymu Nr. 375</a:t>
            </a:r>
            <a:r>
              <a:rPr lang="en-US" sz="1000" b="0" i="0" dirty="0">
                <a:solidFill>
                  <a:srgbClr val="000000"/>
                </a:solidFill>
                <a:effectLst/>
                <a:latin typeface="Arial"/>
                <a:cs typeface="Arial"/>
              </a:rPr>
              <a:t>)</a:t>
            </a:r>
            <a:endParaRPr lang="lt-LT" sz="1000" b="0" i="0" dirty="0">
              <a:solidFill>
                <a:srgbClr val="000000"/>
              </a:solidFill>
              <a:effectLst/>
              <a:latin typeface="Arial"/>
              <a:cs typeface="Arial"/>
            </a:endParaRPr>
          </a:p>
        </p:txBody>
      </p:sp>
      <p:pic>
        <p:nvPicPr>
          <p:cNvPr id="3" name="Grafinis elementas 2" descr="Crops outline">
            <a:extLst>
              <a:ext uri="{FF2B5EF4-FFF2-40B4-BE49-F238E27FC236}">
                <a16:creationId xmlns:a16="http://schemas.microsoft.com/office/drawing/2014/main" id="{E2732034-289C-AE93-434A-3B3D98AE9AF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8637852" y="-3698"/>
            <a:ext cx="506147" cy="506147"/>
          </a:xfrm>
          <a:prstGeom prst="rect">
            <a:avLst/>
          </a:prstGeom>
        </p:spPr>
      </p:pic>
      <p:pic>
        <p:nvPicPr>
          <p:cNvPr id="5" name="Grafinis elementas 4" descr="Peas In Pod outline">
            <a:extLst>
              <a:ext uri="{FF2B5EF4-FFF2-40B4-BE49-F238E27FC236}">
                <a16:creationId xmlns:a16="http://schemas.microsoft.com/office/drawing/2014/main" id="{C3939DA2-F027-D1E9-2C5F-52FBB3E77ED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8197319" y="-1317"/>
            <a:ext cx="506147" cy="506147"/>
          </a:xfrm>
          <a:prstGeom prst="rect">
            <a:avLst/>
          </a:prstGeom>
        </p:spPr>
      </p:pic>
      <p:pic>
        <p:nvPicPr>
          <p:cNvPr id="7" name="Grafinis elementas 6" descr="Corn outline">
            <a:extLst>
              <a:ext uri="{FF2B5EF4-FFF2-40B4-BE49-F238E27FC236}">
                <a16:creationId xmlns:a16="http://schemas.microsoft.com/office/drawing/2014/main" id="{E5E7FD6A-AE33-C673-E9BF-23F44123C96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8285425" y="299381"/>
            <a:ext cx="506147" cy="506147"/>
          </a:xfrm>
          <a:prstGeom prst="rect">
            <a:avLst/>
          </a:prstGeom>
        </p:spPr>
      </p:pic>
      <p:sp>
        <p:nvSpPr>
          <p:cNvPr id="8" name="TextBox 7">
            <a:extLst>
              <a:ext uri="{FF2B5EF4-FFF2-40B4-BE49-F238E27FC236}">
                <a16:creationId xmlns:a16="http://schemas.microsoft.com/office/drawing/2014/main" id="{C6ECD8D9-455E-9DD2-3EF9-8F507073720F}"/>
              </a:ext>
            </a:extLst>
          </p:cNvPr>
          <p:cNvSpPr txBox="1"/>
          <p:nvPr/>
        </p:nvSpPr>
        <p:spPr>
          <a:xfrm>
            <a:off x="3886245" y="299381"/>
            <a:ext cx="4090807" cy="900246"/>
          </a:xfrm>
          <a:prstGeom prst="rect">
            <a:avLst/>
          </a:prstGeom>
          <a:noFill/>
          <a:ln w="28575">
            <a:solidFill>
              <a:srgbClr val="FF0000"/>
            </a:solidFill>
          </a:ln>
        </p:spPr>
        <p:txBody>
          <a:bodyPr wrap="square" lIns="91440" tIns="45720" rIns="91440" bIns="45720" rtlCol="0" anchor="t">
            <a:spAutoFit/>
          </a:bodyPr>
          <a:lstStyle/>
          <a:p>
            <a:pPr algn="l" rtl="0" fontAlgn="base"/>
            <a:r>
              <a:rPr lang="en-US" sz="1050" b="1" i="0" u="none" strike="noStrike" dirty="0" err="1">
                <a:solidFill>
                  <a:srgbClr val="FF0000"/>
                </a:solidFill>
                <a:effectLst/>
                <a:latin typeface="Arial"/>
                <a:cs typeface="Arial"/>
              </a:rPr>
              <a:t>Svarb</a:t>
            </a:r>
            <a:r>
              <a:rPr lang="lt-LT" sz="1050" b="1" i="0" u="none" strike="noStrike" dirty="0">
                <a:solidFill>
                  <a:srgbClr val="FF0000"/>
                </a:solidFill>
                <a:effectLst/>
                <a:latin typeface="Arial"/>
                <a:cs typeface="Arial"/>
              </a:rPr>
              <a:t>u</a:t>
            </a:r>
            <a:r>
              <a:rPr lang="en-US" sz="1050" b="1" i="0" u="none" strike="noStrike" dirty="0">
                <a:solidFill>
                  <a:srgbClr val="FF0000"/>
                </a:solidFill>
                <a:effectLst/>
                <a:latin typeface="Arial"/>
                <a:cs typeface="Arial"/>
              </a:rPr>
              <a:t>!</a:t>
            </a:r>
            <a:endParaRPr lang="lt-LT" sz="1050" b="1" i="0" u="none" strike="noStrike" dirty="0">
              <a:solidFill>
                <a:srgbClr val="FF0000"/>
              </a:solidFill>
              <a:effectLst/>
              <a:latin typeface="Arial"/>
              <a:cs typeface="Arial"/>
            </a:endParaRPr>
          </a:p>
          <a:p>
            <a:pPr algn="l" rtl="0" fontAlgn="base"/>
            <a:endParaRPr lang="en-US" sz="1050" b="1" i="0" u="none" strike="noStrike" dirty="0">
              <a:solidFill>
                <a:srgbClr val="FF0000"/>
              </a:solidFill>
              <a:effectLst/>
              <a:latin typeface="Arial"/>
              <a:cs typeface="Arial"/>
            </a:endParaRPr>
          </a:p>
          <a:p>
            <a:pPr algn="l" rtl="0" fontAlgn="base"/>
            <a:r>
              <a:rPr lang="lt-LT" sz="1050" b="1" dirty="0" err="1">
                <a:solidFill>
                  <a:srgbClr val="FF0000"/>
                </a:solidFill>
                <a:latin typeface="Arial"/>
                <a:cs typeface="Arial"/>
              </a:rPr>
              <a:t>Posėlis</a:t>
            </a:r>
            <a:r>
              <a:rPr lang="lt-LT" sz="1050" b="1" dirty="0">
                <a:solidFill>
                  <a:srgbClr val="FF0000"/>
                </a:solidFill>
                <a:latin typeface="Arial"/>
                <a:cs typeface="Arial"/>
              </a:rPr>
              <a:t> po kukurūzų nėra tinkamiausia alternatyva Lietuvoje, tačiau kukurūzams taikomos vienodos išimtys daugelyje ES šalių (ES, LV, PL), kitokių išimčių EK nesuteikė.</a:t>
            </a:r>
            <a:endParaRPr lang="en-US" sz="1050" dirty="0">
              <a:solidFill>
                <a:srgbClr val="FF0000"/>
              </a:solidFill>
              <a:latin typeface="Arial"/>
              <a:cs typeface="Arial"/>
            </a:endParaRPr>
          </a:p>
        </p:txBody>
      </p:sp>
    </p:spTree>
    <p:extLst>
      <p:ext uri="{BB962C8B-B14F-4D97-AF65-F5344CB8AC3E}">
        <p14:creationId xmlns:p14="http://schemas.microsoft.com/office/powerpoint/2010/main" val="1823002276"/>
      </p:ext>
    </p:extLst>
  </p:cSld>
  <p:clrMapOvr>
    <a:masterClrMapping/>
  </p:clrMapOvr>
</p:sld>
</file>

<file path=ppt/theme/theme1.xml><?xml version="1.0" encoding="utf-8"?>
<a:theme xmlns:a="http://schemas.openxmlformats.org/drawingml/2006/main" name="ZUM 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ZUM PPT template (002).pptx  -  Tik skaityti" id="{7F436046-F3F6-4520-8AB3-D81269D02C44}" vid="{332B72F7-2300-4B3F-863E-43245681ED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E410986FB263A4F94202C116B3ED1C3" ma:contentTypeVersion="8" ma:contentTypeDescription="Create a new document." ma:contentTypeScope="" ma:versionID="30860e90d0b80badb5c9e11df860e482">
  <xsd:schema xmlns:xsd="http://www.w3.org/2001/XMLSchema" xmlns:xs="http://www.w3.org/2001/XMLSchema" xmlns:p="http://schemas.microsoft.com/office/2006/metadata/properties" xmlns:ns2="c488262e-fee8-4365-a613-8b9e3fbd1795" xmlns:ns3="63783bbd-3efe-4ae6-b83d-d59d748d4472" targetNamespace="http://schemas.microsoft.com/office/2006/metadata/properties" ma:root="true" ma:fieldsID="d03137594a77882959925cada76fe0ff" ns2:_="" ns3:_="">
    <xsd:import namespace="c488262e-fee8-4365-a613-8b9e3fbd1795"/>
    <xsd:import namespace="63783bbd-3efe-4ae6-b83d-d59d748d447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88262e-fee8-4365-a613-8b9e3fbd17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3783bbd-3efe-4ae6-b83d-d59d748d447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E2531BE-42EA-40C3-AAB3-03698B50B5E4}">
  <ds:schemaRefs>
    <ds:schemaRef ds:uri="63783bbd-3efe-4ae6-b83d-d59d748d4472"/>
    <ds:schemaRef ds:uri="c488262e-fee8-4365-a613-8b9e3fbd179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265D5C0-B7E3-4221-AA84-F2D0F2BE00A2}">
  <ds:schemaRefs>
    <ds:schemaRef ds:uri="http://schemas.microsoft.com/office/infopath/2007/PartnerControls"/>
    <ds:schemaRef ds:uri="63783bbd-3efe-4ae6-b83d-d59d748d4472"/>
    <ds:schemaRef ds:uri="http://purl.org/dc/elements/1.1/"/>
    <ds:schemaRef ds:uri="http://schemas.microsoft.com/office/2006/metadata/properties"/>
    <ds:schemaRef ds:uri="http://schemas.microsoft.com/office/2006/documentManagement/types"/>
    <ds:schemaRef ds:uri="http://purl.org/dc/terms/"/>
    <ds:schemaRef ds:uri="c488262e-fee8-4365-a613-8b9e3fbd1795"/>
    <ds:schemaRef ds:uri="http://purl.org/dc/dcmitype/"/>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02B8D86-E53E-41A2-9186-4A690BD6B4F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ZUM PPT template</Template>
  <TotalTime>359</TotalTime>
  <Words>1855</Words>
  <Application>Microsoft Office PowerPoint</Application>
  <PresentationFormat>Demonstracija ekrane (16:9)</PresentationFormat>
  <Paragraphs>119</Paragraphs>
  <Slides>11</Slides>
  <Notes>1</Notes>
  <HiddenSlides>0</HiddenSlides>
  <MMClips>0</MMClips>
  <ScaleCrop>false</ScaleCrop>
  <HeadingPairs>
    <vt:vector size="6" baseType="variant">
      <vt:variant>
        <vt:lpstr>Naudojami šriftai</vt:lpstr>
      </vt:variant>
      <vt:variant>
        <vt:i4>4</vt:i4>
      </vt:variant>
      <vt:variant>
        <vt:lpstr>Tema</vt:lpstr>
      </vt:variant>
      <vt:variant>
        <vt:i4>1</vt:i4>
      </vt:variant>
      <vt:variant>
        <vt:lpstr>Skaidrių pavadinimai</vt:lpstr>
      </vt:variant>
      <vt:variant>
        <vt:i4>11</vt:i4>
      </vt:variant>
    </vt:vector>
  </HeadingPairs>
  <TitlesOfParts>
    <vt:vector size="16" baseType="lpstr">
      <vt:lpstr>Arial</vt:lpstr>
      <vt:lpstr>Calibri</vt:lpstr>
      <vt:lpstr>Helvetica</vt:lpstr>
      <vt:lpstr>Times New Roman</vt:lpstr>
      <vt:lpstr>ZUM PPT template</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Kristina Indriošienė</dc:creator>
  <cp:lastModifiedBy>Tadas Švilpauskas</cp:lastModifiedBy>
  <cp:revision>46</cp:revision>
  <cp:lastPrinted>2022-10-06T06:36:06Z</cp:lastPrinted>
  <dcterms:created xsi:type="dcterms:W3CDTF">2022-09-05T07:04:46Z</dcterms:created>
  <dcterms:modified xsi:type="dcterms:W3CDTF">2022-12-22T11:29:56Z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0x0101009E410986FB263A4F94202C116B3ED1C3</vt:lpwstr>
  </property>
</Properties>
</file>