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Vidutinis stilius 2 – paryškinima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1" d="100"/>
          <a:sy n="111" d="100"/>
        </p:scale>
        <p:origin x="15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922165818232921"/>
          <c:y val="1.4697441025071289E-2"/>
          <c:w val="0.79416472718605824"/>
          <c:h val="0.8185695416558653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Verslas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Lapas1!$A$2:$A$14</c:f>
              <c:strCache>
                <c:ptCount val="13"/>
                <c:pt idx="0">
                  <c:v>Akmenės r. VVG</c:v>
                </c:pt>
                <c:pt idx="1">
                  <c:v>Alytaus r. VVG</c:v>
                </c:pt>
                <c:pt idx="2">
                  <c:v>Anykščių r. VVG</c:v>
                </c:pt>
                <c:pt idx="3">
                  <c:v>VVG Lamatos žemė</c:v>
                </c:pt>
                <c:pt idx="4">
                  <c:v>Biržų r. VVG</c:v>
                </c:pt>
                <c:pt idx="5">
                  <c:v>Druskininkų VVG</c:v>
                </c:pt>
                <c:pt idx="6">
                  <c:v>Dzūkijos VVG</c:v>
                </c:pt>
                <c:pt idx="7">
                  <c:v>Elektrėnų VVG</c:v>
                </c:pt>
                <c:pt idx="8">
                  <c:v>Ignalinos VVG</c:v>
                </c:pt>
                <c:pt idx="9">
                  <c:v>Joniškio r. VVG</c:v>
                </c:pt>
                <c:pt idx="10">
                  <c:v>Kaišiadorių r. VVG</c:v>
                </c:pt>
                <c:pt idx="11">
                  <c:v>Kauno r. VVG</c:v>
                </c:pt>
                <c:pt idx="12">
                  <c:v>Kėdainių r. VVG</c:v>
                </c:pt>
              </c:strCache>
            </c:strRef>
          </c:cat>
          <c:val>
            <c:numRef>
              <c:f>Lapas1!$B$2:$B$14</c:f>
              <c:numCache>
                <c:formatCode>General</c:formatCode>
                <c:ptCount val="13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4</c:v>
                </c:pt>
                <c:pt idx="6">
                  <c:v>3</c:v>
                </c:pt>
                <c:pt idx="7">
                  <c:v>0</c:v>
                </c:pt>
                <c:pt idx="8">
                  <c:v>13</c:v>
                </c:pt>
                <c:pt idx="9">
                  <c:v>8</c:v>
                </c:pt>
                <c:pt idx="1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1D-49E6-BDF5-14E263214886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Infrastruktūra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Lapas1!$A$2:$A$14</c:f>
              <c:strCache>
                <c:ptCount val="13"/>
                <c:pt idx="0">
                  <c:v>Akmenės r. VVG</c:v>
                </c:pt>
                <c:pt idx="1">
                  <c:v>Alytaus r. VVG</c:v>
                </c:pt>
                <c:pt idx="2">
                  <c:v>Anykščių r. VVG</c:v>
                </c:pt>
                <c:pt idx="3">
                  <c:v>VVG Lamatos žemė</c:v>
                </c:pt>
                <c:pt idx="4">
                  <c:v>Biržų r. VVG</c:v>
                </c:pt>
                <c:pt idx="5">
                  <c:v>Druskininkų VVG</c:v>
                </c:pt>
                <c:pt idx="6">
                  <c:v>Dzūkijos VVG</c:v>
                </c:pt>
                <c:pt idx="7">
                  <c:v>Elektrėnų VVG</c:v>
                </c:pt>
                <c:pt idx="8">
                  <c:v>Ignalinos VVG</c:v>
                </c:pt>
                <c:pt idx="9">
                  <c:v>Joniškio r. VVG</c:v>
                </c:pt>
                <c:pt idx="10">
                  <c:v>Kaišiadorių r. VVG</c:v>
                </c:pt>
                <c:pt idx="11">
                  <c:v>Kauno r. VVG</c:v>
                </c:pt>
                <c:pt idx="12">
                  <c:v>Kėdainių r. VVG</c:v>
                </c:pt>
              </c:strCache>
            </c:strRef>
          </c:cat>
          <c:val>
            <c:numRef>
              <c:f>Lapas1!$C$2:$C$14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3</c:v>
                </c:pt>
                <c:pt idx="7">
                  <c:v>2</c:v>
                </c:pt>
                <c:pt idx="8">
                  <c:v>9</c:v>
                </c:pt>
                <c:pt idx="9">
                  <c:v>8</c:v>
                </c:pt>
                <c:pt idx="10">
                  <c:v>5</c:v>
                </c:pt>
                <c:pt idx="11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1D-49E6-BDF5-14E263214886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Bendruomeninė veikla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Lapas1!$A$2:$A$14</c:f>
              <c:strCache>
                <c:ptCount val="13"/>
                <c:pt idx="0">
                  <c:v>Akmenės r. VVG</c:v>
                </c:pt>
                <c:pt idx="1">
                  <c:v>Alytaus r. VVG</c:v>
                </c:pt>
                <c:pt idx="2">
                  <c:v>Anykščių r. VVG</c:v>
                </c:pt>
                <c:pt idx="3">
                  <c:v>VVG Lamatos žemė</c:v>
                </c:pt>
                <c:pt idx="4">
                  <c:v>Biržų r. VVG</c:v>
                </c:pt>
                <c:pt idx="5">
                  <c:v>Druskininkų VVG</c:v>
                </c:pt>
                <c:pt idx="6">
                  <c:v>Dzūkijos VVG</c:v>
                </c:pt>
                <c:pt idx="7">
                  <c:v>Elektrėnų VVG</c:v>
                </c:pt>
                <c:pt idx="8">
                  <c:v>Ignalinos VVG</c:v>
                </c:pt>
                <c:pt idx="9">
                  <c:v>Joniškio r. VVG</c:v>
                </c:pt>
                <c:pt idx="10">
                  <c:v>Kaišiadorių r. VVG</c:v>
                </c:pt>
                <c:pt idx="11">
                  <c:v>Kauno r. VVG</c:v>
                </c:pt>
                <c:pt idx="12">
                  <c:v>Kėdainių r. VVG</c:v>
                </c:pt>
              </c:strCache>
            </c:strRef>
          </c:cat>
          <c:val>
            <c:numRef>
              <c:f>Lapas1!$D$2:$D$14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12</c:v>
                </c:pt>
                <c:pt idx="7">
                  <c:v>0</c:v>
                </c:pt>
                <c:pt idx="8">
                  <c:v>1</c:v>
                </c:pt>
                <c:pt idx="9">
                  <c:v>1</c:v>
                </c:pt>
                <c:pt idx="10">
                  <c:v>6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C1D-49E6-BDF5-14E263214886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Socialinis ar NVO verslas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Lapas1!$A$2:$A$14</c:f>
              <c:strCache>
                <c:ptCount val="13"/>
                <c:pt idx="0">
                  <c:v>Akmenės r. VVG</c:v>
                </c:pt>
                <c:pt idx="1">
                  <c:v>Alytaus r. VVG</c:v>
                </c:pt>
                <c:pt idx="2">
                  <c:v>Anykščių r. VVG</c:v>
                </c:pt>
                <c:pt idx="3">
                  <c:v>VVG Lamatos žemė</c:v>
                </c:pt>
                <c:pt idx="4">
                  <c:v>Biržų r. VVG</c:v>
                </c:pt>
                <c:pt idx="5">
                  <c:v>Druskininkų VVG</c:v>
                </c:pt>
                <c:pt idx="6">
                  <c:v>Dzūkijos VVG</c:v>
                </c:pt>
                <c:pt idx="7">
                  <c:v>Elektrėnų VVG</c:v>
                </c:pt>
                <c:pt idx="8">
                  <c:v>Ignalinos VVG</c:v>
                </c:pt>
                <c:pt idx="9">
                  <c:v>Joniškio r. VVG</c:v>
                </c:pt>
                <c:pt idx="10">
                  <c:v>Kaišiadorių r. VVG</c:v>
                </c:pt>
                <c:pt idx="11">
                  <c:v>Kauno r. VVG</c:v>
                </c:pt>
                <c:pt idx="12">
                  <c:v>Kėdainių r. VVG</c:v>
                </c:pt>
              </c:strCache>
            </c:strRef>
          </c:cat>
          <c:val>
            <c:numRef>
              <c:f>Lapas1!$E$2:$E$14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9">
                  <c:v>5</c:v>
                </c:pt>
                <c:pt idx="1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C1D-49E6-BDF5-14E263214886}"/>
            </c:ext>
          </c:extLst>
        </c:ser>
        <c:ser>
          <c:idx val="4"/>
          <c:order val="4"/>
          <c:tx>
            <c:strRef>
              <c:f>Lapas1!$F$1</c:f>
              <c:strCache>
                <c:ptCount val="1"/>
                <c:pt idx="0">
                  <c:v>Mokymai</c:v>
                </c:pt>
              </c:strCache>
            </c:strRef>
          </c:tx>
          <c:spPr>
            <a:solidFill>
              <a:srgbClr val="9933FF"/>
            </a:solidFill>
            <a:ln>
              <a:noFill/>
            </a:ln>
            <a:effectLst/>
          </c:spPr>
          <c:invertIfNegative val="0"/>
          <c:cat>
            <c:strRef>
              <c:f>Lapas1!$A$2:$A$14</c:f>
              <c:strCache>
                <c:ptCount val="13"/>
                <c:pt idx="0">
                  <c:v>Akmenės r. VVG</c:v>
                </c:pt>
                <c:pt idx="1">
                  <c:v>Alytaus r. VVG</c:v>
                </c:pt>
                <c:pt idx="2">
                  <c:v>Anykščių r. VVG</c:v>
                </c:pt>
                <c:pt idx="3">
                  <c:v>VVG Lamatos žemė</c:v>
                </c:pt>
                <c:pt idx="4">
                  <c:v>Biržų r. VVG</c:v>
                </c:pt>
                <c:pt idx="5">
                  <c:v>Druskininkų VVG</c:v>
                </c:pt>
                <c:pt idx="6">
                  <c:v>Dzūkijos VVG</c:v>
                </c:pt>
                <c:pt idx="7">
                  <c:v>Elektrėnų VVG</c:v>
                </c:pt>
                <c:pt idx="8">
                  <c:v>Ignalinos VVG</c:v>
                </c:pt>
                <c:pt idx="9">
                  <c:v>Joniškio r. VVG</c:v>
                </c:pt>
                <c:pt idx="10">
                  <c:v>Kaišiadorių r. VVG</c:v>
                </c:pt>
                <c:pt idx="11">
                  <c:v>Kauno r. VVG</c:v>
                </c:pt>
                <c:pt idx="12">
                  <c:v>Kėdainių r. VVG</c:v>
                </c:pt>
              </c:strCache>
            </c:strRef>
          </c:cat>
          <c:val>
            <c:numRef>
              <c:f>Lapas1!$F$2:$F$14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C1D-49E6-BDF5-14E263214886}"/>
            </c:ext>
          </c:extLst>
        </c:ser>
        <c:ser>
          <c:idx val="5"/>
          <c:order val="5"/>
          <c:tx>
            <c:strRef>
              <c:f>Lapas1!$G$1</c:f>
              <c:strCache>
                <c:ptCount val="1"/>
                <c:pt idx="0">
                  <c:v>Kultūra ir savitumas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Lapas1!$A$2:$A$14</c:f>
              <c:strCache>
                <c:ptCount val="13"/>
                <c:pt idx="0">
                  <c:v>Akmenės r. VVG</c:v>
                </c:pt>
                <c:pt idx="1">
                  <c:v>Alytaus r. VVG</c:v>
                </c:pt>
                <c:pt idx="2">
                  <c:v>Anykščių r. VVG</c:v>
                </c:pt>
                <c:pt idx="3">
                  <c:v>VVG Lamatos žemė</c:v>
                </c:pt>
                <c:pt idx="4">
                  <c:v>Biržų r. VVG</c:v>
                </c:pt>
                <c:pt idx="5">
                  <c:v>Druskininkų VVG</c:v>
                </c:pt>
                <c:pt idx="6">
                  <c:v>Dzūkijos VVG</c:v>
                </c:pt>
                <c:pt idx="7">
                  <c:v>Elektrėnų VVG</c:v>
                </c:pt>
                <c:pt idx="8">
                  <c:v>Ignalinos VVG</c:v>
                </c:pt>
                <c:pt idx="9">
                  <c:v>Joniškio r. VVG</c:v>
                </c:pt>
                <c:pt idx="10">
                  <c:v>Kaišiadorių r. VVG</c:v>
                </c:pt>
                <c:pt idx="11">
                  <c:v>Kauno r. VVG</c:v>
                </c:pt>
                <c:pt idx="12">
                  <c:v>Kėdainių r. VVG</c:v>
                </c:pt>
              </c:strCache>
            </c:strRef>
          </c:cat>
          <c:val>
            <c:numRef>
              <c:f>Lapas1!$G$2:$G$14</c:f>
              <c:numCache>
                <c:formatCode>General</c:formatCode>
                <c:ptCount val="13"/>
                <c:pt idx="5">
                  <c:v>5</c:v>
                </c:pt>
                <c:pt idx="8">
                  <c:v>5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C1D-49E6-BDF5-14E263214886}"/>
            </c:ext>
          </c:extLst>
        </c:ser>
        <c:ser>
          <c:idx val="6"/>
          <c:order val="6"/>
          <c:tx>
            <c:strRef>
              <c:f>Lapas1!$H$1</c:f>
              <c:strCache>
                <c:ptCount val="1"/>
                <c:pt idx="0">
                  <c:v>Perdirbimas / grandinės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Lapas1!$A$2:$A$14</c:f>
              <c:strCache>
                <c:ptCount val="13"/>
                <c:pt idx="0">
                  <c:v>Akmenės r. VVG</c:v>
                </c:pt>
                <c:pt idx="1">
                  <c:v>Alytaus r. VVG</c:v>
                </c:pt>
                <c:pt idx="2">
                  <c:v>Anykščių r. VVG</c:v>
                </c:pt>
                <c:pt idx="3">
                  <c:v>VVG Lamatos žemė</c:v>
                </c:pt>
                <c:pt idx="4">
                  <c:v>Biržų r. VVG</c:v>
                </c:pt>
                <c:pt idx="5">
                  <c:v>Druskininkų VVG</c:v>
                </c:pt>
                <c:pt idx="6">
                  <c:v>Dzūkijos VVG</c:v>
                </c:pt>
                <c:pt idx="7">
                  <c:v>Elektrėnų VVG</c:v>
                </c:pt>
                <c:pt idx="8">
                  <c:v>Ignalinos VVG</c:v>
                </c:pt>
                <c:pt idx="9">
                  <c:v>Joniškio r. VVG</c:v>
                </c:pt>
                <c:pt idx="10">
                  <c:v>Kaišiadorių r. VVG</c:v>
                </c:pt>
                <c:pt idx="11">
                  <c:v>Kauno r. VVG</c:v>
                </c:pt>
                <c:pt idx="12">
                  <c:v>Kėdainių r. VVG</c:v>
                </c:pt>
              </c:strCache>
            </c:strRef>
          </c:cat>
          <c:val>
            <c:numRef>
              <c:f>Lapas1!$H$2:$H$14</c:f>
              <c:numCache>
                <c:formatCode>General</c:formatCode>
                <c:ptCount val="13"/>
                <c:pt idx="1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C1D-49E6-BDF5-14E2632148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00366488"/>
        <c:axId val="500365504"/>
      </c:barChart>
      <c:catAx>
        <c:axId val="500366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00365504"/>
        <c:crosses val="autoZero"/>
        <c:auto val="1"/>
        <c:lblAlgn val="ctr"/>
        <c:lblOffset val="100"/>
        <c:noMultiLvlLbl val="0"/>
      </c:catAx>
      <c:valAx>
        <c:axId val="500365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00366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Verslas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Lapas1!$A$2:$A$14</c:f>
              <c:strCache>
                <c:ptCount val="13"/>
                <c:pt idx="0">
                  <c:v>Kelmės r. VVG</c:v>
                </c:pt>
                <c:pt idx="1">
                  <c:v>Kretingos r. VVG</c:v>
                </c:pt>
                <c:pt idx="2">
                  <c:v>Kupiškio r. VVG</c:v>
                </c:pt>
                <c:pt idx="3">
                  <c:v>Molėtų r. VVG</c:v>
                </c:pt>
                <c:pt idx="4">
                  <c:v>Panevėžio r. VVG</c:v>
                </c:pt>
                <c:pt idx="5">
                  <c:v>Pasvalio r. VVG</c:v>
                </c:pt>
                <c:pt idx="6">
                  <c:v>Plungės r. VVG</c:v>
                </c:pt>
                <c:pt idx="7">
                  <c:v>Prienų r. VVG</c:v>
                </c:pt>
                <c:pt idx="8">
                  <c:v>Raseinių r. VVG</c:v>
                </c:pt>
                <c:pt idx="9">
                  <c:v>Rokiškio r. VVG</c:v>
                </c:pt>
                <c:pt idx="10">
                  <c:v>Skuodo r. VVG</c:v>
                </c:pt>
                <c:pt idx="11">
                  <c:v>Šakių r. VVG</c:v>
                </c:pt>
                <c:pt idx="12">
                  <c:v>Šalčininkų r. VVG</c:v>
                </c:pt>
              </c:strCache>
            </c:strRef>
          </c:cat>
          <c:val>
            <c:numRef>
              <c:f>Lapas1!$B$2:$B$14</c:f>
              <c:numCache>
                <c:formatCode>General</c:formatCode>
                <c:ptCount val="13"/>
                <c:pt idx="0">
                  <c:v>5</c:v>
                </c:pt>
                <c:pt idx="1">
                  <c:v>0</c:v>
                </c:pt>
                <c:pt idx="2">
                  <c:v>5</c:v>
                </c:pt>
                <c:pt idx="3">
                  <c:v>3</c:v>
                </c:pt>
                <c:pt idx="4">
                  <c:v>4</c:v>
                </c:pt>
                <c:pt idx="5">
                  <c:v>1</c:v>
                </c:pt>
                <c:pt idx="6">
                  <c:v>5</c:v>
                </c:pt>
                <c:pt idx="7">
                  <c:v>6</c:v>
                </c:pt>
                <c:pt idx="8">
                  <c:v>6</c:v>
                </c:pt>
                <c:pt idx="9">
                  <c:v>4</c:v>
                </c:pt>
                <c:pt idx="10">
                  <c:v>3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1D-49E6-BDF5-14E263214886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Infrastruktūra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Lapas1!$A$2:$A$14</c:f>
              <c:strCache>
                <c:ptCount val="13"/>
                <c:pt idx="0">
                  <c:v>Kelmės r. VVG</c:v>
                </c:pt>
                <c:pt idx="1">
                  <c:v>Kretingos r. VVG</c:v>
                </c:pt>
                <c:pt idx="2">
                  <c:v>Kupiškio r. VVG</c:v>
                </c:pt>
                <c:pt idx="3">
                  <c:v>Molėtų r. VVG</c:v>
                </c:pt>
                <c:pt idx="4">
                  <c:v>Panevėžio r. VVG</c:v>
                </c:pt>
                <c:pt idx="5">
                  <c:v>Pasvalio r. VVG</c:v>
                </c:pt>
                <c:pt idx="6">
                  <c:v>Plungės r. VVG</c:v>
                </c:pt>
                <c:pt idx="7">
                  <c:v>Prienų r. VVG</c:v>
                </c:pt>
                <c:pt idx="8">
                  <c:v>Raseinių r. VVG</c:v>
                </c:pt>
                <c:pt idx="9">
                  <c:v>Rokiškio r. VVG</c:v>
                </c:pt>
                <c:pt idx="10">
                  <c:v>Skuodo r. VVG</c:v>
                </c:pt>
                <c:pt idx="11">
                  <c:v>Šakių r. VVG</c:v>
                </c:pt>
                <c:pt idx="12">
                  <c:v>Šalčininkų r. VVG</c:v>
                </c:pt>
              </c:strCache>
            </c:strRef>
          </c:cat>
          <c:val>
            <c:numRef>
              <c:f>Lapas1!$C$2:$C$14</c:f>
              <c:numCache>
                <c:formatCode>General</c:formatCode>
                <c:ptCount val="13"/>
                <c:pt idx="0">
                  <c:v>7</c:v>
                </c:pt>
                <c:pt idx="1">
                  <c:v>8</c:v>
                </c:pt>
                <c:pt idx="2">
                  <c:v>0</c:v>
                </c:pt>
                <c:pt idx="3">
                  <c:v>0</c:v>
                </c:pt>
                <c:pt idx="4">
                  <c:v>5</c:v>
                </c:pt>
                <c:pt idx="5">
                  <c:v>0</c:v>
                </c:pt>
                <c:pt idx="6">
                  <c:v>6</c:v>
                </c:pt>
                <c:pt idx="7">
                  <c:v>2</c:v>
                </c:pt>
                <c:pt idx="8">
                  <c:v>0</c:v>
                </c:pt>
                <c:pt idx="9">
                  <c:v>2</c:v>
                </c:pt>
                <c:pt idx="10">
                  <c:v>5</c:v>
                </c:pt>
                <c:pt idx="11">
                  <c:v>0</c:v>
                </c:pt>
                <c:pt idx="1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1D-49E6-BDF5-14E263214886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Bendruomeninė veikla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Lapas1!$A$2:$A$14</c:f>
              <c:strCache>
                <c:ptCount val="13"/>
                <c:pt idx="0">
                  <c:v>Kelmės r. VVG</c:v>
                </c:pt>
                <c:pt idx="1">
                  <c:v>Kretingos r. VVG</c:v>
                </c:pt>
                <c:pt idx="2">
                  <c:v>Kupiškio r. VVG</c:v>
                </c:pt>
                <c:pt idx="3">
                  <c:v>Molėtų r. VVG</c:v>
                </c:pt>
                <c:pt idx="4">
                  <c:v>Panevėžio r. VVG</c:v>
                </c:pt>
                <c:pt idx="5">
                  <c:v>Pasvalio r. VVG</c:v>
                </c:pt>
                <c:pt idx="6">
                  <c:v>Plungės r. VVG</c:v>
                </c:pt>
                <c:pt idx="7">
                  <c:v>Prienų r. VVG</c:v>
                </c:pt>
                <c:pt idx="8">
                  <c:v>Raseinių r. VVG</c:v>
                </c:pt>
                <c:pt idx="9">
                  <c:v>Rokiškio r. VVG</c:v>
                </c:pt>
                <c:pt idx="10">
                  <c:v>Skuodo r. VVG</c:v>
                </c:pt>
                <c:pt idx="11">
                  <c:v>Šakių r. VVG</c:v>
                </c:pt>
                <c:pt idx="12">
                  <c:v>Šalčininkų r. VVG</c:v>
                </c:pt>
              </c:strCache>
            </c:strRef>
          </c:cat>
          <c:val>
            <c:numRef>
              <c:f>Lapas1!$D$2:$D$14</c:f>
              <c:numCache>
                <c:formatCode>General</c:formatCode>
                <c:ptCount val="13"/>
                <c:pt idx="0">
                  <c:v>4</c:v>
                </c:pt>
                <c:pt idx="1">
                  <c:v>9</c:v>
                </c:pt>
                <c:pt idx="2">
                  <c:v>8</c:v>
                </c:pt>
                <c:pt idx="3">
                  <c:v>3</c:v>
                </c:pt>
                <c:pt idx="4">
                  <c:v>4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7</c:v>
                </c:pt>
                <c:pt idx="11">
                  <c:v>11</c:v>
                </c:pt>
                <c:pt idx="1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C1D-49E6-BDF5-14E263214886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Socialinis ar NVO verslas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Lapas1!$A$2:$A$14</c:f>
              <c:strCache>
                <c:ptCount val="13"/>
                <c:pt idx="0">
                  <c:v>Kelmės r. VVG</c:v>
                </c:pt>
                <c:pt idx="1">
                  <c:v>Kretingos r. VVG</c:v>
                </c:pt>
                <c:pt idx="2">
                  <c:v>Kupiškio r. VVG</c:v>
                </c:pt>
                <c:pt idx="3">
                  <c:v>Molėtų r. VVG</c:v>
                </c:pt>
                <c:pt idx="4">
                  <c:v>Panevėžio r. VVG</c:v>
                </c:pt>
                <c:pt idx="5">
                  <c:v>Pasvalio r. VVG</c:v>
                </c:pt>
                <c:pt idx="6">
                  <c:v>Plungės r. VVG</c:v>
                </c:pt>
                <c:pt idx="7">
                  <c:v>Prienų r. VVG</c:v>
                </c:pt>
                <c:pt idx="8">
                  <c:v>Raseinių r. VVG</c:v>
                </c:pt>
                <c:pt idx="9">
                  <c:v>Rokiškio r. VVG</c:v>
                </c:pt>
                <c:pt idx="10">
                  <c:v>Skuodo r. VVG</c:v>
                </c:pt>
                <c:pt idx="11">
                  <c:v>Šakių r. VVG</c:v>
                </c:pt>
                <c:pt idx="12">
                  <c:v>Šalčininkų r. VVG</c:v>
                </c:pt>
              </c:strCache>
            </c:strRef>
          </c:cat>
          <c:val>
            <c:numRef>
              <c:f>Lapas1!$E$2:$E$14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C1D-49E6-BDF5-14E263214886}"/>
            </c:ext>
          </c:extLst>
        </c:ser>
        <c:ser>
          <c:idx val="4"/>
          <c:order val="4"/>
          <c:tx>
            <c:strRef>
              <c:f>Lapas1!$F$1</c:f>
              <c:strCache>
                <c:ptCount val="1"/>
                <c:pt idx="0">
                  <c:v>Mokymai</c:v>
                </c:pt>
              </c:strCache>
            </c:strRef>
          </c:tx>
          <c:spPr>
            <a:solidFill>
              <a:srgbClr val="9933FF"/>
            </a:solidFill>
            <a:ln>
              <a:noFill/>
            </a:ln>
            <a:effectLst/>
          </c:spPr>
          <c:invertIfNegative val="0"/>
          <c:cat>
            <c:strRef>
              <c:f>Lapas1!$A$2:$A$14</c:f>
              <c:strCache>
                <c:ptCount val="13"/>
                <c:pt idx="0">
                  <c:v>Kelmės r. VVG</c:v>
                </c:pt>
                <c:pt idx="1">
                  <c:v>Kretingos r. VVG</c:v>
                </c:pt>
                <c:pt idx="2">
                  <c:v>Kupiškio r. VVG</c:v>
                </c:pt>
                <c:pt idx="3">
                  <c:v>Molėtų r. VVG</c:v>
                </c:pt>
                <c:pt idx="4">
                  <c:v>Panevėžio r. VVG</c:v>
                </c:pt>
                <c:pt idx="5">
                  <c:v>Pasvalio r. VVG</c:v>
                </c:pt>
                <c:pt idx="6">
                  <c:v>Plungės r. VVG</c:v>
                </c:pt>
                <c:pt idx="7">
                  <c:v>Prienų r. VVG</c:v>
                </c:pt>
                <c:pt idx="8">
                  <c:v>Raseinių r. VVG</c:v>
                </c:pt>
                <c:pt idx="9">
                  <c:v>Rokiškio r. VVG</c:v>
                </c:pt>
                <c:pt idx="10">
                  <c:v>Skuodo r. VVG</c:v>
                </c:pt>
                <c:pt idx="11">
                  <c:v>Šakių r. VVG</c:v>
                </c:pt>
                <c:pt idx="12">
                  <c:v>Šalčininkų r. VVG</c:v>
                </c:pt>
              </c:strCache>
            </c:strRef>
          </c:cat>
          <c:val>
            <c:numRef>
              <c:f>Lapas1!$F$2:$F$14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1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C1D-49E6-BDF5-14E263214886}"/>
            </c:ext>
          </c:extLst>
        </c:ser>
        <c:ser>
          <c:idx val="5"/>
          <c:order val="5"/>
          <c:tx>
            <c:strRef>
              <c:f>Lapas1!$G$1</c:f>
              <c:strCache>
                <c:ptCount val="1"/>
                <c:pt idx="0">
                  <c:v>Kultūra ir savitumas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Lapas1!$A$2:$A$14</c:f>
              <c:strCache>
                <c:ptCount val="13"/>
                <c:pt idx="0">
                  <c:v>Kelmės r. VVG</c:v>
                </c:pt>
                <c:pt idx="1">
                  <c:v>Kretingos r. VVG</c:v>
                </c:pt>
                <c:pt idx="2">
                  <c:v>Kupiškio r. VVG</c:v>
                </c:pt>
                <c:pt idx="3">
                  <c:v>Molėtų r. VVG</c:v>
                </c:pt>
                <c:pt idx="4">
                  <c:v>Panevėžio r. VVG</c:v>
                </c:pt>
                <c:pt idx="5">
                  <c:v>Pasvalio r. VVG</c:v>
                </c:pt>
                <c:pt idx="6">
                  <c:v>Plungės r. VVG</c:v>
                </c:pt>
                <c:pt idx="7">
                  <c:v>Prienų r. VVG</c:v>
                </c:pt>
                <c:pt idx="8">
                  <c:v>Raseinių r. VVG</c:v>
                </c:pt>
                <c:pt idx="9">
                  <c:v>Rokiškio r. VVG</c:v>
                </c:pt>
                <c:pt idx="10">
                  <c:v>Skuodo r. VVG</c:v>
                </c:pt>
                <c:pt idx="11">
                  <c:v>Šakių r. VVG</c:v>
                </c:pt>
                <c:pt idx="12">
                  <c:v>Šalčininkų r. VVG</c:v>
                </c:pt>
              </c:strCache>
            </c:strRef>
          </c:cat>
          <c:val>
            <c:numRef>
              <c:f>Lapas1!$G$2:$G$14</c:f>
              <c:numCache>
                <c:formatCode>General</c:formatCode>
                <c:ptCount val="13"/>
                <c:pt idx="5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C1D-49E6-BDF5-14E263214886}"/>
            </c:ext>
          </c:extLst>
        </c:ser>
        <c:ser>
          <c:idx val="6"/>
          <c:order val="6"/>
          <c:tx>
            <c:strRef>
              <c:f>Lapas1!$H$1</c:f>
              <c:strCache>
                <c:ptCount val="1"/>
                <c:pt idx="0">
                  <c:v>Perdirbimas / grandinės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Lapas1!$A$2:$A$14</c:f>
              <c:strCache>
                <c:ptCount val="13"/>
                <c:pt idx="0">
                  <c:v>Kelmės r. VVG</c:v>
                </c:pt>
                <c:pt idx="1">
                  <c:v>Kretingos r. VVG</c:v>
                </c:pt>
                <c:pt idx="2">
                  <c:v>Kupiškio r. VVG</c:v>
                </c:pt>
                <c:pt idx="3">
                  <c:v>Molėtų r. VVG</c:v>
                </c:pt>
                <c:pt idx="4">
                  <c:v>Panevėžio r. VVG</c:v>
                </c:pt>
                <c:pt idx="5">
                  <c:v>Pasvalio r. VVG</c:v>
                </c:pt>
                <c:pt idx="6">
                  <c:v>Plungės r. VVG</c:v>
                </c:pt>
                <c:pt idx="7">
                  <c:v>Prienų r. VVG</c:v>
                </c:pt>
                <c:pt idx="8">
                  <c:v>Raseinių r. VVG</c:v>
                </c:pt>
                <c:pt idx="9">
                  <c:v>Rokiškio r. VVG</c:v>
                </c:pt>
                <c:pt idx="10">
                  <c:v>Skuodo r. VVG</c:v>
                </c:pt>
                <c:pt idx="11">
                  <c:v>Šakių r. VVG</c:v>
                </c:pt>
                <c:pt idx="12">
                  <c:v>Šalčininkų r. VVG</c:v>
                </c:pt>
              </c:strCache>
            </c:strRef>
          </c:cat>
          <c:val>
            <c:numRef>
              <c:f>Lapas1!$H$2:$H$14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6-5C1D-49E6-BDF5-14E263214886}"/>
            </c:ext>
          </c:extLst>
        </c:ser>
        <c:ser>
          <c:idx val="7"/>
          <c:order val="7"/>
          <c:tx>
            <c:strRef>
              <c:f>Lapas1!$I$1</c:f>
              <c:strCache>
                <c:ptCount val="1"/>
                <c:pt idx="0">
                  <c:v>Bendradarbiavimas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Lapas1!$A$2:$A$14</c:f>
              <c:strCache>
                <c:ptCount val="13"/>
                <c:pt idx="0">
                  <c:v>Kelmės r. VVG</c:v>
                </c:pt>
                <c:pt idx="1">
                  <c:v>Kretingos r. VVG</c:v>
                </c:pt>
                <c:pt idx="2">
                  <c:v>Kupiškio r. VVG</c:v>
                </c:pt>
                <c:pt idx="3">
                  <c:v>Molėtų r. VVG</c:v>
                </c:pt>
                <c:pt idx="4">
                  <c:v>Panevėžio r. VVG</c:v>
                </c:pt>
                <c:pt idx="5">
                  <c:v>Pasvalio r. VVG</c:v>
                </c:pt>
                <c:pt idx="6">
                  <c:v>Plungės r. VVG</c:v>
                </c:pt>
                <c:pt idx="7">
                  <c:v>Prienų r. VVG</c:v>
                </c:pt>
                <c:pt idx="8">
                  <c:v>Raseinių r. VVG</c:v>
                </c:pt>
                <c:pt idx="9">
                  <c:v>Rokiškio r. VVG</c:v>
                </c:pt>
                <c:pt idx="10">
                  <c:v>Skuodo r. VVG</c:v>
                </c:pt>
                <c:pt idx="11">
                  <c:v>Šakių r. VVG</c:v>
                </c:pt>
                <c:pt idx="12">
                  <c:v>Šalčininkų r. VVG</c:v>
                </c:pt>
              </c:strCache>
            </c:strRef>
          </c:cat>
          <c:val>
            <c:numRef>
              <c:f>Lapas1!$I$2:$I$14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0-F4B1-4BAD-B333-4F8C44C408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00366488"/>
        <c:axId val="500365504"/>
      </c:barChart>
      <c:catAx>
        <c:axId val="500366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00365504"/>
        <c:crosses val="autoZero"/>
        <c:auto val="1"/>
        <c:lblAlgn val="ctr"/>
        <c:lblOffset val="100"/>
        <c:noMultiLvlLbl val="0"/>
      </c:catAx>
      <c:valAx>
        <c:axId val="500365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00366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6638293750836802E-2"/>
          <c:y val="0.86044104667382615"/>
          <c:w val="0.88672341249832642"/>
          <c:h val="0.1248615123011023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Verslas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Lapas1!$A$2:$A$16</c:f>
              <c:strCache>
                <c:ptCount val="15"/>
                <c:pt idx="0">
                  <c:v>Šiaulių r. VVG</c:v>
                </c:pt>
                <c:pt idx="1">
                  <c:v>Šiaurės vakarų Lietuvos VVG</c:v>
                </c:pt>
                <c:pt idx="2">
                  <c:v>Šilalės r. VVG</c:v>
                </c:pt>
                <c:pt idx="3">
                  <c:v>Širvintų r. VVG</c:v>
                </c:pt>
                <c:pt idx="4">
                  <c:v>Švenčionių r. VVG</c:v>
                </c:pt>
                <c:pt idx="5">
                  <c:v>Tauragės r. VVG</c:v>
                </c:pt>
                <c:pt idx="6">
                  <c:v>Telšių r. VVG</c:v>
                </c:pt>
                <c:pt idx="7">
                  <c:v>Trakų r. VVG</c:v>
                </c:pt>
                <c:pt idx="8">
                  <c:v>Ukmergės r. VVG</c:v>
                </c:pt>
                <c:pt idx="9">
                  <c:v>Utenos r. VVG</c:v>
                </c:pt>
                <c:pt idx="10">
                  <c:v>VVG Nemunas</c:v>
                </c:pt>
                <c:pt idx="11">
                  <c:v>VVG Pajūrio kraštas</c:v>
                </c:pt>
                <c:pt idx="12">
                  <c:v>Pakruojo r. VVG</c:v>
                </c:pt>
                <c:pt idx="13">
                  <c:v>Vilniaus r. VVG</c:v>
                </c:pt>
                <c:pt idx="14">
                  <c:v>Zarasų r. VVG</c:v>
                </c:pt>
              </c:strCache>
            </c:strRef>
          </c:cat>
          <c:val>
            <c:numRef>
              <c:f>Lapas1!$B$2:$B$16</c:f>
              <c:numCache>
                <c:formatCode>General</c:formatCode>
                <c:ptCount val="15"/>
                <c:pt idx="0">
                  <c:v>6</c:v>
                </c:pt>
                <c:pt idx="1">
                  <c:v>8</c:v>
                </c:pt>
                <c:pt idx="2">
                  <c:v>2</c:v>
                </c:pt>
                <c:pt idx="3">
                  <c:v>4</c:v>
                </c:pt>
                <c:pt idx="4">
                  <c:v>12</c:v>
                </c:pt>
                <c:pt idx="5">
                  <c:v>0</c:v>
                </c:pt>
                <c:pt idx="6">
                  <c:v>4</c:v>
                </c:pt>
                <c:pt idx="7">
                  <c:v>0</c:v>
                </c:pt>
                <c:pt idx="8">
                  <c:v>0</c:v>
                </c:pt>
                <c:pt idx="9">
                  <c:v>6</c:v>
                </c:pt>
                <c:pt idx="10">
                  <c:v>5</c:v>
                </c:pt>
                <c:pt idx="11">
                  <c:v>0</c:v>
                </c:pt>
                <c:pt idx="12">
                  <c:v>4</c:v>
                </c:pt>
                <c:pt idx="13">
                  <c:v>5</c:v>
                </c:pt>
                <c:pt idx="1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1D-49E6-BDF5-14E263214886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Infrastruktūra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Lapas1!$A$2:$A$16</c:f>
              <c:strCache>
                <c:ptCount val="15"/>
                <c:pt idx="0">
                  <c:v>Šiaulių r. VVG</c:v>
                </c:pt>
                <c:pt idx="1">
                  <c:v>Šiaurės vakarų Lietuvos VVG</c:v>
                </c:pt>
                <c:pt idx="2">
                  <c:v>Šilalės r. VVG</c:v>
                </c:pt>
                <c:pt idx="3">
                  <c:v>Širvintų r. VVG</c:v>
                </c:pt>
                <c:pt idx="4">
                  <c:v>Švenčionių r. VVG</c:v>
                </c:pt>
                <c:pt idx="5">
                  <c:v>Tauragės r. VVG</c:v>
                </c:pt>
                <c:pt idx="6">
                  <c:v>Telšių r. VVG</c:v>
                </c:pt>
                <c:pt idx="7">
                  <c:v>Trakų r. VVG</c:v>
                </c:pt>
                <c:pt idx="8">
                  <c:v>Ukmergės r. VVG</c:v>
                </c:pt>
                <c:pt idx="9">
                  <c:v>Utenos r. VVG</c:v>
                </c:pt>
                <c:pt idx="10">
                  <c:v>VVG Nemunas</c:v>
                </c:pt>
                <c:pt idx="11">
                  <c:v>VVG Pajūrio kraštas</c:v>
                </c:pt>
                <c:pt idx="12">
                  <c:v>Pakruojo r. VVG</c:v>
                </c:pt>
                <c:pt idx="13">
                  <c:v>Vilniaus r. VVG</c:v>
                </c:pt>
                <c:pt idx="14">
                  <c:v>Zarasų r. VVG</c:v>
                </c:pt>
              </c:strCache>
            </c:strRef>
          </c:cat>
          <c:val>
            <c:numRef>
              <c:f>Lapas1!$C$2:$C$16</c:f>
              <c:numCache>
                <c:formatCode>General</c:formatCode>
                <c:ptCount val="15"/>
                <c:pt idx="0">
                  <c:v>6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0</c:v>
                </c:pt>
                <c:pt idx="8">
                  <c:v>2</c:v>
                </c:pt>
                <c:pt idx="9">
                  <c:v>0</c:v>
                </c:pt>
                <c:pt idx="10">
                  <c:v>3</c:v>
                </c:pt>
                <c:pt idx="11">
                  <c:v>8</c:v>
                </c:pt>
                <c:pt idx="12">
                  <c:v>4</c:v>
                </c:pt>
                <c:pt idx="1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1D-49E6-BDF5-14E263214886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Bendruomeninė veikla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Lapas1!$A$2:$A$16</c:f>
              <c:strCache>
                <c:ptCount val="15"/>
                <c:pt idx="0">
                  <c:v>Šiaulių r. VVG</c:v>
                </c:pt>
                <c:pt idx="1">
                  <c:v>Šiaurės vakarų Lietuvos VVG</c:v>
                </c:pt>
                <c:pt idx="2">
                  <c:v>Šilalės r. VVG</c:v>
                </c:pt>
                <c:pt idx="3">
                  <c:v>Širvintų r. VVG</c:v>
                </c:pt>
                <c:pt idx="4">
                  <c:v>Švenčionių r. VVG</c:v>
                </c:pt>
                <c:pt idx="5">
                  <c:v>Tauragės r. VVG</c:v>
                </c:pt>
                <c:pt idx="6">
                  <c:v>Telšių r. VVG</c:v>
                </c:pt>
                <c:pt idx="7">
                  <c:v>Trakų r. VVG</c:v>
                </c:pt>
                <c:pt idx="8">
                  <c:v>Ukmergės r. VVG</c:v>
                </c:pt>
                <c:pt idx="9">
                  <c:v>Utenos r. VVG</c:v>
                </c:pt>
                <c:pt idx="10">
                  <c:v>VVG Nemunas</c:v>
                </c:pt>
                <c:pt idx="11">
                  <c:v>VVG Pajūrio kraštas</c:v>
                </c:pt>
                <c:pt idx="12">
                  <c:v>Pakruojo r. VVG</c:v>
                </c:pt>
                <c:pt idx="13">
                  <c:v>Vilniaus r. VVG</c:v>
                </c:pt>
                <c:pt idx="14">
                  <c:v>Zarasų r. VVG</c:v>
                </c:pt>
              </c:strCache>
            </c:strRef>
          </c:cat>
          <c:val>
            <c:numRef>
              <c:f>Lapas1!$D$2:$D$16</c:f>
              <c:numCache>
                <c:formatCode>General</c:formatCode>
                <c:ptCount val="15"/>
                <c:pt idx="0">
                  <c:v>7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7</c:v>
                </c:pt>
                <c:pt idx="8">
                  <c:v>0</c:v>
                </c:pt>
                <c:pt idx="9">
                  <c:v>0</c:v>
                </c:pt>
                <c:pt idx="10">
                  <c:v>6</c:v>
                </c:pt>
                <c:pt idx="11">
                  <c:v>0</c:v>
                </c:pt>
                <c:pt idx="12">
                  <c:v>6</c:v>
                </c:pt>
                <c:pt idx="13">
                  <c:v>7</c:v>
                </c:pt>
                <c:pt idx="1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C1D-49E6-BDF5-14E263214886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Socialinis ar NVO verslas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Lapas1!$A$2:$A$16</c:f>
              <c:strCache>
                <c:ptCount val="15"/>
                <c:pt idx="0">
                  <c:v>Šiaulių r. VVG</c:v>
                </c:pt>
                <c:pt idx="1">
                  <c:v>Šiaurės vakarų Lietuvos VVG</c:v>
                </c:pt>
                <c:pt idx="2">
                  <c:v>Šilalės r. VVG</c:v>
                </c:pt>
                <c:pt idx="3">
                  <c:v>Širvintų r. VVG</c:v>
                </c:pt>
                <c:pt idx="4">
                  <c:v>Švenčionių r. VVG</c:v>
                </c:pt>
                <c:pt idx="5">
                  <c:v>Tauragės r. VVG</c:v>
                </c:pt>
                <c:pt idx="6">
                  <c:v>Telšių r. VVG</c:v>
                </c:pt>
                <c:pt idx="7">
                  <c:v>Trakų r. VVG</c:v>
                </c:pt>
                <c:pt idx="8">
                  <c:v>Ukmergės r. VVG</c:v>
                </c:pt>
                <c:pt idx="9">
                  <c:v>Utenos r. VVG</c:v>
                </c:pt>
                <c:pt idx="10">
                  <c:v>VVG Nemunas</c:v>
                </c:pt>
                <c:pt idx="11">
                  <c:v>VVG Pajūrio kraštas</c:v>
                </c:pt>
                <c:pt idx="12">
                  <c:v>Pakruojo r. VVG</c:v>
                </c:pt>
                <c:pt idx="13">
                  <c:v>Vilniaus r. VVG</c:v>
                </c:pt>
                <c:pt idx="14">
                  <c:v>Zarasų r. VVG</c:v>
                </c:pt>
              </c:strCache>
            </c:strRef>
          </c:cat>
          <c:val>
            <c:numRef>
              <c:f>Lapas1!$E$2:$E$16</c:f>
              <c:numCache>
                <c:formatCode>General</c:formatCode>
                <c:ptCount val="15"/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</c:v>
                </c:pt>
                <c:pt idx="8">
                  <c:v>0</c:v>
                </c:pt>
                <c:pt idx="10">
                  <c:v>6</c:v>
                </c:pt>
                <c:pt idx="1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C1D-49E6-BDF5-14E263214886}"/>
            </c:ext>
          </c:extLst>
        </c:ser>
        <c:ser>
          <c:idx val="4"/>
          <c:order val="4"/>
          <c:tx>
            <c:strRef>
              <c:f>Lapas1!$F$1</c:f>
              <c:strCache>
                <c:ptCount val="1"/>
                <c:pt idx="0">
                  <c:v>Mokymai</c:v>
                </c:pt>
              </c:strCache>
            </c:strRef>
          </c:tx>
          <c:spPr>
            <a:solidFill>
              <a:srgbClr val="9933FF"/>
            </a:solidFill>
            <a:ln>
              <a:noFill/>
            </a:ln>
            <a:effectLst/>
          </c:spPr>
          <c:invertIfNegative val="0"/>
          <c:cat>
            <c:strRef>
              <c:f>Lapas1!$A$2:$A$16</c:f>
              <c:strCache>
                <c:ptCount val="15"/>
                <c:pt idx="0">
                  <c:v>Šiaulių r. VVG</c:v>
                </c:pt>
                <c:pt idx="1">
                  <c:v>Šiaurės vakarų Lietuvos VVG</c:v>
                </c:pt>
                <c:pt idx="2">
                  <c:v>Šilalės r. VVG</c:v>
                </c:pt>
                <c:pt idx="3">
                  <c:v>Širvintų r. VVG</c:v>
                </c:pt>
                <c:pt idx="4">
                  <c:v>Švenčionių r. VVG</c:v>
                </c:pt>
                <c:pt idx="5">
                  <c:v>Tauragės r. VVG</c:v>
                </c:pt>
                <c:pt idx="6">
                  <c:v>Telšių r. VVG</c:v>
                </c:pt>
                <c:pt idx="7">
                  <c:v>Trakų r. VVG</c:v>
                </c:pt>
                <c:pt idx="8">
                  <c:v>Ukmergės r. VVG</c:v>
                </c:pt>
                <c:pt idx="9">
                  <c:v>Utenos r. VVG</c:v>
                </c:pt>
                <c:pt idx="10">
                  <c:v>VVG Nemunas</c:v>
                </c:pt>
                <c:pt idx="11">
                  <c:v>VVG Pajūrio kraštas</c:v>
                </c:pt>
                <c:pt idx="12">
                  <c:v>Pakruojo r. VVG</c:v>
                </c:pt>
                <c:pt idx="13">
                  <c:v>Vilniaus r. VVG</c:v>
                </c:pt>
                <c:pt idx="14">
                  <c:v>Zarasų r. VVG</c:v>
                </c:pt>
              </c:strCache>
            </c:strRef>
          </c:cat>
          <c:val>
            <c:numRef>
              <c:f>Lapas1!$F$2:$F$16</c:f>
              <c:numCache>
                <c:formatCode>General</c:formatCode>
                <c:ptCount val="15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4</c:v>
                </c:pt>
                <c:pt idx="11">
                  <c:v>0</c:v>
                </c:pt>
                <c:pt idx="1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C1D-49E6-BDF5-14E263214886}"/>
            </c:ext>
          </c:extLst>
        </c:ser>
        <c:ser>
          <c:idx val="5"/>
          <c:order val="5"/>
          <c:tx>
            <c:strRef>
              <c:f>Lapas1!$G$1</c:f>
              <c:strCache>
                <c:ptCount val="1"/>
                <c:pt idx="0">
                  <c:v>Kultūra ir savitumas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Lapas1!$A$2:$A$16</c:f>
              <c:strCache>
                <c:ptCount val="15"/>
                <c:pt idx="0">
                  <c:v>Šiaulių r. VVG</c:v>
                </c:pt>
                <c:pt idx="1">
                  <c:v>Šiaurės vakarų Lietuvos VVG</c:v>
                </c:pt>
                <c:pt idx="2">
                  <c:v>Šilalės r. VVG</c:v>
                </c:pt>
                <c:pt idx="3">
                  <c:v>Širvintų r. VVG</c:v>
                </c:pt>
                <c:pt idx="4">
                  <c:v>Švenčionių r. VVG</c:v>
                </c:pt>
                <c:pt idx="5">
                  <c:v>Tauragės r. VVG</c:v>
                </c:pt>
                <c:pt idx="6">
                  <c:v>Telšių r. VVG</c:v>
                </c:pt>
                <c:pt idx="7">
                  <c:v>Trakų r. VVG</c:v>
                </c:pt>
                <c:pt idx="8">
                  <c:v>Ukmergės r. VVG</c:v>
                </c:pt>
                <c:pt idx="9">
                  <c:v>Utenos r. VVG</c:v>
                </c:pt>
                <c:pt idx="10">
                  <c:v>VVG Nemunas</c:v>
                </c:pt>
                <c:pt idx="11">
                  <c:v>VVG Pajūrio kraštas</c:v>
                </c:pt>
                <c:pt idx="12">
                  <c:v>Pakruojo r. VVG</c:v>
                </c:pt>
                <c:pt idx="13">
                  <c:v>Vilniaus r. VVG</c:v>
                </c:pt>
                <c:pt idx="14">
                  <c:v>Zarasų r. VVG</c:v>
                </c:pt>
              </c:strCache>
            </c:strRef>
          </c:cat>
          <c:val>
            <c:numRef>
              <c:f>Lapas1!$G$2:$G$16</c:f>
              <c:numCache>
                <c:formatCode>General</c:formatCode>
                <c:ptCount val="15"/>
                <c:pt idx="6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C1D-49E6-BDF5-14E263214886}"/>
            </c:ext>
          </c:extLst>
        </c:ser>
        <c:ser>
          <c:idx val="6"/>
          <c:order val="6"/>
          <c:tx>
            <c:strRef>
              <c:f>Lapas1!$H$1</c:f>
              <c:strCache>
                <c:ptCount val="1"/>
                <c:pt idx="0">
                  <c:v>Perdirbimas / grandinės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Lapas1!$A$2:$A$16</c:f>
              <c:strCache>
                <c:ptCount val="15"/>
                <c:pt idx="0">
                  <c:v>Šiaulių r. VVG</c:v>
                </c:pt>
                <c:pt idx="1">
                  <c:v>Šiaurės vakarų Lietuvos VVG</c:v>
                </c:pt>
                <c:pt idx="2">
                  <c:v>Šilalės r. VVG</c:v>
                </c:pt>
                <c:pt idx="3">
                  <c:v>Širvintų r. VVG</c:v>
                </c:pt>
                <c:pt idx="4">
                  <c:v>Švenčionių r. VVG</c:v>
                </c:pt>
                <c:pt idx="5">
                  <c:v>Tauragės r. VVG</c:v>
                </c:pt>
                <c:pt idx="6">
                  <c:v>Telšių r. VVG</c:v>
                </c:pt>
                <c:pt idx="7">
                  <c:v>Trakų r. VVG</c:v>
                </c:pt>
                <c:pt idx="8">
                  <c:v>Ukmergės r. VVG</c:v>
                </c:pt>
                <c:pt idx="9">
                  <c:v>Utenos r. VVG</c:v>
                </c:pt>
                <c:pt idx="10">
                  <c:v>VVG Nemunas</c:v>
                </c:pt>
                <c:pt idx="11">
                  <c:v>VVG Pajūrio kraštas</c:v>
                </c:pt>
                <c:pt idx="12">
                  <c:v>Pakruojo r. VVG</c:v>
                </c:pt>
                <c:pt idx="13">
                  <c:v>Vilniaus r. VVG</c:v>
                </c:pt>
                <c:pt idx="14">
                  <c:v>Zarasų r. VVG</c:v>
                </c:pt>
              </c:strCache>
            </c:strRef>
          </c:cat>
          <c:val>
            <c:numRef>
              <c:f>Lapas1!$H$2:$H$16</c:f>
              <c:numCache>
                <c:formatCode>General</c:formatCode>
                <c:ptCount val="15"/>
                <c:pt idx="1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C1D-49E6-BDF5-14E263214886}"/>
            </c:ext>
          </c:extLst>
        </c:ser>
        <c:ser>
          <c:idx val="7"/>
          <c:order val="7"/>
          <c:tx>
            <c:strRef>
              <c:f>Lapas1!$I$1</c:f>
              <c:strCache>
                <c:ptCount val="1"/>
                <c:pt idx="0">
                  <c:v>Bendradarbiavimas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Lapas1!$A$2:$A$16</c:f>
              <c:strCache>
                <c:ptCount val="15"/>
                <c:pt idx="0">
                  <c:v>Šiaulių r. VVG</c:v>
                </c:pt>
                <c:pt idx="1">
                  <c:v>Šiaurės vakarų Lietuvos VVG</c:v>
                </c:pt>
                <c:pt idx="2">
                  <c:v>Šilalės r. VVG</c:v>
                </c:pt>
                <c:pt idx="3">
                  <c:v>Širvintų r. VVG</c:v>
                </c:pt>
                <c:pt idx="4">
                  <c:v>Švenčionių r. VVG</c:v>
                </c:pt>
                <c:pt idx="5">
                  <c:v>Tauragės r. VVG</c:v>
                </c:pt>
                <c:pt idx="6">
                  <c:v>Telšių r. VVG</c:v>
                </c:pt>
                <c:pt idx="7">
                  <c:v>Trakų r. VVG</c:v>
                </c:pt>
                <c:pt idx="8">
                  <c:v>Ukmergės r. VVG</c:v>
                </c:pt>
                <c:pt idx="9">
                  <c:v>Utenos r. VVG</c:v>
                </c:pt>
                <c:pt idx="10">
                  <c:v>VVG Nemunas</c:v>
                </c:pt>
                <c:pt idx="11">
                  <c:v>VVG Pajūrio kraštas</c:v>
                </c:pt>
                <c:pt idx="12">
                  <c:v>Pakruojo r. VVG</c:v>
                </c:pt>
                <c:pt idx="13">
                  <c:v>Vilniaus r. VVG</c:v>
                </c:pt>
                <c:pt idx="14">
                  <c:v>Zarasų r. VVG</c:v>
                </c:pt>
              </c:strCache>
            </c:strRef>
          </c:cat>
          <c:val>
            <c:numRef>
              <c:f>Lapas1!$I$2:$I$16</c:f>
              <c:numCache>
                <c:formatCode>General</c:formatCode>
                <c:ptCount val="15"/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B1-4BAD-B333-4F8C44C408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00366488"/>
        <c:axId val="500365504"/>
      </c:barChart>
      <c:catAx>
        <c:axId val="500366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00365504"/>
        <c:crosses val="autoZero"/>
        <c:auto val="1"/>
        <c:lblAlgn val="ctr"/>
        <c:lblOffset val="100"/>
        <c:noMultiLvlLbl val="0"/>
      </c:catAx>
      <c:valAx>
        <c:axId val="500365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00366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6638293750836802E-2"/>
          <c:y val="0.86044104667382615"/>
          <c:w val="0.88672341249832642"/>
          <c:h val="0.1248615123011023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2E7C4C-0302-4C56-AF24-839DB2082D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3C075C-C969-4425-8E3D-92D4836375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92D717-CBCB-42CC-BCB6-939871698E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335D6F-18D2-4CA2-939A-6254EA14C912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138847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DD12EF-EA8B-4355-A7CD-B58119C7FC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F7C4F2-4889-441B-B531-33323960B2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FD6C851-83B4-46D7-AAD5-D37FD1206C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6FC6EF-7EF5-4657-A9E2-E5FD415A9003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566412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AB3DDC-13D5-4373-BE09-D67CD07356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BCF7BCC-8479-4912-BBCC-FBFBDD9D1D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3AB8B48-5D77-4117-A181-5676842E69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D09890-9FF8-4B2A-9930-AC55EE57950A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241106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11E87D-28CF-4848-8A75-1B52E552AF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BE1719-C455-4A92-A5CC-091BE5AD3E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91F70C8-59D1-4B19-9336-5DCE942C0D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3FCB0-925F-416D-988B-A899F2E6261D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534362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3B22DD-CF0B-498B-B874-D1F364027A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F990DA-9589-4151-A8EB-10B8EF49CF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EE7883E-D931-4E73-AA4A-C6BE9CD213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9A9F9E-D82E-4842-B0CD-1E2B68D2709D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52185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9AFF443-9B9D-4F09-A978-69551E9EF2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2B312D0-C708-46BB-BF84-2F739F9B0C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A2F873-B0AF-4CD3-AC2D-185A953C97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E4743E-E4A9-4EF2-B3F7-B8DC2516FC5B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299996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1C373E0-AB8A-4D0C-A20D-07822E98B3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AB65AE8-644D-4359-9853-2199FE5BD7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FA2DD46-59B3-4B50-9A50-74C3424D8C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B41963-1184-4489-A1CC-B09510772891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95458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58443CF-98B9-43A3-89CF-7FF6F37EED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1FA4EB9-E6AB-45DC-9056-07A08BB4BE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1823F38-B2B4-431F-AFDB-1B6997E833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0E4902-5E3D-435C-8FCE-7638D808C7A2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043332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F115B01-9D73-4F69-9D24-047381C98E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6708CC9-646B-4392-AF7B-6DD738B83A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4450461-6A51-42C3-833E-9808088DC8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782125-B53B-42B9-970C-0A689BCAFD52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869706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23FBCC-D6A9-4090-8592-787B0AD44C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707E57-8447-4542-AE7F-EC947C4CDB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08DEE5-108B-45B5-BB7D-F2DAA19EC3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C7E3CE-3C6A-4063-873C-C4C941FC5E46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131892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lt-LT" noProof="0"/>
              <a:t>Spustelėkite piktogramą norėdami įtraukti paveikslėlį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5C04F8-3EA8-45B6-B6BA-B43DF91A8E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CA44BF-E3D4-4497-9204-A04705B4CB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061848-496E-4650-8644-A1608B29C9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94E7A8-0DEF-41EA-AD11-AD061AE2CD38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872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E21E16-F868-49BE-AAB9-6F9E315652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lt-LT"/>
              <a:t>Spustelėję redaguokite stilių</a:t>
            </a:r>
            <a:endParaRPr lang="en-US" altLang="lt-LT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2AA6374-86D4-4549-B022-F3BDD47E4A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lt-LT"/>
              <a:t>Redaguokite šablono teksto stilius</a:t>
            </a:r>
          </a:p>
          <a:p>
            <a:pPr lvl="1"/>
            <a:r>
              <a:rPr lang="lt-LT" altLang="lt-LT"/>
              <a:t>Antras lygis</a:t>
            </a:r>
          </a:p>
          <a:p>
            <a:pPr lvl="2"/>
            <a:r>
              <a:rPr lang="lt-LT" altLang="lt-LT"/>
              <a:t>Trečias lygis</a:t>
            </a:r>
          </a:p>
          <a:p>
            <a:pPr lvl="3"/>
            <a:r>
              <a:rPr lang="lt-LT" altLang="lt-LT"/>
              <a:t>Ketvirtas lygis</a:t>
            </a:r>
          </a:p>
          <a:p>
            <a:pPr lvl="4"/>
            <a:r>
              <a:rPr lang="lt-LT" altLang="lt-LT"/>
              <a:t>Penktas lygis</a:t>
            </a:r>
            <a:endParaRPr lang="en-US" altLang="lt-LT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4FDCF22-5715-4737-AFF1-62D8BF9ACB1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8959465-4528-4541-A353-971C786CBFD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A1B4541-D1BB-4A27-BD40-7331A0E1261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FE8E41B-E1DE-4643-8E95-0BA9DE3F3273}" type="slidenum">
              <a:rPr lang="en-US" altLang="lt-LT"/>
              <a:pPr/>
              <a:t>‹#›</a:t>
            </a:fld>
            <a:endParaRPr lang="en-US" alt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">
            <a:extLst>
              <a:ext uri="{FF2B5EF4-FFF2-40B4-BE49-F238E27FC236}">
                <a16:creationId xmlns:a16="http://schemas.microsoft.com/office/drawing/2014/main" id="{E2E1384F-959F-41FB-80A9-84DD5D3C72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688" y="2276872"/>
            <a:ext cx="597666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lt-LT" altLang="lt-LT" sz="3000" b="1" dirty="0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VIETOS PLĖTROS STRAT</a:t>
            </a:r>
            <a:r>
              <a:rPr lang="en-US" altLang="lt-LT" sz="3000" b="1" dirty="0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</a:t>
            </a:r>
            <a:r>
              <a:rPr lang="lt-LT" altLang="lt-LT" sz="3000" b="1" dirty="0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GIJŲ ĮGYVENINIMO APŽVALGA</a:t>
            </a:r>
            <a:endParaRPr lang="en-US" altLang="lt-LT" sz="3000" b="1" dirty="0">
              <a:solidFill>
                <a:schemeClr val="accent1">
                  <a:lumMod val="7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051" name="Text Box 6">
            <a:extLst>
              <a:ext uri="{FF2B5EF4-FFF2-40B4-BE49-F238E27FC236}">
                <a16:creationId xmlns:a16="http://schemas.microsoft.com/office/drawing/2014/main" id="{519A9A1D-1D5D-457C-A7A3-4F2859C5D4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6613525"/>
            <a:ext cx="9144001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lt-LT" sz="1000" dirty="0" err="1"/>
              <a:t>Dokument</a:t>
            </a:r>
            <a:r>
              <a:rPr lang="lt-LT" altLang="lt-LT" sz="1000" dirty="0"/>
              <a:t>ą</a:t>
            </a:r>
            <a:r>
              <a:rPr lang="en-US" altLang="lt-LT" sz="1000" dirty="0"/>
              <a:t> </a:t>
            </a:r>
            <a:r>
              <a:rPr lang="en-US" altLang="lt-LT" sz="1000" dirty="0" err="1"/>
              <a:t>pareng</a:t>
            </a:r>
            <a:r>
              <a:rPr lang="lt-LT" altLang="lt-LT" sz="1000" dirty="0"/>
              <a:t>ė: Kaimo plėtros departamento Alternatyviosios veiklos skyriaus vyr. specialistė Ilona Javičienė</a:t>
            </a:r>
            <a:endParaRPr lang="en-US" altLang="lt-LT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88BC9F7-65B5-4423-98AC-E29308D53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2696" y="692696"/>
            <a:ext cx="8229600" cy="720080"/>
          </a:xfrm>
        </p:spPr>
        <p:txBody>
          <a:bodyPr/>
          <a:lstStyle/>
          <a:p>
            <a:r>
              <a:rPr lang="lt-LT" sz="2600" b="1" dirty="0">
                <a:solidFill>
                  <a:schemeClr val="accent1">
                    <a:lumMod val="75000"/>
                  </a:schemeClr>
                </a:solidFill>
              </a:rPr>
              <a:t>VIETOS PROJEKTŲ BENDRA INFORMACIJA</a:t>
            </a:r>
            <a:br>
              <a:rPr lang="lt-LT" sz="2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lt-LT" sz="2600" b="1" i="1" dirty="0">
                <a:solidFill>
                  <a:schemeClr val="accent1">
                    <a:lumMod val="75000"/>
                  </a:schemeClr>
                </a:solidFill>
              </a:rPr>
              <a:t>(pagal NMA </a:t>
            </a:r>
            <a:r>
              <a:rPr lang="lt-LT" sz="2600" b="1" i="1" u="sng" dirty="0">
                <a:solidFill>
                  <a:schemeClr val="accent1">
                    <a:lumMod val="75000"/>
                  </a:schemeClr>
                </a:solidFill>
              </a:rPr>
              <a:t>2018-04-10 </a:t>
            </a:r>
            <a:r>
              <a:rPr lang="lt-LT" sz="2600" b="1" i="1" dirty="0">
                <a:solidFill>
                  <a:schemeClr val="accent1">
                    <a:lumMod val="75000"/>
                  </a:schemeClr>
                </a:solidFill>
              </a:rPr>
              <a:t>duomenis) </a:t>
            </a:r>
          </a:p>
        </p:txBody>
      </p:sp>
      <p:graphicFrame>
        <p:nvGraphicFramePr>
          <p:cNvPr id="4" name="Turinio vietos rezervavimo ženklas 3">
            <a:extLst>
              <a:ext uri="{FF2B5EF4-FFF2-40B4-BE49-F238E27FC236}">
                <a16:creationId xmlns:a16="http://schemas.microsoft.com/office/drawing/2014/main" id="{1DFCEC01-5DB0-4167-B901-395D082B85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5468023"/>
              </p:ext>
            </p:extLst>
          </p:nvPr>
        </p:nvGraphicFramePr>
        <p:xfrm>
          <a:off x="418718" y="1779079"/>
          <a:ext cx="8229600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3830230429"/>
                    </a:ext>
                  </a:extLst>
                </a:gridCol>
                <a:gridCol w="1419632">
                  <a:extLst>
                    <a:ext uri="{9D8B030D-6E8A-4147-A177-3AD203B41FA5}">
                      <a16:colId xmlns:a16="http://schemas.microsoft.com/office/drawing/2014/main" val="4206822435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57950703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185166845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4703967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VVG, PASKELBUSIŲ KVIETIMUS</a:t>
                      </a:r>
                      <a:endParaRPr lang="lt-LT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Gauta vietos projektų, vnt.</a:t>
                      </a:r>
                      <a:endParaRPr lang="lt-LT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Prašoma paramos suma, mln. Eur</a:t>
                      </a:r>
                      <a:endParaRPr lang="lt-LT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Pasirašyta paramos sutarčių, vnt.</a:t>
                      </a:r>
                      <a:endParaRPr lang="lt-LT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Sutarčių suma, mln. Eur</a:t>
                      </a:r>
                      <a:endParaRPr lang="lt-LT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353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49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418*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14,377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66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1,824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079691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4B60111-F8F9-4E44-B696-7928BFBCFCBD}"/>
              </a:ext>
            </a:extLst>
          </p:cNvPr>
          <p:cNvSpPr txBox="1"/>
          <p:nvPr/>
        </p:nvSpPr>
        <p:spPr>
          <a:xfrm>
            <a:off x="467542" y="3764424"/>
            <a:ext cx="81319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t-LT" i="1" dirty="0">
                <a:solidFill>
                  <a:schemeClr val="accent1">
                    <a:lumMod val="75000"/>
                  </a:schemeClr>
                </a:solidFill>
              </a:rPr>
              <a:t>*Per 2018 m. </a:t>
            </a:r>
            <a:r>
              <a:rPr lang="lt-LT" b="1" i="1" dirty="0">
                <a:solidFill>
                  <a:schemeClr val="accent1">
                    <a:lumMod val="75000"/>
                  </a:schemeClr>
                </a:solidFill>
              </a:rPr>
              <a:t>kovo-balandžio mėn</a:t>
            </a:r>
            <a:r>
              <a:rPr lang="lt-LT" i="1" dirty="0">
                <a:solidFill>
                  <a:schemeClr val="accent1">
                    <a:lumMod val="75000"/>
                  </a:schemeClr>
                </a:solidFill>
              </a:rPr>
              <a:t>. padaryta ryški pažanga, g</a:t>
            </a:r>
            <a:r>
              <a:rPr lang="lt-LT" b="1" i="1" dirty="0">
                <a:solidFill>
                  <a:schemeClr val="accent1">
                    <a:lumMod val="75000"/>
                  </a:schemeClr>
                </a:solidFill>
              </a:rPr>
              <a:t>autas 121 vietos projektas už 4,052 mln. </a:t>
            </a:r>
            <a:r>
              <a:rPr lang="lt-LT" i="1" dirty="0">
                <a:solidFill>
                  <a:schemeClr val="accent1">
                    <a:lumMod val="75000"/>
                  </a:schemeClr>
                </a:solidFill>
              </a:rPr>
              <a:t>Eur.</a:t>
            </a:r>
          </a:p>
          <a:p>
            <a:pPr algn="just"/>
            <a:r>
              <a:rPr lang="lt-LT" b="1" i="1" dirty="0">
                <a:solidFill>
                  <a:srgbClr val="FF0000"/>
                </a:solidFill>
              </a:rPr>
              <a:t>Išmokėta</a:t>
            </a:r>
            <a:r>
              <a:rPr lang="lt-LT" i="1" dirty="0">
                <a:solidFill>
                  <a:srgbClr val="FF0000"/>
                </a:solidFill>
              </a:rPr>
              <a:t> </a:t>
            </a:r>
            <a:r>
              <a:rPr lang="lt-LT" i="1" dirty="0">
                <a:solidFill>
                  <a:schemeClr val="accent1">
                    <a:lumMod val="75000"/>
                  </a:schemeClr>
                </a:solidFill>
              </a:rPr>
              <a:t>pagal mokėjimo prašymus </a:t>
            </a:r>
            <a:r>
              <a:rPr lang="lt-LT" b="1" i="1" u="sng" dirty="0">
                <a:solidFill>
                  <a:srgbClr val="FF0000"/>
                </a:solidFill>
              </a:rPr>
              <a:t>tik 87255,52 Eur.</a:t>
            </a:r>
          </a:p>
          <a:p>
            <a:pPr algn="just"/>
            <a:endParaRPr lang="lt-LT" b="1" i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n-US" b="1" i="1" dirty="0">
                <a:solidFill>
                  <a:srgbClr val="FF0000"/>
                </a:solidFill>
              </a:rPr>
              <a:t>!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lt-LT" i="1" dirty="0">
                <a:solidFill>
                  <a:schemeClr val="accent1">
                    <a:lumMod val="75000"/>
                  </a:schemeClr>
                </a:solidFill>
              </a:rPr>
              <a:t>Iš visų gautų vietos projektų </a:t>
            </a:r>
            <a:r>
              <a:rPr lang="lt-LT" b="1" i="1" dirty="0">
                <a:solidFill>
                  <a:schemeClr val="accent1">
                    <a:lumMod val="75000"/>
                  </a:schemeClr>
                </a:solidFill>
              </a:rPr>
              <a:t>net 56 (už 1,855 mln. Eur) pripažinti netinkamais </a:t>
            </a:r>
            <a:r>
              <a:rPr lang="lt-LT" i="1" dirty="0">
                <a:solidFill>
                  <a:schemeClr val="accent1">
                    <a:lumMod val="75000"/>
                  </a:schemeClr>
                </a:solidFill>
              </a:rPr>
              <a:t>finansuoti, </a:t>
            </a:r>
            <a:r>
              <a:rPr lang="lt-LT" b="1" i="1" dirty="0">
                <a:solidFill>
                  <a:schemeClr val="accent1">
                    <a:lumMod val="75000"/>
                  </a:schemeClr>
                </a:solidFill>
              </a:rPr>
              <a:t>atsisakė paramos </a:t>
            </a:r>
            <a:r>
              <a:rPr lang="lt-LT" i="1" dirty="0">
                <a:solidFill>
                  <a:schemeClr val="accent1">
                    <a:lumMod val="75000"/>
                  </a:schemeClr>
                </a:solidFill>
              </a:rPr>
              <a:t>ar dėl kitų priežasčių nebus įgyvendinti.</a:t>
            </a:r>
          </a:p>
          <a:p>
            <a:pPr algn="just"/>
            <a:endParaRPr lang="lt-LT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984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88BC9F7-65B5-4423-98AC-E29308D53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332656"/>
            <a:ext cx="8460432" cy="720080"/>
          </a:xfrm>
        </p:spPr>
        <p:txBody>
          <a:bodyPr/>
          <a:lstStyle/>
          <a:p>
            <a:r>
              <a:rPr lang="lt-LT" sz="1800" b="1" dirty="0">
                <a:solidFill>
                  <a:schemeClr val="accent1">
                    <a:lumMod val="75000"/>
                  </a:schemeClr>
                </a:solidFill>
              </a:rPr>
              <a:t>GAUTŲ VIETOS PROJEKTŲ INFORMACIJA PAGAL VVG IR VEIKLAS (1)</a:t>
            </a:r>
            <a:br>
              <a:rPr lang="lt-LT" sz="1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lt-LT" sz="1800" b="1" i="1" dirty="0">
                <a:solidFill>
                  <a:schemeClr val="accent1">
                    <a:lumMod val="75000"/>
                  </a:schemeClr>
                </a:solidFill>
              </a:rPr>
              <a:t>(pagal NMA </a:t>
            </a:r>
            <a:r>
              <a:rPr lang="lt-LT" sz="1800" b="1" i="1" u="sng" dirty="0">
                <a:solidFill>
                  <a:schemeClr val="accent1">
                    <a:lumMod val="75000"/>
                  </a:schemeClr>
                </a:solidFill>
              </a:rPr>
              <a:t>2018-04-10 </a:t>
            </a:r>
            <a:r>
              <a:rPr lang="lt-LT" sz="1800" b="1" i="1" dirty="0">
                <a:solidFill>
                  <a:schemeClr val="accent1">
                    <a:lumMod val="75000"/>
                  </a:schemeClr>
                </a:solidFill>
              </a:rPr>
              <a:t>duomenis) </a:t>
            </a:r>
          </a:p>
        </p:txBody>
      </p:sp>
      <p:graphicFrame>
        <p:nvGraphicFramePr>
          <p:cNvPr id="12" name="Diagrama 11">
            <a:extLst>
              <a:ext uri="{FF2B5EF4-FFF2-40B4-BE49-F238E27FC236}">
                <a16:creationId xmlns:a16="http://schemas.microsoft.com/office/drawing/2014/main" id="{5BB1E7D2-607C-4814-8805-162EB4D309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7185544"/>
              </p:ext>
            </p:extLst>
          </p:nvPr>
        </p:nvGraphicFramePr>
        <p:xfrm>
          <a:off x="467544" y="1124744"/>
          <a:ext cx="8424936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3834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88BC9F7-65B5-4423-98AC-E29308D53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332656"/>
            <a:ext cx="8460432" cy="720080"/>
          </a:xfrm>
        </p:spPr>
        <p:txBody>
          <a:bodyPr/>
          <a:lstStyle/>
          <a:p>
            <a:r>
              <a:rPr lang="lt-LT" sz="1800" b="1" dirty="0">
                <a:solidFill>
                  <a:schemeClr val="accent1">
                    <a:lumMod val="75000"/>
                  </a:schemeClr>
                </a:solidFill>
              </a:rPr>
              <a:t>GAUTŲ VIETOS PROJEKTŲ INFORMACIJA PAGAL VVG IR VEIKLAS (2)</a:t>
            </a:r>
            <a:br>
              <a:rPr lang="lt-LT" sz="1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lt-LT" sz="1800" b="1" i="1" dirty="0">
                <a:solidFill>
                  <a:schemeClr val="accent1">
                    <a:lumMod val="75000"/>
                  </a:schemeClr>
                </a:solidFill>
              </a:rPr>
              <a:t>(pagal NMA </a:t>
            </a:r>
            <a:r>
              <a:rPr lang="lt-LT" sz="1800" b="1" i="1" u="sng" dirty="0">
                <a:solidFill>
                  <a:schemeClr val="accent1">
                    <a:lumMod val="75000"/>
                  </a:schemeClr>
                </a:solidFill>
              </a:rPr>
              <a:t>2018-04-10 </a:t>
            </a:r>
            <a:r>
              <a:rPr lang="lt-LT" sz="1800" b="1" i="1" dirty="0">
                <a:solidFill>
                  <a:schemeClr val="accent1">
                    <a:lumMod val="75000"/>
                  </a:schemeClr>
                </a:solidFill>
              </a:rPr>
              <a:t>duomenis) </a:t>
            </a:r>
          </a:p>
        </p:txBody>
      </p:sp>
      <p:graphicFrame>
        <p:nvGraphicFramePr>
          <p:cNvPr id="12" name="Diagrama 11">
            <a:extLst>
              <a:ext uri="{FF2B5EF4-FFF2-40B4-BE49-F238E27FC236}">
                <a16:creationId xmlns:a16="http://schemas.microsoft.com/office/drawing/2014/main" id="{5BB1E7D2-607C-4814-8805-162EB4D309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9487266"/>
              </p:ext>
            </p:extLst>
          </p:nvPr>
        </p:nvGraphicFramePr>
        <p:xfrm>
          <a:off x="467544" y="1124744"/>
          <a:ext cx="8424936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014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88BC9F7-65B5-4423-98AC-E29308D53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375011"/>
            <a:ext cx="8460432" cy="720080"/>
          </a:xfrm>
        </p:spPr>
        <p:txBody>
          <a:bodyPr/>
          <a:lstStyle/>
          <a:p>
            <a:r>
              <a:rPr lang="lt-LT" sz="1800" b="1" dirty="0">
                <a:solidFill>
                  <a:schemeClr val="accent1">
                    <a:lumMod val="75000"/>
                  </a:schemeClr>
                </a:solidFill>
              </a:rPr>
              <a:t>GAUTŲ VIETOS PROJEKTŲ INFORMACIJA PAGAL VVG IR VEIKLAS (3)</a:t>
            </a:r>
            <a:br>
              <a:rPr lang="lt-LT" sz="1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lt-LT" sz="1800" b="1" i="1" dirty="0">
                <a:solidFill>
                  <a:schemeClr val="accent1">
                    <a:lumMod val="75000"/>
                  </a:schemeClr>
                </a:solidFill>
              </a:rPr>
              <a:t>(pagal NMA </a:t>
            </a:r>
            <a:r>
              <a:rPr lang="lt-LT" sz="1800" b="1" i="1" u="sng" dirty="0">
                <a:solidFill>
                  <a:schemeClr val="accent1">
                    <a:lumMod val="75000"/>
                  </a:schemeClr>
                </a:solidFill>
              </a:rPr>
              <a:t>2018-04-10 </a:t>
            </a:r>
            <a:r>
              <a:rPr lang="lt-LT" sz="1800" b="1" i="1" dirty="0">
                <a:solidFill>
                  <a:schemeClr val="accent1">
                    <a:lumMod val="75000"/>
                  </a:schemeClr>
                </a:solidFill>
              </a:rPr>
              <a:t>duomenis) </a:t>
            </a:r>
          </a:p>
        </p:txBody>
      </p:sp>
      <p:graphicFrame>
        <p:nvGraphicFramePr>
          <p:cNvPr id="12" name="Diagrama 11">
            <a:extLst>
              <a:ext uri="{FF2B5EF4-FFF2-40B4-BE49-F238E27FC236}">
                <a16:creationId xmlns:a16="http://schemas.microsoft.com/office/drawing/2014/main" id="{5BB1E7D2-607C-4814-8805-162EB4D309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4693744"/>
              </p:ext>
            </p:extLst>
          </p:nvPr>
        </p:nvGraphicFramePr>
        <p:xfrm>
          <a:off x="467544" y="1124744"/>
          <a:ext cx="8424936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0622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64CD2068-AA61-4936-B9B5-258B2908D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816" y="2924944"/>
            <a:ext cx="3682752" cy="676672"/>
          </a:xfrm>
        </p:spPr>
        <p:txBody>
          <a:bodyPr/>
          <a:lstStyle/>
          <a:p>
            <a:pPr marL="0" indent="0">
              <a:buNone/>
            </a:pPr>
            <a:r>
              <a:rPr lang="lt-LT" dirty="0">
                <a:solidFill>
                  <a:schemeClr val="accent1">
                    <a:lumMod val="75000"/>
                  </a:schemeClr>
                </a:solidFill>
              </a:rPr>
              <a:t>Ačiū už dėmesį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!</a:t>
            </a:r>
            <a:endParaRPr lang="lt-LT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87884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PristatymoSablonas</Template>
  <TotalTime>153</TotalTime>
  <Words>157</Words>
  <Application>Microsoft Office PowerPoint</Application>
  <PresentationFormat>Demonstracija ekrane (4:3)</PresentationFormat>
  <Paragraphs>21</Paragraphs>
  <Slides>6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2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6</vt:i4>
      </vt:variant>
    </vt:vector>
  </HeadingPairs>
  <TitlesOfParts>
    <vt:vector size="9" baseType="lpstr">
      <vt:lpstr>Arial Unicode MS</vt:lpstr>
      <vt:lpstr>Arial</vt:lpstr>
      <vt:lpstr>Default Design</vt:lpstr>
      <vt:lpstr>„PowerPoint“ pateiktis</vt:lpstr>
      <vt:lpstr>VIETOS PROJEKTŲ BENDRA INFORMACIJA (pagal NMA 2018-04-10 duomenis) </vt:lpstr>
      <vt:lpstr>GAUTŲ VIETOS PROJEKTŲ INFORMACIJA PAGAL VVG IR VEIKLAS (1) (pagal NMA 2018-04-10 duomenis) </vt:lpstr>
      <vt:lpstr>GAUTŲ VIETOS PROJEKTŲ INFORMACIJA PAGAL VVG IR VEIKLAS (2) (pagal NMA 2018-04-10 duomenis) </vt:lpstr>
      <vt:lpstr>GAUTŲ VIETOS PROJEKTŲ INFORMACIJA PAGAL VVG IR VEIKLAS (3) (pagal NMA 2018-04-10 duomenis) </vt:lpstr>
      <vt:lpstr>„PowerPoint“ pateiktis</vt:lpstr>
    </vt:vector>
  </TitlesOfParts>
  <Company>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Ilona Javičienė</dc:creator>
  <cp:lastModifiedBy>Ilona Javičienė</cp:lastModifiedBy>
  <cp:revision>18</cp:revision>
  <dcterms:created xsi:type="dcterms:W3CDTF">2018-04-10T11:17:59Z</dcterms:created>
  <dcterms:modified xsi:type="dcterms:W3CDTF">2018-04-10T15:27:53Z</dcterms:modified>
</cp:coreProperties>
</file>