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955" r:id="rId2"/>
    <p:sldId id="956" r:id="rId3"/>
    <p:sldId id="959" r:id="rId4"/>
    <p:sldId id="957" r:id="rId5"/>
    <p:sldId id="958" r:id="rId6"/>
    <p:sldId id="960" r:id="rId7"/>
    <p:sldId id="961" r:id="rId8"/>
    <p:sldId id="962" r:id="rId9"/>
    <p:sldId id="963" r:id="rId10"/>
    <p:sldId id="964" r:id="rId11"/>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96357" autoAdjust="0"/>
  </p:normalViewPr>
  <p:slideViewPr>
    <p:cSldViewPr snapToGrid="0">
      <p:cViewPr varScale="1">
        <p:scale>
          <a:sx n="59" d="100"/>
          <a:sy n="59" d="100"/>
        </p:scale>
        <p:origin x="832" y="60"/>
      </p:cViewPr>
      <p:guideLst/>
    </p:cSldViewPr>
  </p:slideViewPr>
  <p:outlineViewPr>
    <p:cViewPr>
      <p:scale>
        <a:sx n="33" d="100"/>
        <a:sy n="33" d="100"/>
      </p:scale>
      <p:origin x="0" y="-160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Finansinis rezultatyvumas, proc. nuo pirminio VPS tikslo</c:v>
                </c:pt>
              </c:strCache>
            </c:strRef>
          </c:tx>
          <c:spPr>
            <a:solidFill>
              <a:schemeClr val="accent1"/>
            </a:solidFill>
            <a:ln>
              <a:noFill/>
            </a:ln>
            <a:effectLst/>
          </c:spPr>
          <c:invertIfNegative val="0"/>
          <c:dPt>
            <c:idx val="5"/>
            <c:invertIfNegative val="0"/>
            <c:bubble3D val="0"/>
            <c:spPr>
              <a:solidFill>
                <a:srgbClr val="FF0000"/>
              </a:solidFill>
              <a:ln>
                <a:noFill/>
              </a:ln>
              <a:effectLst/>
            </c:spPr>
            <c:extLst>
              <c:ext xmlns:c16="http://schemas.microsoft.com/office/drawing/2014/chart" uri="{C3380CC4-5D6E-409C-BE32-E72D297353CC}">
                <c16:uniqueId val="{00000006-EA64-4745-84E7-03DE07FCD324}"/>
              </c:ext>
            </c:extLst>
          </c:dPt>
          <c:dPt>
            <c:idx val="6"/>
            <c:invertIfNegative val="0"/>
            <c:bubble3D val="0"/>
            <c:spPr>
              <a:solidFill>
                <a:srgbClr val="FF0000"/>
              </a:solidFill>
              <a:ln>
                <a:noFill/>
              </a:ln>
              <a:effectLst/>
            </c:spPr>
            <c:extLst>
              <c:ext xmlns:c16="http://schemas.microsoft.com/office/drawing/2014/chart" uri="{C3380CC4-5D6E-409C-BE32-E72D297353CC}">
                <c16:uniqueId val="{00000007-EA64-4745-84E7-03DE07FCD324}"/>
              </c:ext>
            </c:extLst>
          </c:dPt>
          <c:dPt>
            <c:idx val="8"/>
            <c:invertIfNegative val="0"/>
            <c:bubble3D val="0"/>
            <c:spPr>
              <a:solidFill>
                <a:srgbClr val="FF0000"/>
              </a:solidFill>
              <a:ln>
                <a:noFill/>
              </a:ln>
              <a:effectLst/>
            </c:spPr>
            <c:extLst>
              <c:ext xmlns:c16="http://schemas.microsoft.com/office/drawing/2014/chart" uri="{C3380CC4-5D6E-409C-BE32-E72D297353CC}">
                <c16:uniqueId val="{00000008-EA64-4745-84E7-03DE07FCD324}"/>
              </c:ext>
            </c:extLst>
          </c:dPt>
          <c:dPt>
            <c:idx val="12"/>
            <c:invertIfNegative val="0"/>
            <c:bubble3D val="0"/>
            <c:spPr>
              <a:solidFill>
                <a:srgbClr val="FF0000"/>
              </a:solidFill>
              <a:ln>
                <a:noFill/>
              </a:ln>
              <a:effectLst/>
            </c:spPr>
            <c:extLst>
              <c:ext xmlns:c16="http://schemas.microsoft.com/office/drawing/2014/chart" uri="{C3380CC4-5D6E-409C-BE32-E72D297353CC}">
                <c16:uniqueId val="{00000004-EA64-4745-84E7-03DE07FCD324}"/>
              </c:ext>
            </c:extLst>
          </c:dPt>
          <c:dPt>
            <c:idx val="16"/>
            <c:invertIfNegative val="0"/>
            <c:bubble3D val="0"/>
            <c:spPr>
              <a:solidFill>
                <a:srgbClr val="FF0000"/>
              </a:solidFill>
              <a:ln>
                <a:noFill/>
              </a:ln>
              <a:effectLst/>
            </c:spPr>
            <c:extLst>
              <c:ext xmlns:c16="http://schemas.microsoft.com/office/drawing/2014/chart" uri="{C3380CC4-5D6E-409C-BE32-E72D297353CC}">
                <c16:uniqueId val="{00000009-EA64-4745-84E7-03DE07FCD324}"/>
              </c:ext>
            </c:extLst>
          </c:dPt>
          <c:dPt>
            <c:idx val="21"/>
            <c:invertIfNegative val="0"/>
            <c:bubble3D val="0"/>
            <c:spPr>
              <a:solidFill>
                <a:srgbClr val="FF0000"/>
              </a:solidFill>
              <a:ln>
                <a:noFill/>
              </a:ln>
              <a:effectLst/>
            </c:spPr>
            <c:extLst>
              <c:ext xmlns:c16="http://schemas.microsoft.com/office/drawing/2014/chart" uri="{C3380CC4-5D6E-409C-BE32-E72D297353CC}">
                <c16:uniqueId val="{0000000A-EA64-4745-84E7-03DE07FCD324}"/>
              </c:ext>
            </c:extLst>
          </c:dPt>
          <c:dPt>
            <c:idx val="24"/>
            <c:invertIfNegative val="0"/>
            <c:bubble3D val="0"/>
            <c:spPr>
              <a:solidFill>
                <a:srgbClr val="FF0000"/>
              </a:solidFill>
              <a:ln>
                <a:noFill/>
              </a:ln>
              <a:effectLst/>
            </c:spPr>
            <c:extLst>
              <c:ext xmlns:c16="http://schemas.microsoft.com/office/drawing/2014/chart" uri="{C3380CC4-5D6E-409C-BE32-E72D297353CC}">
                <c16:uniqueId val="{0000000B-EA64-4745-84E7-03DE07FCD324}"/>
              </c:ext>
            </c:extLst>
          </c:dPt>
          <c:dPt>
            <c:idx val="30"/>
            <c:invertIfNegative val="0"/>
            <c:bubble3D val="0"/>
            <c:spPr>
              <a:solidFill>
                <a:srgbClr val="FF0000"/>
              </a:solidFill>
              <a:ln>
                <a:noFill/>
              </a:ln>
              <a:effectLst/>
            </c:spPr>
            <c:extLst>
              <c:ext xmlns:c16="http://schemas.microsoft.com/office/drawing/2014/chart" uri="{C3380CC4-5D6E-409C-BE32-E72D297353CC}">
                <c16:uniqueId val="{0000000C-EA64-4745-84E7-03DE07FCD324}"/>
              </c:ext>
            </c:extLst>
          </c:dPt>
          <c:dLbls>
            <c:dLbl>
              <c:idx val="10"/>
              <c:layout>
                <c:manualLayout>
                  <c:x val="0"/>
                  <c:y val="-5.2776990894237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64-4745-84E7-03DE07FCD324}"/>
                </c:ext>
              </c:extLst>
            </c:dLbl>
            <c:dLbl>
              <c:idx val="12"/>
              <c:layout>
                <c:manualLayout>
                  <c:x val="-7.5596022339687536E-3"/>
                  <c:y val="-2.1990412872598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64-4745-84E7-03DE07FCD324}"/>
                </c:ext>
              </c:extLst>
            </c:dLbl>
            <c:dLbl>
              <c:idx val="24"/>
              <c:layout>
                <c:manualLayout>
                  <c:x val="-1.0799431762813297E-3"/>
                  <c:y val="-3.51846605961583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A64-4745-84E7-03DE07FCD324}"/>
                </c:ext>
              </c:extLst>
            </c:dLbl>
            <c:dLbl>
              <c:idx val="25"/>
              <c:layout>
                <c:manualLayout>
                  <c:x val="0"/>
                  <c:y val="-2.1990412872598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A64-4745-84E7-03DE07FCD324}"/>
                </c:ext>
              </c:extLst>
            </c:dLbl>
            <c:dLbl>
              <c:idx val="27"/>
              <c:layout>
                <c:manualLayout>
                  <c:x val="-2.1598863525625011E-3"/>
                  <c:y val="-5.717507346875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64-4745-84E7-03DE07FCD32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Lapas1!$A$2:$A$36</c:f>
              <c:strCache>
                <c:ptCount val="35"/>
                <c:pt idx="0">
                  <c:v>Akmenės r. VVG</c:v>
                </c:pt>
                <c:pt idx="1">
                  <c:v>Biržų r. VVG</c:v>
                </c:pt>
                <c:pt idx="2">
                  <c:v>Druskininkų VVG</c:v>
                </c:pt>
                <c:pt idx="3">
                  <c:v>Elektrėnų r. VVG</c:v>
                </c:pt>
                <c:pt idx="4">
                  <c:v>Ignalinos r. VVG</c:v>
                </c:pt>
                <c:pt idx="5">
                  <c:v>Joniškio r. VVG</c:v>
                </c:pt>
                <c:pt idx="6">
                  <c:v>Jurbarko r. VVG</c:v>
                </c:pt>
                <c:pt idx="7">
                  <c:v>Kaišiadorių r. VVG</c:v>
                </c:pt>
                <c:pt idx="8">
                  <c:v>Kauno r. VVG</c:v>
                </c:pt>
                <c:pt idx="9">
                  <c:v>Kėdainių r. VVG</c:v>
                </c:pt>
                <c:pt idx="10">
                  <c:v>Kelmės r. VVG</c:v>
                </c:pt>
                <c:pt idx="11">
                  <c:v>Klaipėdos r. VVG</c:v>
                </c:pt>
                <c:pt idx="12">
                  <c:v>Kupiškio r. VVG</c:v>
                </c:pt>
                <c:pt idx="13">
                  <c:v>Lazdijų r. VVG</c:v>
                </c:pt>
                <c:pt idx="14">
                  <c:v>Marijampolės r. VVG</c:v>
                </c:pt>
                <c:pt idx="15">
                  <c:v>Mažeikių r. VVG</c:v>
                </c:pt>
                <c:pt idx="16">
                  <c:v>Molėtų r. VVG</c:v>
                </c:pt>
                <c:pt idx="17">
                  <c:v>Pakruojo r. VVG</c:v>
                </c:pt>
                <c:pt idx="18">
                  <c:v>Panevėžio r. VVG</c:v>
                </c:pt>
                <c:pt idx="19">
                  <c:v>Pasvalio r. VVG</c:v>
                </c:pt>
                <c:pt idx="20">
                  <c:v>Plungės r. VVG</c:v>
                </c:pt>
                <c:pt idx="21">
                  <c:v>Prienų r. VVG</c:v>
                </c:pt>
                <c:pt idx="22">
                  <c:v>Radviliškio r. VVG</c:v>
                </c:pt>
                <c:pt idx="23">
                  <c:v>Raseinių r. VVG</c:v>
                </c:pt>
                <c:pt idx="24">
                  <c:v>Šiaulių r. VVG</c:v>
                </c:pt>
                <c:pt idx="25">
                  <c:v>Šilutės r. VVG</c:v>
                </c:pt>
                <c:pt idx="26">
                  <c:v>Širvintų r. VVG</c:v>
                </c:pt>
                <c:pt idx="27">
                  <c:v>Švenčionių r. VVG</c:v>
                </c:pt>
                <c:pt idx="28">
                  <c:v>Tauragės r. VVG</c:v>
                </c:pt>
                <c:pt idx="29">
                  <c:v>Trakų r. VVG</c:v>
                </c:pt>
                <c:pt idx="30">
                  <c:v>Ukmergės r. VVG</c:v>
                </c:pt>
                <c:pt idx="31">
                  <c:v>Utenos r. VVG</c:v>
                </c:pt>
                <c:pt idx="32">
                  <c:v>Vilkaviškio r. VVG</c:v>
                </c:pt>
                <c:pt idx="33">
                  <c:v>Vilniaus r. VVG</c:v>
                </c:pt>
                <c:pt idx="34">
                  <c:v>Zarasų-Visagino VVG</c:v>
                </c:pt>
              </c:strCache>
            </c:strRef>
          </c:cat>
          <c:val>
            <c:numRef>
              <c:f>Lapas1!$B$2:$B$36</c:f>
              <c:numCache>
                <c:formatCode>General</c:formatCode>
                <c:ptCount val="35"/>
                <c:pt idx="0">
                  <c:v>45.2</c:v>
                </c:pt>
                <c:pt idx="1">
                  <c:v>35.82</c:v>
                </c:pt>
                <c:pt idx="2">
                  <c:v>41.74</c:v>
                </c:pt>
                <c:pt idx="3">
                  <c:v>49.36</c:v>
                </c:pt>
                <c:pt idx="4">
                  <c:v>42.04</c:v>
                </c:pt>
                <c:pt idx="5">
                  <c:v>81.569999999999993</c:v>
                </c:pt>
                <c:pt idx="6">
                  <c:v>70.349999999999994</c:v>
                </c:pt>
                <c:pt idx="7">
                  <c:v>43.28</c:v>
                </c:pt>
                <c:pt idx="8">
                  <c:v>60.3</c:v>
                </c:pt>
                <c:pt idx="9">
                  <c:v>47.31</c:v>
                </c:pt>
                <c:pt idx="10">
                  <c:v>45.54</c:v>
                </c:pt>
                <c:pt idx="11">
                  <c:v>43.65</c:v>
                </c:pt>
                <c:pt idx="12">
                  <c:v>51.15</c:v>
                </c:pt>
                <c:pt idx="13">
                  <c:v>48.97</c:v>
                </c:pt>
                <c:pt idx="14">
                  <c:v>45.1</c:v>
                </c:pt>
                <c:pt idx="15">
                  <c:v>49.68</c:v>
                </c:pt>
                <c:pt idx="16">
                  <c:v>70.5</c:v>
                </c:pt>
                <c:pt idx="17">
                  <c:v>33.31</c:v>
                </c:pt>
                <c:pt idx="18">
                  <c:v>47.54</c:v>
                </c:pt>
                <c:pt idx="19">
                  <c:v>35.75</c:v>
                </c:pt>
                <c:pt idx="20">
                  <c:v>48.17</c:v>
                </c:pt>
                <c:pt idx="21">
                  <c:v>55.7</c:v>
                </c:pt>
                <c:pt idx="22">
                  <c:v>39.229999999999997</c:v>
                </c:pt>
                <c:pt idx="23">
                  <c:v>46.42</c:v>
                </c:pt>
                <c:pt idx="24">
                  <c:v>52.8</c:v>
                </c:pt>
                <c:pt idx="25">
                  <c:v>45.24</c:v>
                </c:pt>
                <c:pt idx="26">
                  <c:v>42.31</c:v>
                </c:pt>
                <c:pt idx="27">
                  <c:v>42.83</c:v>
                </c:pt>
                <c:pt idx="28">
                  <c:v>44.64</c:v>
                </c:pt>
                <c:pt idx="29">
                  <c:v>36.409999999999997</c:v>
                </c:pt>
                <c:pt idx="30">
                  <c:v>52.76</c:v>
                </c:pt>
                <c:pt idx="31">
                  <c:v>41.9</c:v>
                </c:pt>
                <c:pt idx="32">
                  <c:v>36.979999999999997</c:v>
                </c:pt>
                <c:pt idx="33">
                  <c:v>45</c:v>
                </c:pt>
                <c:pt idx="34">
                  <c:v>37.78</c:v>
                </c:pt>
              </c:numCache>
            </c:numRef>
          </c:val>
          <c:extLst>
            <c:ext xmlns:c16="http://schemas.microsoft.com/office/drawing/2014/chart" uri="{C3380CC4-5D6E-409C-BE32-E72D297353CC}">
              <c16:uniqueId val="{00000000-EA64-4745-84E7-03DE07FCD324}"/>
            </c:ext>
          </c:extLst>
        </c:ser>
        <c:dLbls>
          <c:showLegendKey val="0"/>
          <c:showVal val="0"/>
          <c:showCatName val="0"/>
          <c:showSerName val="0"/>
          <c:showPercent val="0"/>
          <c:showBubbleSize val="0"/>
        </c:dLbls>
        <c:gapWidth val="219"/>
        <c:overlap val="-27"/>
        <c:axId val="804528824"/>
        <c:axId val="804529480"/>
      </c:barChart>
      <c:catAx>
        <c:axId val="804528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9480"/>
        <c:crosses val="autoZero"/>
        <c:auto val="1"/>
        <c:lblAlgn val="ctr"/>
        <c:lblOffset val="100"/>
        <c:noMultiLvlLbl val="0"/>
      </c:catAx>
      <c:valAx>
        <c:axId val="804529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8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Fizinis rezultatyvumas, proc. nuo pirminio VPS tikslo</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A-276A-4A1A-965A-8B378CE8A6EE}"/>
              </c:ext>
            </c:extLst>
          </c:dPt>
          <c:dPt>
            <c:idx val="2"/>
            <c:invertIfNegative val="0"/>
            <c:bubble3D val="0"/>
            <c:spPr>
              <a:solidFill>
                <a:srgbClr val="FF0000"/>
              </a:solidFill>
              <a:ln>
                <a:noFill/>
              </a:ln>
              <a:effectLst/>
            </c:spPr>
            <c:extLst>
              <c:ext xmlns:c16="http://schemas.microsoft.com/office/drawing/2014/chart" uri="{C3380CC4-5D6E-409C-BE32-E72D297353CC}">
                <c16:uniqueId val="{00000000-276A-4A1A-965A-8B378CE8A6EE}"/>
              </c:ext>
            </c:extLst>
          </c:dPt>
          <c:dPt>
            <c:idx val="3"/>
            <c:invertIfNegative val="0"/>
            <c:bubble3D val="0"/>
            <c:spPr>
              <a:solidFill>
                <a:srgbClr val="FF0000"/>
              </a:solidFill>
              <a:ln>
                <a:noFill/>
              </a:ln>
              <a:effectLst/>
            </c:spPr>
            <c:extLst>
              <c:ext xmlns:c16="http://schemas.microsoft.com/office/drawing/2014/chart" uri="{C3380CC4-5D6E-409C-BE32-E72D297353CC}">
                <c16:uniqueId val="{00000009-276A-4A1A-965A-8B378CE8A6EE}"/>
              </c:ext>
            </c:extLst>
          </c:dPt>
          <c:dPt>
            <c:idx val="4"/>
            <c:invertIfNegative val="0"/>
            <c:bubble3D val="0"/>
            <c:spPr>
              <a:solidFill>
                <a:srgbClr val="FF0000"/>
              </a:solidFill>
              <a:ln>
                <a:noFill/>
              </a:ln>
              <a:effectLst/>
            </c:spPr>
            <c:extLst>
              <c:ext xmlns:c16="http://schemas.microsoft.com/office/drawing/2014/chart" uri="{C3380CC4-5D6E-409C-BE32-E72D297353CC}">
                <c16:uniqueId val="{00000001-276A-4A1A-965A-8B378CE8A6EE}"/>
              </c:ext>
            </c:extLst>
          </c:dPt>
          <c:dPt>
            <c:idx val="5"/>
            <c:invertIfNegative val="0"/>
            <c:bubble3D val="0"/>
            <c:spPr>
              <a:solidFill>
                <a:srgbClr val="FF0000"/>
              </a:solidFill>
              <a:ln>
                <a:noFill/>
              </a:ln>
              <a:effectLst/>
            </c:spPr>
            <c:extLst>
              <c:ext xmlns:c16="http://schemas.microsoft.com/office/drawing/2014/chart" uri="{C3380CC4-5D6E-409C-BE32-E72D297353CC}">
                <c16:uniqueId val="{00000006-EA64-4745-84E7-03DE07FCD324}"/>
              </c:ext>
            </c:extLst>
          </c:dPt>
          <c:dPt>
            <c:idx val="6"/>
            <c:invertIfNegative val="0"/>
            <c:bubble3D val="0"/>
            <c:spPr>
              <a:solidFill>
                <a:srgbClr val="FF0000"/>
              </a:solidFill>
              <a:ln>
                <a:noFill/>
              </a:ln>
              <a:effectLst/>
            </c:spPr>
            <c:extLst>
              <c:ext xmlns:c16="http://schemas.microsoft.com/office/drawing/2014/chart" uri="{C3380CC4-5D6E-409C-BE32-E72D297353CC}">
                <c16:uniqueId val="{00000007-EA64-4745-84E7-03DE07FCD324}"/>
              </c:ext>
            </c:extLst>
          </c:dPt>
          <c:dPt>
            <c:idx val="7"/>
            <c:invertIfNegative val="0"/>
            <c:bubble3D val="0"/>
            <c:spPr>
              <a:solidFill>
                <a:srgbClr val="FF0000"/>
              </a:solidFill>
              <a:ln>
                <a:noFill/>
              </a:ln>
              <a:effectLst/>
            </c:spPr>
            <c:extLst>
              <c:ext xmlns:c16="http://schemas.microsoft.com/office/drawing/2014/chart" uri="{C3380CC4-5D6E-409C-BE32-E72D297353CC}">
                <c16:uniqueId val="{00000008-276A-4A1A-965A-8B378CE8A6EE}"/>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8-EA64-4745-84E7-03DE07FCD324}"/>
              </c:ext>
            </c:extLst>
          </c:dPt>
          <c:dPt>
            <c:idx val="10"/>
            <c:invertIfNegative val="0"/>
            <c:bubble3D val="0"/>
            <c:spPr>
              <a:solidFill>
                <a:srgbClr val="FF0000"/>
              </a:solidFill>
              <a:ln>
                <a:noFill/>
              </a:ln>
              <a:effectLst/>
            </c:spPr>
            <c:extLst>
              <c:ext xmlns:c16="http://schemas.microsoft.com/office/drawing/2014/chart" uri="{C3380CC4-5D6E-409C-BE32-E72D297353CC}">
                <c16:uniqueId val="{00000003-EA64-4745-84E7-03DE07FCD324}"/>
              </c:ext>
            </c:extLst>
          </c:dPt>
          <c:dPt>
            <c:idx val="12"/>
            <c:invertIfNegative val="0"/>
            <c:bubble3D val="0"/>
            <c:spPr>
              <a:solidFill>
                <a:srgbClr val="FF0000"/>
              </a:solidFill>
              <a:ln>
                <a:noFill/>
              </a:ln>
              <a:effectLst/>
            </c:spPr>
            <c:extLst>
              <c:ext xmlns:c16="http://schemas.microsoft.com/office/drawing/2014/chart" uri="{C3380CC4-5D6E-409C-BE32-E72D297353CC}">
                <c16:uniqueId val="{00000004-EA64-4745-84E7-03DE07FCD324}"/>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09-EA64-4745-84E7-03DE07FCD324}"/>
              </c:ext>
            </c:extLst>
          </c:dPt>
          <c:dPt>
            <c:idx val="18"/>
            <c:invertIfNegative val="0"/>
            <c:bubble3D val="0"/>
            <c:spPr>
              <a:solidFill>
                <a:srgbClr val="FF0000"/>
              </a:solidFill>
              <a:ln>
                <a:noFill/>
              </a:ln>
              <a:effectLst/>
            </c:spPr>
            <c:extLst>
              <c:ext xmlns:c16="http://schemas.microsoft.com/office/drawing/2014/chart" uri="{C3380CC4-5D6E-409C-BE32-E72D297353CC}">
                <c16:uniqueId val="{00000007-276A-4A1A-965A-8B378CE8A6EE}"/>
              </c:ext>
            </c:extLst>
          </c:dPt>
          <c:dPt>
            <c:idx val="20"/>
            <c:invertIfNegative val="0"/>
            <c:bubble3D val="0"/>
            <c:spPr>
              <a:solidFill>
                <a:srgbClr val="FF0000"/>
              </a:solidFill>
              <a:ln>
                <a:noFill/>
              </a:ln>
              <a:effectLst/>
            </c:spPr>
            <c:extLst>
              <c:ext xmlns:c16="http://schemas.microsoft.com/office/drawing/2014/chart" uri="{C3380CC4-5D6E-409C-BE32-E72D297353CC}">
                <c16:uniqueId val="{00000005-276A-4A1A-965A-8B378CE8A6EE}"/>
              </c:ext>
            </c:extLst>
          </c:dPt>
          <c:dPt>
            <c:idx val="21"/>
            <c:invertIfNegative val="0"/>
            <c:bubble3D val="0"/>
            <c:spPr>
              <a:solidFill>
                <a:schemeClr val="accent1"/>
              </a:solidFill>
              <a:ln>
                <a:noFill/>
              </a:ln>
              <a:effectLst/>
            </c:spPr>
            <c:extLst>
              <c:ext xmlns:c16="http://schemas.microsoft.com/office/drawing/2014/chart" uri="{C3380CC4-5D6E-409C-BE32-E72D297353CC}">
                <c16:uniqueId val="{0000000A-EA64-4745-84E7-03DE07FCD324}"/>
              </c:ext>
            </c:extLst>
          </c:dPt>
          <c:dPt>
            <c:idx val="24"/>
            <c:invertIfNegative val="0"/>
            <c:bubble3D val="0"/>
            <c:spPr>
              <a:solidFill>
                <a:schemeClr val="accent1"/>
              </a:solidFill>
              <a:ln>
                <a:noFill/>
              </a:ln>
              <a:effectLst/>
            </c:spPr>
            <c:extLst>
              <c:ext xmlns:c16="http://schemas.microsoft.com/office/drawing/2014/chart" uri="{C3380CC4-5D6E-409C-BE32-E72D297353CC}">
                <c16:uniqueId val="{0000000B-EA64-4745-84E7-03DE07FCD324}"/>
              </c:ext>
            </c:extLst>
          </c:dPt>
          <c:dPt>
            <c:idx val="25"/>
            <c:invertIfNegative val="0"/>
            <c:bubble3D val="0"/>
            <c:spPr>
              <a:solidFill>
                <a:srgbClr val="FF0000"/>
              </a:solidFill>
              <a:ln>
                <a:noFill/>
              </a:ln>
              <a:effectLst/>
            </c:spPr>
            <c:extLst>
              <c:ext xmlns:c16="http://schemas.microsoft.com/office/drawing/2014/chart" uri="{C3380CC4-5D6E-409C-BE32-E72D297353CC}">
                <c16:uniqueId val="{0000000D-EA64-4745-84E7-03DE07FCD324}"/>
              </c:ext>
            </c:extLst>
          </c:dPt>
          <c:dPt>
            <c:idx val="30"/>
            <c:invertIfNegative val="0"/>
            <c:bubble3D val="0"/>
            <c:spPr>
              <a:solidFill>
                <a:schemeClr val="accent1"/>
              </a:solidFill>
              <a:ln>
                <a:noFill/>
              </a:ln>
              <a:effectLst/>
            </c:spPr>
            <c:extLst>
              <c:ext xmlns:c16="http://schemas.microsoft.com/office/drawing/2014/chart" uri="{C3380CC4-5D6E-409C-BE32-E72D297353CC}">
                <c16:uniqueId val="{0000000C-EA64-4745-84E7-03DE07FCD324}"/>
              </c:ext>
            </c:extLst>
          </c:dPt>
          <c:dPt>
            <c:idx val="33"/>
            <c:invertIfNegative val="0"/>
            <c:bubble3D val="0"/>
            <c:spPr>
              <a:solidFill>
                <a:srgbClr val="FF0000"/>
              </a:solidFill>
              <a:ln>
                <a:noFill/>
              </a:ln>
              <a:effectLst/>
            </c:spPr>
            <c:extLst>
              <c:ext xmlns:c16="http://schemas.microsoft.com/office/drawing/2014/chart" uri="{C3380CC4-5D6E-409C-BE32-E72D297353CC}">
                <c16:uniqueId val="{00000006-276A-4A1A-965A-8B378CE8A6EE}"/>
              </c:ext>
            </c:extLst>
          </c:dPt>
          <c:dLbls>
            <c:dLbl>
              <c:idx val="2"/>
              <c:layout>
                <c:manualLayout>
                  <c:x val="-1.1879374939093777E-2"/>
                  <c:y val="-4.6179867032457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76A-4A1A-965A-8B378CE8A6EE}"/>
                </c:ext>
              </c:extLst>
            </c:dLbl>
            <c:dLbl>
              <c:idx val="4"/>
              <c:layout>
                <c:manualLayout>
                  <c:x val="-4.3197727051250022E-3"/>
                  <c:y val="-3.9582743170678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6A-4A1A-965A-8B378CE8A6EE}"/>
                </c:ext>
              </c:extLst>
            </c:dLbl>
            <c:dLbl>
              <c:idx val="9"/>
              <c:layout>
                <c:manualLayout>
                  <c:x val="-5.3997158814062529E-3"/>
                  <c:y val="-4.8378908319717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6A-4A1A-965A-8B378CE8A6EE}"/>
                </c:ext>
              </c:extLst>
            </c:dLbl>
            <c:dLbl>
              <c:idx val="10"/>
              <c:layout>
                <c:manualLayout>
                  <c:x val="0"/>
                  <c:y val="-5.2776990894237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64-4745-84E7-03DE07FCD324}"/>
                </c:ext>
              </c:extLst>
            </c:dLbl>
            <c:dLbl>
              <c:idx val="12"/>
              <c:layout>
                <c:manualLayout>
                  <c:x val="-7.5596022339687536E-3"/>
                  <c:y val="-2.1990412872598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64-4745-84E7-03DE07FCD324}"/>
                </c:ext>
              </c:extLst>
            </c:dLbl>
            <c:dLbl>
              <c:idx val="14"/>
              <c:layout>
                <c:manualLayout>
                  <c:x val="0"/>
                  <c:y val="-5.4976032181497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6A-4A1A-965A-8B378CE8A6EE}"/>
                </c:ext>
              </c:extLst>
            </c:dLbl>
            <c:dLbl>
              <c:idx val="17"/>
              <c:layout>
                <c:manualLayout>
                  <c:x val="-6.4796590576875826E-3"/>
                  <c:y val="-3.29856193088984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6A-4A1A-965A-8B378CE8A6EE}"/>
                </c:ext>
              </c:extLst>
            </c:dLbl>
            <c:dLbl>
              <c:idx val="20"/>
              <c:layout>
                <c:manualLayout>
                  <c:x val="0"/>
                  <c:y val="-2.1990412872598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76A-4A1A-965A-8B378CE8A6EE}"/>
                </c:ext>
              </c:extLst>
            </c:dLbl>
            <c:dLbl>
              <c:idx val="21"/>
              <c:layout>
                <c:manualLayout>
                  <c:x val="-7.9194918060840304E-17"/>
                  <c:y val="-3.518466059615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A64-4745-84E7-03DE07FCD324}"/>
                </c:ext>
              </c:extLst>
            </c:dLbl>
            <c:dLbl>
              <c:idx val="24"/>
              <c:layout>
                <c:manualLayout>
                  <c:x val="-1.0799431762813297E-3"/>
                  <c:y val="-3.51846605961583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A64-4745-84E7-03DE07FCD324}"/>
                </c:ext>
              </c:extLst>
            </c:dLbl>
            <c:dLbl>
              <c:idx val="25"/>
              <c:layout>
                <c:manualLayout>
                  <c:x val="0"/>
                  <c:y val="-2.1990412872598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A64-4745-84E7-03DE07FCD324}"/>
                </c:ext>
              </c:extLst>
            </c:dLbl>
            <c:dLbl>
              <c:idx val="27"/>
              <c:layout>
                <c:manualLayout>
                  <c:x val="-2.1598863525625011E-3"/>
                  <c:y val="-5.717507346875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64-4745-84E7-03DE07FCD32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Lapas1!$A$2:$A$36</c:f>
              <c:strCache>
                <c:ptCount val="35"/>
                <c:pt idx="0">
                  <c:v>Akmenės r. VVG</c:v>
                </c:pt>
                <c:pt idx="1">
                  <c:v>Biržų r. VVG</c:v>
                </c:pt>
                <c:pt idx="2">
                  <c:v>Druskininkų VVG</c:v>
                </c:pt>
                <c:pt idx="3">
                  <c:v>Elektrėnų r. VVG</c:v>
                </c:pt>
                <c:pt idx="4">
                  <c:v>Ignalinos r. VVG</c:v>
                </c:pt>
                <c:pt idx="5">
                  <c:v>Joniškio r. VVG</c:v>
                </c:pt>
                <c:pt idx="6">
                  <c:v>Jurbarko r. VVG</c:v>
                </c:pt>
                <c:pt idx="7">
                  <c:v>Kaišiadorių r. VVG</c:v>
                </c:pt>
                <c:pt idx="8">
                  <c:v>Kauno r. VVG</c:v>
                </c:pt>
                <c:pt idx="9">
                  <c:v>Kėdainių r. VVG</c:v>
                </c:pt>
                <c:pt idx="10">
                  <c:v>Kelmės r. VVG</c:v>
                </c:pt>
                <c:pt idx="11">
                  <c:v>Klaipėdos r. VVG</c:v>
                </c:pt>
                <c:pt idx="12">
                  <c:v>Kupiškio r. VVG</c:v>
                </c:pt>
                <c:pt idx="13">
                  <c:v>Lazdijų r. VVG</c:v>
                </c:pt>
                <c:pt idx="14">
                  <c:v>Marijampolės r. VVG</c:v>
                </c:pt>
                <c:pt idx="15">
                  <c:v>Mažeikių r. VVG</c:v>
                </c:pt>
                <c:pt idx="16">
                  <c:v>Molėtų r. VVG</c:v>
                </c:pt>
                <c:pt idx="17">
                  <c:v>Pakruojo r. VVG</c:v>
                </c:pt>
                <c:pt idx="18">
                  <c:v>Panevėžio r. VVG</c:v>
                </c:pt>
                <c:pt idx="19">
                  <c:v>Pasvalio r. VVG</c:v>
                </c:pt>
                <c:pt idx="20">
                  <c:v>Plungės r. VVG</c:v>
                </c:pt>
                <c:pt idx="21">
                  <c:v>Prienų r. VVG</c:v>
                </c:pt>
                <c:pt idx="22">
                  <c:v>Radviliškio r. VVG</c:v>
                </c:pt>
                <c:pt idx="23">
                  <c:v>Raseinių r. VVG</c:v>
                </c:pt>
                <c:pt idx="24">
                  <c:v>Šiaulių r. VVG</c:v>
                </c:pt>
                <c:pt idx="25">
                  <c:v>Šilutės r. VVG</c:v>
                </c:pt>
                <c:pt idx="26">
                  <c:v>Širvintų r. VVG</c:v>
                </c:pt>
                <c:pt idx="27">
                  <c:v>Švenčionių r. VVG</c:v>
                </c:pt>
                <c:pt idx="28">
                  <c:v>Tauragės r. VVG</c:v>
                </c:pt>
                <c:pt idx="29">
                  <c:v>Trakų r. VVG</c:v>
                </c:pt>
                <c:pt idx="30">
                  <c:v>Ukmergės r. VVG</c:v>
                </c:pt>
                <c:pt idx="31">
                  <c:v>Utenos r. VVG</c:v>
                </c:pt>
                <c:pt idx="32">
                  <c:v>Vilkaviškio r. VVG</c:v>
                </c:pt>
                <c:pt idx="33">
                  <c:v>Vilniaus r. VVG</c:v>
                </c:pt>
                <c:pt idx="34">
                  <c:v>Zarasų-Visagino VVG</c:v>
                </c:pt>
              </c:strCache>
            </c:strRef>
          </c:cat>
          <c:val>
            <c:numRef>
              <c:f>Lapas1!$B$2:$B$36</c:f>
              <c:numCache>
                <c:formatCode>General</c:formatCode>
                <c:ptCount val="35"/>
                <c:pt idx="0">
                  <c:v>62.16</c:v>
                </c:pt>
                <c:pt idx="1">
                  <c:v>46.88</c:v>
                </c:pt>
                <c:pt idx="2">
                  <c:v>61.29</c:v>
                </c:pt>
                <c:pt idx="3">
                  <c:v>61.76</c:v>
                </c:pt>
                <c:pt idx="4">
                  <c:v>62.79</c:v>
                </c:pt>
                <c:pt idx="5">
                  <c:v>102.56</c:v>
                </c:pt>
                <c:pt idx="6">
                  <c:v>84.44</c:v>
                </c:pt>
                <c:pt idx="7">
                  <c:v>62.5</c:v>
                </c:pt>
                <c:pt idx="8">
                  <c:v>54.84</c:v>
                </c:pt>
                <c:pt idx="9">
                  <c:v>56.36</c:v>
                </c:pt>
                <c:pt idx="10">
                  <c:v>70.73</c:v>
                </c:pt>
                <c:pt idx="11">
                  <c:v>50</c:v>
                </c:pt>
                <c:pt idx="12">
                  <c:v>68.42</c:v>
                </c:pt>
                <c:pt idx="13">
                  <c:v>51.02</c:v>
                </c:pt>
                <c:pt idx="14">
                  <c:v>51.72</c:v>
                </c:pt>
                <c:pt idx="15">
                  <c:v>53.66</c:v>
                </c:pt>
                <c:pt idx="16">
                  <c:v>43.99</c:v>
                </c:pt>
                <c:pt idx="17">
                  <c:v>47.06</c:v>
                </c:pt>
                <c:pt idx="18">
                  <c:v>66.67</c:v>
                </c:pt>
                <c:pt idx="19">
                  <c:v>48.57</c:v>
                </c:pt>
                <c:pt idx="20">
                  <c:v>68.180000000000007</c:v>
                </c:pt>
                <c:pt idx="21">
                  <c:v>59.57</c:v>
                </c:pt>
                <c:pt idx="22">
                  <c:v>59.38</c:v>
                </c:pt>
                <c:pt idx="23">
                  <c:v>65</c:v>
                </c:pt>
                <c:pt idx="24">
                  <c:v>52.83</c:v>
                </c:pt>
                <c:pt idx="25">
                  <c:v>72.73</c:v>
                </c:pt>
                <c:pt idx="26">
                  <c:v>56.67</c:v>
                </c:pt>
                <c:pt idx="27">
                  <c:v>54.9</c:v>
                </c:pt>
                <c:pt idx="28">
                  <c:v>65</c:v>
                </c:pt>
                <c:pt idx="29">
                  <c:v>39.340000000000003</c:v>
                </c:pt>
                <c:pt idx="30">
                  <c:v>53.85</c:v>
                </c:pt>
                <c:pt idx="31">
                  <c:v>58.23</c:v>
                </c:pt>
                <c:pt idx="32">
                  <c:v>44.26</c:v>
                </c:pt>
                <c:pt idx="33">
                  <c:v>61.11</c:v>
                </c:pt>
                <c:pt idx="34">
                  <c:v>35.71</c:v>
                </c:pt>
              </c:numCache>
            </c:numRef>
          </c:val>
          <c:extLst>
            <c:ext xmlns:c16="http://schemas.microsoft.com/office/drawing/2014/chart" uri="{C3380CC4-5D6E-409C-BE32-E72D297353CC}">
              <c16:uniqueId val="{00000000-EA64-4745-84E7-03DE07FCD324}"/>
            </c:ext>
          </c:extLst>
        </c:ser>
        <c:dLbls>
          <c:showLegendKey val="0"/>
          <c:showVal val="0"/>
          <c:showCatName val="0"/>
          <c:showSerName val="0"/>
          <c:showPercent val="0"/>
          <c:showBubbleSize val="0"/>
        </c:dLbls>
        <c:gapWidth val="219"/>
        <c:overlap val="-27"/>
        <c:axId val="804528824"/>
        <c:axId val="804529480"/>
      </c:barChart>
      <c:catAx>
        <c:axId val="804528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9480"/>
        <c:crosses val="autoZero"/>
        <c:auto val="1"/>
        <c:lblAlgn val="ctr"/>
        <c:lblOffset val="100"/>
        <c:noMultiLvlLbl val="0"/>
      </c:catAx>
      <c:valAx>
        <c:axId val="804529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8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Darbo vietų rezultatyvumas, proc. nuo pirminio VPS tikslo</c:v>
                </c:pt>
              </c:strCache>
            </c:strRef>
          </c:tx>
          <c:spPr>
            <a:solidFill>
              <a:schemeClr val="accent1"/>
            </a:solidFill>
            <a:ln>
              <a:noFill/>
            </a:ln>
            <a:effectLst/>
          </c:spPr>
          <c:invertIfNegative val="0"/>
          <c:dPt>
            <c:idx val="2"/>
            <c:invertIfNegative val="0"/>
            <c:bubble3D val="0"/>
            <c:spPr>
              <a:solidFill>
                <a:srgbClr val="FF0000"/>
              </a:solidFill>
              <a:ln>
                <a:noFill/>
              </a:ln>
              <a:effectLst/>
            </c:spPr>
            <c:extLst>
              <c:ext xmlns:c16="http://schemas.microsoft.com/office/drawing/2014/chart" uri="{C3380CC4-5D6E-409C-BE32-E72D297353CC}">
                <c16:uniqueId val="{00000000-276A-4A1A-965A-8B378CE8A6EE}"/>
              </c:ext>
            </c:extLst>
          </c:dPt>
          <c:dPt>
            <c:idx val="3"/>
            <c:invertIfNegative val="0"/>
            <c:bubble3D val="0"/>
            <c:spPr>
              <a:solidFill>
                <a:srgbClr val="FF0000"/>
              </a:solidFill>
              <a:ln>
                <a:noFill/>
              </a:ln>
              <a:effectLst/>
            </c:spPr>
            <c:extLst>
              <c:ext xmlns:c16="http://schemas.microsoft.com/office/drawing/2014/chart" uri="{C3380CC4-5D6E-409C-BE32-E72D297353CC}">
                <c16:uniqueId val="{00000009-276A-4A1A-965A-8B378CE8A6EE}"/>
              </c:ext>
            </c:extLst>
          </c:dPt>
          <c:dPt>
            <c:idx val="4"/>
            <c:invertIfNegative val="0"/>
            <c:bubble3D val="0"/>
            <c:spPr>
              <a:solidFill>
                <a:srgbClr val="FF0000"/>
              </a:solidFill>
              <a:ln>
                <a:noFill/>
              </a:ln>
              <a:effectLst/>
            </c:spPr>
            <c:extLst>
              <c:ext xmlns:c16="http://schemas.microsoft.com/office/drawing/2014/chart" uri="{C3380CC4-5D6E-409C-BE32-E72D297353CC}">
                <c16:uniqueId val="{00000001-276A-4A1A-965A-8B378CE8A6EE}"/>
              </c:ext>
            </c:extLst>
          </c:dPt>
          <c:dPt>
            <c:idx val="5"/>
            <c:invertIfNegative val="0"/>
            <c:bubble3D val="0"/>
            <c:spPr>
              <a:solidFill>
                <a:srgbClr val="FF0000"/>
              </a:solidFill>
              <a:ln>
                <a:noFill/>
              </a:ln>
              <a:effectLst/>
            </c:spPr>
            <c:extLst>
              <c:ext xmlns:c16="http://schemas.microsoft.com/office/drawing/2014/chart" uri="{C3380CC4-5D6E-409C-BE32-E72D297353CC}">
                <c16:uniqueId val="{00000006-EA64-4745-84E7-03DE07FCD324}"/>
              </c:ext>
            </c:extLst>
          </c:dPt>
          <c:dPt>
            <c:idx val="6"/>
            <c:invertIfNegative val="0"/>
            <c:bubble3D val="0"/>
            <c:spPr>
              <a:solidFill>
                <a:srgbClr val="FF0000"/>
              </a:solidFill>
              <a:ln>
                <a:noFill/>
              </a:ln>
              <a:effectLst/>
            </c:spPr>
            <c:extLst>
              <c:ext xmlns:c16="http://schemas.microsoft.com/office/drawing/2014/chart" uri="{C3380CC4-5D6E-409C-BE32-E72D297353CC}">
                <c16:uniqueId val="{00000007-EA64-4745-84E7-03DE07FCD324}"/>
              </c:ext>
            </c:extLst>
          </c:dPt>
          <c:dPt>
            <c:idx val="8"/>
            <c:invertIfNegative val="0"/>
            <c:bubble3D val="0"/>
            <c:spPr>
              <a:solidFill>
                <a:srgbClr val="FF0000"/>
              </a:solidFill>
              <a:ln>
                <a:noFill/>
              </a:ln>
              <a:effectLst/>
            </c:spPr>
            <c:extLst>
              <c:ext xmlns:c16="http://schemas.microsoft.com/office/drawing/2014/chart" uri="{C3380CC4-5D6E-409C-BE32-E72D297353CC}">
                <c16:uniqueId val="{00000008-EA64-4745-84E7-03DE07FCD324}"/>
              </c:ext>
            </c:extLst>
          </c:dPt>
          <c:dPt>
            <c:idx val="9"/>
            <c:invertIfNegative val="0"/>
            <c:bubble3D val="0"/>
            <c:spPr>
              <a:solidFill>
                <a:srgbClr val="FF0000"/>
              </a:solidFill>
              <a:ln>
                <a:noFill/>
              </a:ln>
              <a:effectLst/>
            </c:spPr>
            <c:extLst>
              <c:ext xmlns:c16="http://schemas.microsoft.com/office/drawing/2014/chart" uri="{C3380CC4-5D6E-409C-BE32-E72D297353CC}">
                <c16:uniqueId val="{00000002-276A-4A1A-965A-8B378CE8A6EE}"/>
              </c:ext>
            </c:extLst>
          </c:dPt>
          <c:dPt>
            <c:idx val="10"/>
            <c:invertIfNegative val="0"/>
            <c:bubble3D val="0"/>
            <c:spPr>
              <a:solidFill>
                <a:srgbClr val="FF0000"/>
              </a:solidFill>
              <a:ln>
                <a:noFill/>
              </a:ln>
              <a:effectLst/>
            </c:spPr>
            <c:extLst>
              <c:ext xmlns:c16="http://schemas.microsoft.com/office/drawing/2014/chart" uri="{C3380CC4-5D6E-409C-BE32-E72D297353CC}">
                <c16:uniqueId val="{00000003-EA64-4745-84E7-03DE07FCD324}"/>
              </c:ext>
            </c:extLst>
          </c:dPt>
          <c:dPt>
            <c:idx val="11"/>
            <c:invertIfNegative val="0"/>
            <c:bubble3D val="0"/>
            <c:spPr>
              <a:solidFill>
                <a:srgbClr val="FF0000"/>
              </a:solidFill>
              <a:ln>
                <a:noFill/>
              </a:ln>
              <a:effectLst/>
            </c:spPr>
            <c:extLst>
              <c:ext xmlns:c16="http://schemas.microsoft.com/office/drawing/2014/chart" uri="{C3380CC4-5D6E-409C-BE32-E72D297353CC}">
                <c16:uniqueId val="{00000001-D9CD-404B-8914-64322280315C}"/>
              </c:ext>
            </c:extLst>
          </c:dPt>
          <c:dPt>
            <c:idx val="12"/>
            <c:invertIfNegative val="0"/>
            <c:bubble3D val="0"/>
            <c:spPr>
              <a:solidFill>
                <a:srgbClr val="FF0000"/>
              </a:solidFill>
              <a:ln>
                <a:noFill/>
              </a:ln>
              <a:effectLst/>
            </c:spPr>
            <c:extLst>
              <c:ext xmlns:c16="http://schemas.microsoft.com/office/drawing/2014/chart" uri="{C3380CC4-5D6E-409C-BE32-E72D297353CC}">
                <c16:uniqueId val="{00000004-EA64-4745-84E7-03DE07FCD324}"/>
              </c:ext>
            </c:extLst>
          </c:dPt>
          <c:dPt>
            <c:idx val="13"/>
            <c:invertIfNegative val="0"/>
            <c:bubble3D val="0"/>
            <c:spPr>
              <a:solidFill>
                <a:srgbClr val="FF0000"/>
              </a:solidFill>
              <a:ln>
                <a:noFill/>
              </a:ln>
              <a:effectLst/>
            </c:spPr>
            <c:extLst>
              <c:ext xmlns:c16="http://schemas.microsoft.com/office/drawing/2014/chart" uri="{C3380CC4-5D6E-409C-BE32-E72D297353CC}">
                <c16:uniqueId val="{00000002-D9CD-404B-8914-64322280315C}"/>
              </c:ext>
            </c:extLst>
          </c:dPt>
          <c:dPt>
            <c:idx val="14"/>
            <c:invertIfNegative val="0"/>
            <c:bubble3D val="0"/>
            <c:spPr>
              <a:solidFill>
                <a:srgbClr val="FF0000"/>
              </a:solidFill>
              <a:ln>
                <a:noFill/>
              </a:ln>
              <a:effectLst/>
            </c:spPr>
            <c:extLst>
              <c:ext xmlns:c16="http://schemas.microsoft.com/office/drawing/2014/chart" uri="{C3380CC4-5D6E-409C-BE32-E72D297353CC}">
                <c16:uniqueId val="{00000003-276A-4A1A-965A-8B378CE8A6EE}"/>
              </c:ext>
            </c:extLst>
          </c:dPt>
          <c:dPt>
            <c:idx val="15"/>
            <c:invertIfNegative val="0"/>
            <c:bubble3D val="0"/>
            <c:spPr>
              <a:solidFill>
                <a:srgbClr val="FF0000"/>
              </a:solidFill>
              <a:ln>
                <a:noFill/>
              </a:ln>
              <a:effectLst/>
            </c:spPr>
            <c:extLst>
              <c:ext xmlns:c16="http://schemas.microsoft.com/office/drawing/2014/chart" uri="{C3380CC4-5D6E-409C-BE32-E72D297353CC}">
                <c16:uniqueId val="{00000003-D9CD-404B-8914-64322280315C}"/>
              </c:ext>
            </c:extLst>
          </c:dPt>
          <c:dPt>
            <c:idx val="16"/>
            <c:invertIfNegative val="0"/>
            <c:bubble3D val="0"/>
            <c:spPr>
              <a:solidFill>
                <a:srgbClr val="FF0000"/>
              </a:solidFill>
              <a:ln>
                <a:noFill/>
              </a:ln>
              <a:effectLst/>
            </c:spPr>
            <c:extLst>
              <c:ext xmlns:c16="http://schemas.microsoft.com/office/drawing/2014/chart" uri="{C3380CC4-5D6E-409C-BE32-E72D297353CC}">
                <c16:uniqueId val="{00000009-EA64-4745-84E7-03DE07FCD324}"/>
              </c:ext>
            </c:extLst>
          </c:dPt>
          <c:dPt>
            <c:idx val="18"/>
            <c:invertIfNegative val="0"/>
            <c:bubble3D val="0"/>
            <c:spPr>
              <a:solidFill>
                <a:srgbClr val="FF0000"/>
              </a:solidFill>
              <a:ln>
                <a:noFill/>
              </a:ln>
              <a:effectLst/>
            </c:spPr>
            <c:extLst>
              <c:ext xmlns:c16="http://schemas.microsoft.com/office/drawing/2014/chart" uri="{C3380CC4-5D6E-409C-BE32-E72D297353CC}">
                <c16:uniqueId val="{00000007-276A-4A1A-965A-8B378CE8A6EE}"/>
              </c:ext>
            </c:extLst>
          </c:dPt>
          <c:dPt>
            <c:idx val="19"/>
            <c:invertIfNegative val="0"/>
            <c:bubble3D val="0"/>
            <c:spPr>
              <a:solidFill>
                <a:srgbClr val="FF0000"/>
              </a:solidFill>
              <a:ln>
                <a:noFill/>
              </a:ln>
              <a:effectLst/>
            </c:spPr>
            <c:extLst>
              <c:ext xmlns:c16="http://schemas.microsoft.com/office/drawing/2014/chart" uri="{C3380CC4-5D6E-409C-BE32-E72D297353CC}">
                <c16:uniqueId val="{00000004-D9CD-404B-8914-64322280315C}"/>
              </c:ext>
            </c:extLst>
          </c:dPt>
          <c:dPt>
            <c:idx val="20"/>
            <c:invertIfNegative val="0"/>
            <c:bubble3D val="0"/>
            <c:spPr>
              <a:solidFill>
                <a:srgbClr val="FF0000"/>
              </a:solidFill>
              <a:ln>
                <a:noFill/>
              </a:ln>
              <a:effectLst/>
            </c:spPr>
            <c:extLst>
              <c:ext xmlns:c16="http://schemas.microsoft.com/office/drawing/2014/chart" uri="{C3380CC4-5D6E-409C-BE32-E72D297353CC}">
                <c16:uniqueId val="{00000005-276A-4A1A-965A-8B378CE8A6EE}"/>
              </c:ext>
            </c:extLst>
          </c:dPt>
          <c:dPt>
            <c:idx val="21"/>
            <c:invertIfNegative val="0"/>
            <c:bubble3D val="0"/>
            <c:spPr>
              <a:solidFill>
                <a:srgbClr val="FF0000"/>
              </a:solidFill>
              <a:ln>
                <a:noFill/>
              </a:ln>
              <a:effectLst/>
            </c:spPr>
            <c:extLst>
              <c:ext xmlns:c16="http://schemas.microsoft.com/office/drawing/2014/chart" uri="{C3380CC4-5D6E-409C-BE32-E72D297353CC}">
                <c16:uniqueId val="{0000000A-EA64-4745-84E7-03DE07FCD324}"/>
              </c:ext>
            </c:extLst>
          </c:dPt>
          <c:dPt>
            <c:idx val="23"/>
            <c:invertIfNegative val="0"/>
            <c:bubble3D val="0"/>
            <c:spPr>
              <a:solidFill>
                <a:srgbClr val="FF0000"/>
              </a:solidFill>
              <a:ln>
                <a:noFill/>
              </a:ln>
              <a:effectLst/>
            </c:spPr>
            <c:extLst>
              <c:ext xmlns:c16="http://schemas.microsoft.com/office/drawing/2014/chart" uri="{C3380CC4-5D6E-409C-BE32-E72D297353CC}">
                <c16:uniqueId val="{00000005-D9CD-404B-8914-64322280315C}"/>
              </c:ext>
            </c:extLst>
          </c:dPt>
          <c:dPt>
            <c:idx val="24"/>
            <c:invertIfNegative val="0"/>
            <c:bubble3D val="0"/>
            <c:spPr>
              <a:solidFill>
                <a:srgbClr val="FF0000"/>
              </a:solidFill>
              <a:ln>
                <a:noFill/>
              </a:ln>
              <a:effectLst/>
            </c:spPr>
            <c:extLst>
              <c:ext xmlns:c16="http://schemas.microsoft.com/office/drawing/2014/chart" uri="{C3380CC4-5D6E-409C-BE32-E72D297353CC}">
                <c16:uniqueId val="{0000000B-EA64-4745-84E7-03DE07FCD324}"/>
              </c:ext>
            </c:extLst>
          </c:dPt>
          <c:dPt>
            <c:idx val="26"/>
            <c:invertIfNegative val="0"/>
            <c:bubble3D val="0"/>
            <c:spPr>
              <a:solidFill>
                <a:srgbClr val="FF0000"/>
              </a:solidFill>
              <a:ln>
                <a:noFill/>
              </a:ln>
              <a:effectLst/>
            </c:spPr>
            <c:extLst>
              <c:ext xmlns:c16="http://schemas.microsoft.com/office/drawing/2014/chart" uri="{C3380CC4-5D6E-409C-BE32-E72D297353CC}">
                <c16:uniqueId val="{00000006-D9CD-404B-8914-64322280315C}"/>
              </c:ext>
            </c:extLst>
          </c:dPt>
          <c:dPt>
            <c:idx val="27"/>
            <c:invertIfNegative val="0"/>
            <c:bubble3D val="0"/>
            <c:spPr>
              <a:solidFill>
                <a:srgbClr val="FF0000"/>
              </a:solidFill>
              <a:ln>
                <a:noFill/>
              </a:ln>
              <a:effectLst/>
            </c:spPr>
            <c:extLst>
              <c:ext xmlns:c16="http://schemas.microsoft.com/office/drawing/2014/chart" uri="{C3380CC4-5D6E-409C-BE32-E72D297353CC}">
                <c16:uniqueId val="{00000005-EA64-4745-84E7-03DE07FCD324}"/>
              </c:ext>
            </c:extLst>
          </c:dPt>
          <c:dPt>
            <c:idx val="29"/>
            <c:invertIfNegative val="0"/>
            <c:bubble3D val="0"/>
            <c:spPr>
              <a:solidFill>
                <a:srgbClr val="FF0000"/>
              </a:solidFill>
              <a:ln>
                <a:noFill/>
              </a:ln>
              <a:effectLst/>
            </c:spPr>
            <c:extLst>
              <c:ext xmlns:c16="http://schemas.microsoft.com/office/drawing/2014/chart" uri="{C3380CC4-5D6E-409C-BE32-E72D297353CC}">
                <c16:uniqueId val="{00000000-D9CD-404B-8914-64322280315C}"/>
              </c:ext>
            </c:extLst>
          </c:dPt>
          <c:dPt>
            <c:idx val="31"/>
            <c:invertIfNegative val="0"/>
            <c:bubble3D val="0"/>
            <c:spPr>
              <a:solidFill>
                <a:srgbClr val="FF0000"/>
              </a:solidFill>
              <a:ln>
                <a:noFill/>
              </a:ln>
              <a:effectLst/>
            </c:spPr>
            <c:extLst>
              <c:ext xmlns:c16="http://schemas.microsoft.com/office/drawing/2014/chart" uri="{C3380CC4-5D6E-409C-BE32-E72D297353CC}">
                <c16:uniqueId val="{00000007-D9CD-404B-8914-64322280315C}"/>
              </c:ext>
            </c:extLst>
          </c:dPt>
          <c:dPt>
            <c:idx val="33"/>
            <c:invertIfNegative val="0"/>
            <c:bubble3D val="0"/>
            <c:spPr>
              <a:solidFill>
                <a:srgbClr val="FF0000"/>
              </a:solidFill>
              <a:ln>
                <a:noFill/>
              </a:ln>
              <a:effectLst/>
            </c:spPr>
            <c:extLst>
              <c:ext xmlns:c16="http://schemas.microsoft.com/office/drawing/2014/chart" uri="{C3380CC4-5D6E-409C-BE32-E72D297353CC}">
                <c16:uniqueId val="{00000006-276A-4A1A-965A-8B378CE8A6EE}"/>
              </c:ext>
            </c:extLst>
          </c:dPt>
          <c:dPt>
            <c:idx val="34"/>
            <c:invertIfNegative val="0"/>
            <c:bubble3D val="0"/>
            <c:spPr>
              <a:solidFill>
                <a:srgbClr val="FF0000"/>
              </a:solidFill>
              <a:ln>
                <a:noFill/>
              </a:ln>
              <a:effectLst/>
            </c:spPr>
            <c:extLst>
              <c:ext xmlns:c16="http://schemas.microsoft.com/office/drawing/2014/chart" uri="{C3380CC4-5D6E-409C-BE32-E72D297353CC}">
                <c16:uniqueId val="{00000008-D9CD-404B-8914-64322280315C}"/>
              </c:ext>
            </c:extLst>
          </c:dPt>
          <c:dLbls>
            <c:dLbl>
              <c:idx val="2"/>
              <c:layout>
                <c:manualLayout>
                  <c:x val="-1.1879374939093777E-2"/>
                  <c:y val="-4.6179867032457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76A-4A1A-965A-8B378CE8A6EE}"/>
                </c:ext>
              </c:extLst>
            </c:dLbl>
            <c:dLbl>
              <c:idx val="4"/>
              <c:layout>
                <c:manualLayout>
                  <c:x val="-4.3197727051250022E-3"/>
                  <c:y val="-3.9582743170678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6A-4A1A-965A-8B378CE8A6EE}"/>
                </c:ext>
              </c:extLst>
            </c:dLbl>
            <c:dLbl>
              <c:idx val="9"/>
              <c:layout>
                <c:manualLayout>
                  <c:x val="-5.3997158814062529E-3"/>
                  <c:y val="-4.8378908319717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6A-4A1A-965A-8B378CE8A6EE}"/>
                </c:ext>
              </c:extLst>
            </c:dLbl>
            <c:dLbl>
              <c:idx val="10"/>
              <c:layout>
                <c:manualLayout>
                  <c:x val="0"/>
                  <c:y val="-5.2776990894237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64-4745-84E7-03DE07FCD324}"/>
                </c:ext>
              </c:extLst>
            </c:dLbl>
            <c:dLbl>
              <c:idx val="12"/>
              <c:layout>
                <c:manualLayout>
                  <c:x val="-7.5596022339687536E-3"/>
                  <c:y val="-2.1990412872598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64-4745-84E7-03DE07FCD324}"/>
                </c:ext>
              </c:extLst>
            </c:dLbl>
            <c:dLbl>
              <c:idx val="14"/>
              <c:layout>
                <c:manualLayout>
                  <c:x val="0"/>
                  <c:y val="-5.4976032181497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6A-4A1A-965A-8B378CE8A6EE}"/>
                </c:ext>
              </c:extLst>
            </c:dLbl>
            <c:dLbl>
              <c:idx val="17"/>
              <c:layout>
                <c:manualLayout>
                  <c:x val="1.0799431762811714E-3"/>
                  <c:y val="-5.49760321814975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6A-4A1A-965A-8B378CE8A6EE}"/>
                </c:ext>
              </c:extLst>
            </c:dLbl>
            <c:dLbl>
              <c:idx val="20"/>
              <c:layout>
                <c:manualLayout>
                  <c:x val="0"/>
                  <c:y val="-2.1990412872598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76A-4A1A-965A-8B378CE8A6EE}"/>
                </c:ext>
              </c:extLst>
            </c:dLbl>
            <c:dLbl>
              <c:idx val="21"/>
              <c:layout>
                <c:manualLayout>
                  <c:x val="-7.9194918060840304E-17"/>
                  <c:y val="-3.518466059615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A64-4745-84E7-03DE07FCD324}"/>
                </c:ext>
              </c:extLst>
            </c:dLbl>
            <c:dLbl>
              <c:idx val="24"/>
              <c:layout>
                <c:manualLayout>
                  <c:x val="-1.0799431762813297E-3"/>
                  <c:y val="-3.51846605961583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A64-4745-84E7-03DE07FCD324}"/>
                </c:ext>
              </c:extLst>
            </c:dLbl>
            <c:dLbl>
              <c:idx val="25"/>
              <c:layout>
                <c:manualLayout>
                  <c:x val="0"/>
                  <c:y val="-2.1990412872598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A64-4745-84E7-03DE07FCD324}"/>
                </c:ext>
              </c:extLst>
            </c:dLbl>
            <c:dLbl>
              <c:idx val="27"/>
              <c:layout>
                <c:manualLayout>
                  <c:x val="-2.1598863525625011E-3"/>
                  <c:y val="-5.717507346875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64-4745-84E7-03DE07FCD324}"/>
                </c:ext>
              </c:extLst>
            </c:dLbl>
            <c:dLbl>
              <c:idx val="29"/>
              <c:layout>
                <c:manualLayout>
                  <c:x val="4.3197727051250022E-3"/>
                  <c:y val="-2.6388495447118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9CD-404B-8914-64322280315C}"/>
                </c:ext>
              </c:extLst>
            </c:dLbl>
            <c:dLbl>
              <c:idx val="33"/>
              <c:layout>
                <c:manualLayout>
                  <c:x val="-1.5838983612168061E-16"/>
                  <c:y val="-2.19904128725990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76A-4A1A-965A-8B378CE8A6EE}"/>
                </c:ext>
              </c:extLst>
            </c:dLbl>
            <c:dLbl>
              <c:idx val="34"/>
              <c:layout>
                <c:manualLayout>
                  <c:x val="-2.1598863525626594E-3"/>
                  <c:y val="-8.79616514903967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9CD-404B-8914-64322280315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Lapas1!$A$2:$A$36</c:f>
              <c:strCache>
                <c:ptCount val="35"/>
                <c:pt idx="0">
                  <c:v>Akmenės r. VVG</c:v>
                </c:pt>
                <c:pt idx="1">
                  <c:v>Biržų r. VVG</c:v>
                </c:pt>
                <c:pt idx="2">
                  <c:v>Druskininkų VVG</c:v>
                </c:pt>
                <c:pt idx="3">
                  <c:v>Elektrėnų r. VVG</c:v>
                </c:pt>
                <c:pt idx="4">
                  <c:v>Ignalinos r. VVG</c:v>
                </c:pt>
                <c:pt idx="5">
                  <c:v>Joniškio r. VVG</c:v>
                </c:pt>
                <c:pt idx="6">
                  <c:v>Jurbarko r. VVG</c:v>
                </c:pt>
                <c:pt idx="7">
                  <c:v>Kaišiadorių r. VVG</c:v>
                </c:pt>
                <c:pt idx="8">
                  <c:v>Kauno r. VVG</c:v>
                </c:pt>
                <c:pt idx="9">
                  <c:v>Kėdainių r. VVG</c:v>
                </c:pt>
                <c:pt idx="10">
                  <c:v>Kelmės r. VVG</c:v>
                </c:pt>
                <c:pt idx="11">
                  <c:v>Klaipėdos r. VVG</c:v>
                </c:pt>
                <c:pt idx="12">
                  <c:v>Kupiškio r. VVG</c:v>
                </c:pt>
                <c:pt idx="13">
                  <c:v>Lazdijų r. VVG</c:v>
                </c:pt>
                <c:pt idx="14">
                  <c:v>Marijampolės r. VVG</c:v>
                </c:pt>
                <c:pt idx="15">
                  <c:v>Mažeikių r. VVG</c:v>
                </c:pt>
                <c:pt idx="16">
                  <c:v>Molėtų r. VVG</c:v>
                </c:pt>
                <c:pt idx="17">
                  <c:v>Pakruojo r. VVG</c:v>
                </c:pt>
                <c:pt idx="18">
                  <c:v>Panevėžio r. VVG</c:v>
                </c:pt>
                <c:pt idx="19">
                  <c:v>Pasvalio r. VVG</c:v>
                </c:pt>
                <c:pt idx="20">
                  <c:v>Plungės r. VVG</c:v>
                </c:pt>
                <c:pt idx="21">
                  <c:v>Prienų r. VVG</c:v>
                </c:pt>
                <c:pt idx="22">
                  <c:v>Radviliškio r. VVG</c:v>
                </c:pt>
                <c:pt idx="23">
                  <c:v>Raseinių r. VVG</c:v>
                </c:pt>
                <c:pt idx="24">
                  <c:v>Šiaulių r. VVG</c:v>
                </c:pt>
                <c:pt idx="25">
                  <c:v>Šilutės r. VVG</c:v>
                </c:pt>
                <c:pt idx="26">
                  <c:v>Širvintų r. VVG</c:v>
                </c:pt>
                <c:pt idx="27">
                  <c:v>Švenčionių r. VVG</c:v>
                </c:pt>
                <c:pt idx="28">
                  <c:v>Tauragės r. VVG</c:v>
                </c:pt>
                <c:pt idx="29">
                  <c:v>Trakų r. VVG</c:v>
                </c:pt>
                <c:pt idx="30">
                  <c:v>Ukmergės r. VVG</c:v>
                </c:pt>
                <c:pt idx="31">
                  <c:v>Utenos r. VVG</c:v>
                </c:pt>
                <c:pt idx="32">
                  <c:v>Vilkaviškio r. VVG</c:v>
                </c:pt>
                <c:pt idx="33">
                  <c:v>Vilniaus r. VVG</c:v>
                </c:pt>
                <c:pt idx="34">
                  <c:v>Zarasų-Visagino VVG</c:v>
                </c:pt>
              </c:strCache>
            </c:strRef>
          </c:cat>
          <c:val>
            <c:numRef>
              <c:f>Lapas1!$B$2:$B$36</c:f>
              <c:numCache>
                <c:formatCode>General</c:formatCode>
                <c:ptCount val="35"/>
                <c:pt idx="0">
                  <c:v>45.45</c:v>
                </c:pt>
                <c:pt idx="1">
                  <c:v>36</c:v>
                </c:pt>
                <c:pt idx="2">
                  <c:v>69.23</c:v>
                </c:pt>
                <c:pt idx="3">
                  <c:v>55.5</c:v>
                </c:pt>
                <c:pt idx="4">
                  <c:v>56.45</c:v>
                </c:pt>
                <c:pt idx="5">
                  <c:v>114.77</c:v>
                </c:pt>
                <c:pt idx="6">
                  <c:v>98.53</c:v>
                </c:pt>
                <c:pt idx="7">
                  <c:v>45.94</c:v>
                </c:pt>
                <c:pt idx="8">
                  <c:v>74.64</c:v>
                </c:pt>
                <c:pt idx="9">
                  <c:v>82.3</c:v>
                </c:pt>
                <c:pt idx="10">
                  <c:v>72.14</c:v>
                </c:pt>
                <c:pt idx="11">
                  <c:v>59.19</c:v>
                </c:pt>
                <c:pt idx="12">
                  <c:v>71.709999999999994</c:v>
                </c:pt>
                <c:pt idx="13">
                  <c:v>77</c:v>
                </c:pt>
                <c:pt idx="14">
                  <c:v>62.5</c:v>
                </c:pt>
                <c:pt idx="15">
                  <c:v>64.81</c:v>
                </c:pt>
                <c:pt idx="16">
                  <c:v>91</c:v>
                </c:pt>
                <c:pt idx="17">
                  <c:v>33.869999999999997</c:v>
                </c:pt>
                <c:pt idx="18">
                  <c:v>89.29</c:v>
                </c:pt>
                <c:pt idx="19">
                  <c:v>51.85</c:v>
                </c:pt>
                <c:pt idx="20">
                  <c:v>64.23</c:v>
                </c:pt>
                <c:pt idx="21">
                  <c:v>91.81</c:v>
                </c:pt>
                <c:pt idx="22">
                  <c:v>38.33</c:v>
                </c:pt>
                <c:pt idx="23">
                  <c:v>57.81</c:v>
                </c:pt>
                <c:pt idx="24">
                  <c:v>68.569999999999993</c:v>
                </c:pt>
                <c:pt idx="25">
                  <c:v>45.97</c:v>
                </c:pt>
                <c:pt idx="26">
                  <c:v>59.09</c:v>
                </c:pt>
                <c:pt idx="27">
                  <c:v>60.34</c:v>
                </c:pt>
                <c:pt idx="28">
                  <c:v>46.77</c:v>
                </c:pt>
                <c:pt idx="29">
                  <c:v>51.25</c:v>
                </c:pt>
                <c:pt idx="30">
                  <c:v>48</c:v>
                </c:pt>
                <c:pt idx="31">
                  <c:v>64</c:v>
                </c:pt>
                <c:pt idx="32">
                  <c:v>49.6</c:v>
                </c:pt>
                <c:pt idx="33">
                  <c:v>51.98</c:v>
                </c:pt>
                <c:pt idx="34">
                  <c:v>64.81</c:v>
                </c:pt>
              </c:numCache>
            </c:numRef>
          </c:val>
          <c:extLst>
            <c:ext xmlns:c16="http://schemas.microsoft.com/office/drawing/2014/chart" uri="{C3380CC4-5D6E-409C-BE32-E72D297353CC}">
              <c16:uniqueId val="{00000000-EA64-4745-84E7-03DE07FCD324}"/>
            </c:ext>
          </c:extLst>
        </c:ser>
        <c:dLbls>
          <c:showLegendKey val="0"/>
          <c:showVal val="0"/>
          <c:showCatName val="0"/>
          <c:showSerName val="0"/>
          <c:showPercent val="0"/>
          <c:showBubbleSize val="0"/>
        </c:dLbls>
        <c:gapWidth val="219"/>
        <c:overlap val="-27"/>
        <c:axId val="804528824"/>
        <c:axId val="804529480"/>
      </c:barChart>
      <c:catAx>
        <c:axId val="804528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9480"/>
        <c:crosses val="autoZero"/>
        <c:auto val="1"/>
        <c:lblAlgn val="ctr"/>
        <c:lblOffset val="100"/>
        <c:noMultiLvlLbl val="0"/>
      </c:catAx>
      <c:valAx>
        <c:axId val="804529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8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lt-LT" b="1" dirty="0"/>
              <a:t>Darbo vietų rezultatas,</a:t>
            </a:r>
            <a:r>
              <a:rPr lang="lt-LT" b="1" baseline="0" dirty="0"/>
              <a:t> vnt., lyginant planuotą VPS ir pasiektą</a:t>
            </a:r>
            <a:endParaRPr lang="lt-LT"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5.3164327044889409E-2"/>
          <c:y val="8.9051486253407211E-2"/>
          <c:w val="0.94249064488594181"/>
          <c:h val="0.63634998667015086"/>
        </c:manualLayout>
      </c:layout>
      <c:barChart>
        <c:barDir val="col"/>
        <c:grouping val="clustered"/>
        <c:varyColors val="0"/>
        <c:ser>
          <c:idx val="0"/>
          <c:order val="0"/>
          <c:tx>
            <c:strRef>
              <c:f>Lapas1!$B$1</c:f>
              <c:strCache>
                <c:ptCount val="1"/>
                <c:pt idx="0">
                  <c:v>Planuota VPS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Lapas1!$A$2:$A$36</c:f>
              <c:strCache>
                <c:ptCount val="35"/>
                <c:pt idx="0">
                  <c:v>Akmenės r. VVG</c:v>
                </c:pt>
                <c:pt idx="1">
                  <c:v>Biržų r. VVG</c:v>
                </c:pt>
                <c:pt idx="2">
                  <c:v>Druskininkų VVG</c:v>
                </c:pt>
                <c:pt idx="3">
                  <c:v>Elektrėnų r. VVG</c:v>
                </c:pt>
                <c:pt idx="4">
                  <c:v>Ignalinos r. VVG</c:v>
                </c:pt>
                <c:pt idx="5">
                  <c:v>Joniškio r. VVG</c:v>
                </c:pt>
                <c:pt idx="6">
                  <c:v>Jurbarko r. VVG</c:v>
                </c:pt>
                <c:pt idx="7">
                  <c:v>Kaišiadorių r. VVG</c:v>
                </c:pt>
                <c:pt idx="8">
                  <c:v>Kauno r. VVG</c:v>
                </c:pt>
                <c:pt idx="9">
                  <c:v>Kėdainių r. VVG</c:v>
                </c:pt>
                <c:pt idx="10">
                  <c:v>Kelmės r. VVG</c:v>
                </c:pt>
                <c:pt idx="11">
                  <c:v>Klaipėdos r. VVG</c:v>
                </c:pt>
                <c:pt idx="12">
                  <c:v>Kupiškio r. VVG</c:v>
                </c:pt>
                <c:pt idx="13">
                  <c:v>Lazdijų r. VVG</c:v>
                </c:pt>
                <c:pt idx="14">
                  <c:v>Marijampolės r. VVG</c:v>
                </c:pt>
                <c:pt idx="15">
                  <c:v>Mažeikių r. VVG</c:v>
                </c:pt>
                <c:pt idx="16">
                  <c:v>Molėtų r. VVG</c:v>
                </c:pt>
                <c:pt idx="17">
                  <c:v>Pakruojo r. VVG</c:v>
                </c:pt>
                <c:pt idx="18">
                  <c:v>Panevėžio r. VVG</c:v>
                </c:pt>
                <c:pt idx="19">
                  <c:v>Pasvalio r. VVG</c:v>
                </c:pt>
                <c:pt idx="20">
                  <c:v>Plungės r. VVG</c:v>
                </c:pt>
                <c:pt idx="21">
                  <c:v>Prienų r. VVG</c:v>
                </c:pt>
                <c:pt idx="22">
                  <c:v>Radviliškio r. VVG</c:v>
                </c:pt>
                <c:pt idx="23">
                  <c:v>Raseinių r. VVG</c:v>
                </c:pt>
                <c:pt idx="24">
                  <c:v>Šiaulių r. VVG</c:v>
                </c:pt>
                <c:pt idx="25">
                  <c:v>Šilutės r. VVG</c:v>
                </c:pt>
                <c:pt idx="26">
                  <c:v>Širvintų r. VVG</c:v>
                </c:pt>
                <c:pt idx="27">
                  <c:v>Švenčionių r. VVG</c:v>
                </c:pt>
                <c:pt idx="28">
                  <c:v>Tauragės r. VVG</c:v>
                </c:pt>
                <c:pt idx="29">
                  <c:v>Trakų r. VVG</c:v>
                </c:pt>
                <c:pt idx="30">
                  <c:v>Ukmergės r. VVG</c:v>
                </c:pt>
                <c:pt idx="31">
                  <c:v>Utenos r. VVG</c:v>
                </c:pt>
                <c:pt idx="32">
                  <c:v>Vilkaviškio r. VVG</c:v>
                </c:pt>
                <c:pt idx="33">
                  <c:v>Vilniaus r. VVG</c:v>
                </c:pt>
                <c:pt idx="34">
                  <c:v>Zarasų-Visagino VVG</c:v>
                </c:pt>
              </c:strCache>
            </c:strRef>
          </c:cat>
          <c:val>
            <c:numRef>
              <c:f>Lapas1!$B$2:$B$36</c:f>
              <c:numCache>
                <c:formatCode>General</c:formatCode>
                <c:ptCount val="35"/>
                <c:pt idx="0">
                  <c:v>22</c:v>
                </c:pt>
                <c:pt idx="1">
                  <c:v>23</c:v>
                </c:pt>
                <c:pt idx="2">
                  <c:v>13</c:v>
                </c:pt>
                <c:pt idx="3">
                  <c:v>20</c:v>
                </c:pt>
                <c:pt idx="4">
                  <c:v>31</c:v>
                </c:pt>
                <c:pt idx="5">
                  <c:v>22</c:v>
                </c:pt>
                <c:pt idx="6">
                  <c:v>34</c:v>
                </c:pt>
                <c:pt idx="7">
                  <c:v>32</c:v>
                </c:pt>
                <c:pt idx="8">
                  <c:v>55</c:v>
                </c:pt>
                <c:pt idx="9">
                  <c:v>31</c:v>
                </c:pt>
                <c:pt idx="10">
                  <c:v>28</c:v>
                </c:pt>
                <c:pt idx="11">
                  <c:v>37</c:v>
                </c:pt>
                <c:pt idx="12">
                  <c:v>21</c:v>
                </c:pt>
                <c:pt idx="13">
                  <c:v>25</c:v>
                </c:pt>
                <c:pt idx="14">
                  <c:v>24</c:v>
                </c:pt>
                <c:pt idx="15">
                  <c:v>27</c:v>
                </c:pt>
                <c:pt idx="16">
                  <c:v>25</c:v>
                </c:pt>
                <c:pt idx="17">
                  <c:v>31</c:v>
                </c:pt>
                <c:pt idx="18">
                  <c:v>42</c:v>
                </c:pt>
                <c:pt idx="19">
                  <c:v>27</c:v>
                </c:pt>
                <c:pt idx="20">
                  <c:v>26</c:v>
                </c:pt>
                <c:pt idx="21">
                  <c:v>26</c:v>
                </c:pt>
                <c:pt idx="22">
                  <c:v>30</c:v>
                </c:pt>
                <c:pt idx="23">
                  <c:v>32</c:v>
                </c:pt>
                <c:pt idx="24">
                  <c:v>35</c:v>
                </c:pt>
                <c:pt idx="25">
                  <c:v>31</c:v>
                </c:pt>
                <c:pt idx="26">
                  <c:v>22</c:v>
                </c:pt>
                <c:pt idx="27">
                  <c:v>29</c:v>
                </c:pt>
                <c:pt idx="28">
                  <c:v>31</c:v>
                </c:pt>
                <c:pt idx="29">
                  <c:v>28</c:v>
                </c:pt>
                <c:pt idx="30">
                  <c:v>25</c:v>
                </c:pt>
                <c:pt idx="31">
                  <c:v>25</c:v>
                </c:pt>
                <c:pt idx="32">
                  <c:v>35</c:v>
                </c:pt>
                <c:pt idx="33">
                  <c:v>63</c:v>
                </c:pt>
                <c:pt idx="34">
                  <c:v>27</c:v>
                </c:pt>
              </c:numCache>
            </c:numRef>
          </c:val>
          <c:extLst>
            <c:ext xmlns:c16="http://schemas.microsoft.com/office/drawing/2014/chart" uri="{C3380CC4-5D6E-409C-BE32-E72D297353CC}">
              <c16:uniqueId val="{00000000-EA64-4745-84E7-03DE07FCD324}"/>
            </c:ext>
          </c:extLst>
        </c:ser>
        <c:ser>
          <c:idx val="1"/>
          <c:order val="1"/>
          <c:tx>
            <c:strRef>
              <c:f>Lapas1!$C$1</c:f>
              <c:strCache>
                <c:ptCount val="1"/>
                <c:pt idx="0">
                  <c:v>Pasiekta VPS</c:v>
                </c:pt>
              </c:strCache>
            </c:strRef>
          </c:tx>
          <c:spPr>
            <a:solidFill>
              <a:srgbClr val="FF0000"/>
            </a:solidFill>
            <a:ln>
              <a:noFill/>
            </a:ln>
            <a:effectLst/>
          </c:spPr>
          <c:invertIfNegative val="0"/>
          <c:dLbls>
            <c:dLbl>
              <c:idx val="6"/>
              <c:layout>
                <c:manualLayout>
                  <c:x val="8.6395454102500043E-3"/>
                  <c:y val="-4.405292164856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8385-43D4-8208-031FBD4F0016}"/>
                </c:ext>
              </c:extLst>
            </c:dLbl>
            <c:dLbl>
              <c:idx val="18"/>
              <c:layout>
                <c:manualLayout>
                  <c:x val="2.1598863525625012E-2"/>
                  <c:y val="-2.51730980848954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8385-43D4-8208-031FBD4F001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Lapas1!$A$2:$A$36</c:f>
              <c:strCache>
                <c:ptCount val="35"/>
                <c:pt idx="0">
                  <c:v>Akmenės r. VVG</c:v>
                </c:pt>
                <c:pt idx="1">
                  <c:v>Biržų r. VVG</c:v>
                </c:pt>
                <c:pt idx="2">
                  <c:v>Druskininkų VVG</c:v>
                </c:pt>
                <c:pt idx="3">
                  <c:v>Elektrėnų r. VVG</c:v>
                </c:pt>
                <c:pt idx="4">
                  <c:v>Ignalinos r. VVG</c:v>
                </c:pt>
                <c:pt idx="5">
                  <c:v>Joniškio r. VVG</c:v>
                </c:pt>
                <c:pt idx="6">
                  <c:v>Jurbarko r. VVG</c:v>
                </c:pt>
                <c:pt idx="7">
                  <c:v>Kaišiadorių r. VVG</c:v>
                </c:pt>
                <c:pt idx="8">
                  <c:v>Kauno r. VVG</c:v>
                </c:pt>
                <c:pt idx="9">
                  <c:v>Kėdainių r. VVG</c:v>
                </c:pt>
                <c:pt idx="10">
                  <c:v>Kelmės r. VVG</c:v>
                </c:pt>
                <c:pt idx="11">
                  <c:v>Klaipėdos r. VVG</c:v>
                </c:pt>
                <c:pt idx="12">
                  <c:v>Kupiškio r. VVG</c:v>
                </c:pt>
                <c:pt idx="13">
                  <c:v>Lazdijų r. VVG</c:v>
                </c:pt>
                <c:pt idx="14">
                  <c:v>Marijampolės r. VVG</c:v>
                </c:pt>
                <c:pt idx="15">
                  <c:v>Mažeikių r. VVG</c:v>
                </c:pt>
                <c:pt idx="16">
                  <c:v>Molėtų r. VVG</c:v>
                </c:pt>
                <c:pt idx="17">
                  <c:v>Pakruojo r. VVG</c:v>
                </c:pt>
                <c:pt idx="18">
                  <c:v>Panevėžio r. VVG</c:v>
                </c:pt>
                <c:pt idx="19">
                  <c:v>Pasvalio r. VVG</c:v>
                </c:pt>
                <c:pt idx="20">
                  <c:v>Plungės r. VVG</c:v>
                </c:pt>
                <c:pt idx="21">
                  <c:v>Prienų r. VVG</c:v>
                </c:pt>
                <c:pt idx="22">
                  <c:v>Radviliškio r. VVG</c:v>
                </c:pt>
                <c:pt idx="23">
                  <c:v>Raseinių r. VVG</c:v>
                </c:pt>
                <c:pt idx="24">
                  <c:v>Šiaulių r. VVG</c:v>
                </c:pt>
                <c:pt idx="25">
                  <c:v>Šilutės r. VVG</c:v>
                </c:pt>
                <c:pt idx="26">
                  <c:v>Širvintų r. VVG</c:v>
                </c:pt>
                <c:pt idx="27">
                  <c:v>Švenčionių r. VVG</c:v>
                </c:pt>
                <c:pt idx="28">
                  <c:v>Tauragės r. VVG</c:v>
                </c:pt>
                <c:pt idx="29">
                  <c:v>Trakų r. VVG</c:v>
                </c:pt>
                <c:pt idx="30">
                  <c:v>Ukmergės r. VVG</c:v>
                </c:pt>
                <c:pt idx="31">
                  <c:v>Utenos r. VVG</c:v>
                </c:pt>
                <c:pt idx="32">
                  <c:v>Vilkaviškio r. VVG</c:v>
                </c:pt>
                <c:pt idx="33">
                  <c:v>Vilniaus r. VVG</c:v>
                </c:pt>
                <c:pt idx="34">
                  <c:v>Zarasų-Visagino VVG</c:v>
                </c:pt>
              </c:strCache>
            </c:strRef>
          </c:cat>
          <c:val>
            <c:numRef>
              <c:f>Lapas1!$C$2:$C$36</c:f>
              <c:numCache>
                <c:formatCode>General</c:formatCode>
                <c:ptCount val="35"/>
                <c:pt idx="0">
                  <c:v>10</c:v>
                </c:pt>
                <c:pt idx="1">
                  <c:v>8</c:v>
                </c:pt>
                <c:pt idx="2">
                  <c:v>9</c:v>
                </c:pt>
                <c:pt idx="3">
                  <c:v>11</c:v>
                </c:pt>
                <c:pt idx="4">
                  <c:v>18</c:v>
                </c:pt>
                <c:pt idx="5">
                  <c:v>25</c:v>
                </c:pt>
                <c:pt idx="6">
                  <c:v>34</c:v>
                </c:pt>
                <c:pt idx="7">
                  <c:v>15</c:v>
                </c:pt>
                <c:pt idx="8">
                  <c:v>41</c:v>
                </c:pt>
                <c:pt idx="9">
                  <c:v>25</c:v>
                </c:pt>
                <c:pt idx="10">
                  <c:v>20</c:v>
                </c:pt>
                <c:pt idx="11">
                  <c:v>22</c:v>
                </c:pt>
                <c:pt idx="12">
                  <c:v>15</c:v>
                </c:pt>
                <c:pt idx="13">
                  <c:v>19</c:v>
                </c:pt>
                <c:pt idx="14">
                  <c:v>15</c:v>
                </c:pt>
                <c:pt idx="15">
                  <c:v>18</c:v>
                </c:pt>
                <c:pt idx="16">
                  <c:v>23</c:v>
                </c:pt>
                <c:pt idx="17">
                  <c:v>11</c:v>
                </c:pt>
                <c:pt idx="18">
                  <c:v>38</c:v>
                </c:pt>
                <c:pt idx="19">
                  <c:v>14</c:v>
                </c:pt>
                <c:pt idx="20">
                  <c:v>17</c:v>
                </c:pt>
                <c:pt idx="21">
                  <c:v>24</c:v>
                </c:pt>
                <c:pt idx="22">
                  <c:v>12</c:v>
                </c:pt>
                <c:pt idx="23">
                  <c:v>19</c:v>
                </c:pt>
                <c:pt idx="24">
                  <c:v>24</c:v>
                </c:pt>
                <c:pt idx="25">
                  <c:v>14</c:v>
                </c:pt>
                <c:pt idx="26">
                  <c:v>13</c:v>
                </c:pt>
                <c:pt idx="27">
                  <c:v>18</c:v>
                </c:pt>
                <c:pt idx="28">
                  <c:v>15</c:v>
                </c:pt>
                <c:pt idx="29">
                  <c:v>14</c:v>
                </c:pt>
                <c:pt idx="30">
                  <c:v>12</c:v>
                </c:pt>
                <c:pt idx="31">
                  <c:v>16</c:v>
                </c:pt>
                <c:pt idx="32">
                  <c:v>17</c:v>
                </c:pt>
                <c:pt idx="33">
                  <c:v>33</c:v>
                </c:pt>
                <c:pt idx="34">
                  <c:v>18</c:v>
                </c:pt>
              </c:numCache>
            </c:numRef>
          </c:val>
          <c:extLst>
            <c:ext xmlns:c16="http://schemas.microsoft.com/office/drawing/2014/chart" uri="{C3380CC4-5D6E-409C-BE32-E72D297353CC}">
              <c16:uniqueId val="{00000000-8385-43D4-8208-031FBD4F0016}"/>
            </c:ext>
          </c:extLst>
        </c:ser>
        <c:dLbls>
          <c:showLegendKey val="0"/>
          <c:showVal val="1"/>
          <c:showCatName val="0"/>
          <c:showSerName val="0"/>
          <c:showPercent val="0"/>
          <c:showBubbleSize val="0"/>
        </c:dLbls>
        <c:gapWidth val="219"/>
        <c:overlap val="-27"/>
        <c:axId val="804528824"/>
        <c:axId val="804529480"/>
      </c:barChart>
      <c:catAx>
        <c:axId val="804528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9480"/>
        <c:crosses val="autoZero"/>
        <c:auto val="1"/>
        <c:lblAlgn val="ctr"/>
        <c:lblOffset val="100"/>
        <c:noMultiLvlLbl val="0"/>
      </c:catAx>
      <c:valAx>
        <c:axId val="804529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04528824"/>
        <c:crosses val="autoZero"/>
        <c:crossBetween val="between"/>
      </c:valAx>
      <c:spPr>
        <a:noFill/>
        <a:ln>
          <a:noFill/>
        </a:ln>
        <a:effectLst/>
      </c:spPr>
    </c:plotArea>
    <c:legend>
      <c:legendPos val="b"/>
      <c:layout>
        <c:manualLayout>
          <c:xMode val="edge"/>
          <c:yMode val="edge"/>
          <c:x val="0.328865571564603"/>
          <c:y val="0.89833438001004939"/>
          <c:w val="0.30231095934838781"/>
          <c:h val="8.9079070947502864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4237FF-B94D-495C-BC59-00EE153967D3}" type="datetimeFigureOut">
              <a:rPr lang="lt-LT" smtClean="0"/>
              <a:t>2020-06-08</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4F1E76-5476-4FD1-9890-93647936F2D2}" type="slidenum">
              <a:rPr lang="lt-LT" smtClean="0"/>
              <a:t>‹#›</a:t>
            </a:fld>
            <a:endParaRPr lang="lt-LT"/>
          </a:p>
        </p:txBody>
      </p:sp>
    </p:spTree>
    <p:extLst>
      <p:ext uri="{BB962C8B-B14F-4D97-AF65-F5344CB8AC3E}">
        <p14:creationId xmlns:p14="http://schemas.microsoft.com/office/powerpoint/2010/main" val="58108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37DE6B6-8EDF-4712-8B97-CBC6F7B3F5CB}"/>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1955B879-70FA-4B97-B31F-2452310383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4D91C92A-D043-40B5-9480-B5CC86313E60}"/>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5" name="Poraštės vietos rezervavimo ženklas 4">
            <a:extLst>
              <a:ext uri="{FF2B5EF4-FFF2-40B4-BE49-F238E27FC236}">
                <a16:creationId xmlns:a16="http://schemas.microsoft.com/office/drawing/2014/main" id="{1AE38432-D824-43A5-A67F-9AE8A79D266B}"/>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9E0A93C6-311E-4FD8-A7D2-EE3068B8C87A}"/>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2711115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62CEA58-D643-4BC6-A61C-F46423CBE012}"/>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2FA99BD8-8571-4CD1-B96E-7D5BF0427483}"/>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A68069BA-45F1-4131-AB70-1320E52D3D9B}"/>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5" name="Poraštės vietos rezervavimo ženklas 4">
            <a:extLst>
              <a:ext uri="{FF2B5EF4-FFF2-40B4-BE49-F238E27FC236}">
                <a16:creationId xmlns:a16="http://schemas.microsoft.com/office/drawing/2014/main" id="{395157A0-B206-47A2-9D85-E0D2EA9E2FC3}"/>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95ECA021-36E5-47A7-BA86-8C06DD461D51}"/>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1061412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E1221470-B78B-43A8-9009-0CD18FD4618E}"/>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C2BF5981-9131-48CE-B74F-F35656F3C8FC}"/>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2E625DEA-C481-45F1-897D-5E7DE687C74F}"/>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5" name="Poraštės vietos rezervavimo ženklas 4">
            <a:extLst>
              <a:ext uri="{FF2B5EF4-FFF2-40B4-BE49-F238E27FC236}">
                <a16:creationId xmlns:a16="http://schemas.microsoft.com/office/drawing/2014/main" id="{9BD393C5-9AD7-4783-BFD7-A43842E3404D}"/>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B3B9DA28-F84D-4C3C-BB09-4DD94EBF74A3}"/>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1046208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817B7D7-FBA3-449F-B1EC-BDF264235AF2}"/>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61AE9B79-89DE-4168-A730-3EC8E241B682}"/>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A6DBD09A-2E9C-4CE1-A59C-7ED478266E5D}"/>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5" name="Poraštės vietos rezervavimo ženklas 4">
            <a:extLst>
              <a:ext uri="{FF2B5EF4-FFF2-40B4-BE49-F238E27FC236}">
                <a16:creationId xmlns:a16="http://schemas.microsoft.com/office/drawing/2014/main" id="{B8AD8F0E-C03B-4837-9A18-3A9D97FE0CA8}"/>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A95F11CD-7258-46A1-B65B-C78DD31580E5}"/>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4241565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7FCD0D7-DD70-41E5-AEC1-A60582ECD4C7}"/>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244F3654-FFC1-4105-88EE-4EA68490F2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id="{95E4DFE0-FEC4-4387-81E4-33B4FF13B5A8}"/>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5" name="Poraštės vietos rezervavimo ženklas 4">
            <a:extLst>
              <a:ext uri="{FF2B5EF4-FFF2-40B4-BE49-F238E27FC236}">
                <a16:creationId xmlns:a16="http://schemas.microsoft.com/office/drawing/2014/main" id="{9C7A79AF-0513-4DD9-BA8A-C50F8F4277EE}"/>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2D6190B3-1196-40A7-9C76-0EBA59CE246E}"/>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295304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6E16814-38DE-4259-9216-2A011EE49E9D}"/>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FA4CD3B4-7D0D-4290-88F3-C78C67F488E0}"/>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2F07ED84-BA33-434F-93AB-7CA538518650}"/>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656EADBE-58DB-4907-A333-A801002F72BE}"/>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6" name="Poraštės vietos rezervavimo ženklas 5">
            <a:extLst>
              <a:ext uri="{FF2B5EF4-FFF2-40B4-BE49-F238E27FC236}">
                <a16:creationId xmlns:a16="http://schemas.microsoft.com/office/drawing/2014/main" id="{CA79FEC5-8941-4604-B9E3-F0D1277C7A5A}"/>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BD886FB0-18D5-43D8-AFD8-AC80199B2246}"/>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3299773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F475A7B-7E22-4392-9CBF-C60ABB63039C}"/>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2DD2ED08-6AA4-4DC6-A8B9-3F9C034A0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id="{A990F882-7E9F-40F1-A54F-53B4BBBBC2A3}"/>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4D30FDF6-F458-4654-BBC5-B42350E98F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id="{3E2B19F6-5EC7-4FD1-B153-AD023086592E}"/>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348940B6-E0BC-4DF8-BFBB-EF91084B88EF}"/>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8" name="Poraštės vietos rezervavimo ženklas 7">
            <a:extLst>
              <a:ext uri="{FF2B5EF4-FFF2-40B4-BE49-F238E27FC236}">
                <a16:creationId xmlns:a16="http://schemas.microsoft.com/office/drawing/2014/main" id="{331C0237-F4D4-4288-B628-99D0DDFA7CC1}"/>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id="{82428793-0340-48C6-A980-043FE069DE08}"/>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1846426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6DD206F-C581-4D21-BE4B-218700C83363}"/>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4324AACD-EFD3-461D-9346-53870165C4D6}"/>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4" name="Poraštės vietos rezervavimo ženklas 3">
            <a:extLst>
              <a:ext uri="{FF2B5EF4-FFF2-40B4-BE49-F238E27FC236}">
                <a16:creationId xmlns:a16="http://schemas.microsoft.com/office/drawing/2014/main" id="{17BDA849-D5B5-4FA3-9FAE-FB9DC5D49857}"/>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id="{BF1E6DCF-465C-41AE-9A42-3800E137E3A6}"/>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2973131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ECCA995C-420D-47FA-9E64-1BA099326538}"/>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3" name="Poraštės vietos rezervavimo ženklas 2">
            <a:extLst>
              <a:ext uri="{FF2B5EF4-FFF2-40B4-BE49-F238E27FC236}">
                <a16:creationId xmlns:a16="http://schemas.microsoft.com/office/drawing/2014/main" id="{F8C53D4D-C8E5-48A3-BE11-63B7B54A048C}"/>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84596414-4011-4629-A24B-1AAAEBA07345}"/>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388620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C3C980B-EBAF-447C-9B47-B477A75586DB}"/>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9B34DEB6-D962-4B8E-8119-13C6AA20A8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3398D90E-0379-4268-9E51-9ED21786A4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A0358BB6-06A0-4C41-ACA2-0B82AF791270}"/>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6" name="Poraštės vietos rezervavimo ženklas 5">
            <a:extLst>
              <a:ext uri="{FF2B5EF4-FFF2-40B4-BE49-F238E27FC236}">
                <a16:creationId xmlns:a16="http://schemas.microsoft.com/office/drawing/2014/main" id="{BA867570-DDC1-4845-AAFA-25DE7BE5884D}"/>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116C18BF-8972-46D5-9864-43EFA27B9385}"/>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1446983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5D47B4F-FE13-4762-8132-33D519A8CE2C}"/>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A71AE7BE-E11F-46A5-80E8-1D68EE3599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396A7734-9238-4792-B58A-1292A01C30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E450B169-11B2-48FB-B2CD-CC40487447FF}"/>
              </a:ext>
            </a:extLst>
          </p:cNvPr>
          <p:cNvSpPr>
            <a:spLocks noGrp="1"/>
          </p:cNvSpPr>
          <p:nvPr>
            <p:ph type="dt" sz="half" idx="10"/>
          </p:nvPr>
        </p:nvSpPr>
        <p:spPr/>
        <p:txBody>
          <a:bodyPr/>
          <a:lstStyle/>
          <a:p>
            <a:fld id="{86FC7351-3D6F-45FF-8635-AAA673B22B5F}" type="datetimeFigureOut">
              <a:rPr lang="lt-LT" smtClean="0"/>
              <a:t>2020-06-08</a:t>
            </a:fld>
            <a:endParaRPr lang="lt-LT"/>
          </a:p>
        </p:txBody>
      </p:sp>
      <p:sp>
        <p:nvSpPr>
          <p:cNvPr id="6" name="Poraštės vietos rezervavimo ženklas 5">
            <a:extLst>
              <a:ext uri="{FF2B5EF4-FFF2-40B4-BE49-F238E27FC236}">
                <a16:creationId xmlns:a16="http://schemas.microsoft.com/office/drawing/2014/main" id="{B67A277E-0782-4546-AE9E-D56FC5AC5B13}"/>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B761D890-E36E-4167-AC9C-EC6E0A839A98}"/>
              </a:ext>
            </a:extLst>
          </p:cNvPr>
          <p:cNvSpPr>
            <a:spLocks noGrp="1"/>
          </p:cNvSpPr>
          <p:nvPr>
            <p:ph type="sldNum" sz="quarter" idx="12"/>
          </p:nvPr>
        </p:nvSpPr>
        <p:spPr/>
        <p:txBody>
          <a:bodyPr/>
          <a:lstStyle/>
          <a:p>
            <a:fld id="{D5A1CB68-3A0A-48E3-8096-82046C818AA2}" type="slidenum">
              <a:rPr lang="lt-LT" smtClean="0"/>
              <a:t>‹#›</a:t>
            </a:fld>
            <a:endParaRPr lang="lt-LT"/>
          </a:p>
        </p:txBody>
      </p:sp>
    </p:spTree>
    <p:extLst>
      <p:ext uri="{BB962C8B-B14F-4D97-AF65-F5344CB8AC3E}">
        <p14:creationId xmlns:p14="http://schemas.microsoft.com/office/powerpoint/2010/main" val="508661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A3DC3967-A300-4BA3-BD25-E7FFFFDDDF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7012D704-174E-4DF6-A8D1-E6C4D83D50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229EE0C4-DBC3-4D35-8F4F-B570F8420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FC7351-3D6F-45FF-8635-AAA673B22B5F}" type="datetimeFigureOut">
              <a:rPr lang="lt-LT" smtClean="0"/>
              <a:t>2020-06-08</a:t>
            </a:fld>
            <a:endParaRPr lang="lt-LT"/>
          </a:p>
        </p:txBody>
      </p:sp>
      <p:sp>
        <p:nvSpPr>
          <p:cNvPr id="5" name="Poraštės vietos rezervavimo ženklas 4">
            <a:extLst>
              <a:ext uri="{FF2B5EF4-FFF2-40B4-BE49-F238E27FC236}">
                <a16:creationId xmlns:a16="http://schemas.microsoft.com/office/drawing/2014/main" id="{78CA87B8-F42D-453B-9B4F-C3E1E989F5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id="{F0320F47-548A-4510-B063-EB863492EC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A1CB68-3A0A-48E3-8096-82046C818AA2}" type="slidenum">
              <a:rPr lang="lt-LT" smtClean="0"/>
              <a:t>‹#›</a:t>
            </a:fld>
            <a:endParaRPr lang="lt-LT"/>
          </a:p>
        </p:txBody>
      </p:sp>
    </p:spTree>
    <p:extLst>
      <p:ext uri="{BB962C8B-B14F-4D97-AF65-F5344CB8AC3E}">
        <p14:creationId xmlns:p14="http://schemas.microsoft.com/office/powerpoint/2010/main" val="1697060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www.allwhitebackground.com/gold.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matei.lt/geriausi-rezultatai/"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descr="Paveikslėlis, kuriame yra teptukas, žaidimas&#10;&#10;Automatiškai sugeneruotas aprašymas">
            <a:extLst>
              <a:ext uri="{FF2B5EF4-FFF2-40B4-BE49-F238E27FC236}">
                <a16:creationId xmlns:a16="http://schemas.microsoft.com/office/drawing/2014/main" id="{79C9EE3A-E25E-4885-B7D1-731C308ACFAF}"/>
              </a:ext>
            </a:extLst>
          </p:cNvPr>
          <p:cNvPicPr>
            <a:picLocks noChangeAspect="1"/>
          </p:cNvPicPr>
          <p:nvPr/>
        </p:nvPicPr>
        <p:blipFill>
          <a:blip r:embed="rId2">
            <a:alphaModFix amt="67000"/>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80494"/>
            <a:ext cx="11891897" cy="5717652"/>
          </a:xfrm>
          <a:prstGeom prst="rect">
            <a:avLst/>
          </a:prstGeom>
        </p:spPr>
      </p:pic>
      <p:sp>
        <p:nvSpPr>
          <p:cNvPr id="3" name="Turinio vietos rezervavimo ženklas 2">
            <a:extLst>
              <a:ext uri="{FF2B5EF4-FFF2-40B4-BE49-F238E27FC236}">
                <a16:creationId xmlns:a16="http://schemas.microsoft.com/office/drawing/2014/main" id="{2DD2F391-ECA0-4746-8DD0-1EB61D37418D}"/>
              </a:ext>
            </a:extLst>
          </p:cNvPr>
          <p:cNvSpPr>
            <a:spLocks noGrp="1"/>
          </p:cNvSpPr>
          <p:nvPr>
            <p:ph idx="1"/>
          </p:nvPr>
        </p:nvSpPr>
        <p:spPr>
          <a:xfrm>
            <a:off x="5519670" y="3189801"/>
            <a:ext cx="8976575" cy="2046673"/>
          </a:xfrm>
        </p:spPr>
        <p:txBody>
          <a:bodyPr>
            <a:normAutofit/>
          </a:bodyPr>
          <a:lstStyle/>
          <a:p>
            <a:pPr marL="0" indent="0">
              <a:buNone/>
            </a:pPr>
            <a:r>
              <a:rPr lang="lt-LT" sz="3000" b="1" dirty="0">
                <a:latin typeface="+mj-lt"/>
              </a:rPr>
              <a:t>LEADER vietos plėtros strategijų</a:t>
            </a:r>
          </a:p>
          <a:p>
            <a:pPr marL="0" indent="0">
              <a:buNone/>
            </a:pPr>
            <a:r>
              <a:rPr lang="lt-LT" sz="3000" b="1" dirty="0">
                <a:latin typeface="+mj-lt"/>
              </a:rPr>
              <a:t>įgyvendinimo pažangos </a:t>
            </a:r>
          </a:p>
          <a:p>
            <a:pPr marL="0" indent="0">
              <a:buNone/>
            </a:pPr>
            <a:r>
              <a:rPr lang="lt-LT" sz="3000" b="1" dirty="0">
                <a:latin typeface="+mj-lt"/>
              </a:rPr>
              <a:t>tarpinio vertinimo rezultatų apžvalga (I)</a:t>
            </a:r>
          </a:p>
        </p:txBody>
      </p:sp>
      <p:sp>
        <p:nvSpPr>
          <p:cNvPr id="6" name="Skaidrės numerio vietos rezervavimo ženklas 5">
            <a:extLst>
              <a:ext uri="{FF2B5EF4-FFF2-40B4-BE49-F238E27FC236}">
                <a16:creationId xmlns:a16="http://schemas.microsoft.com/office/drawing/2014/main" id="{89E72DA7-663C-45FB-BAF0-C1B792C16C3B}"/>
              </a:ext>
            </a:extLst>
          </p:cNvPr>
          <p:cNvSpPr>
            <a:spLocks noGrp="1"/>
          </p:cNvSpPr>
          <p:nvPr>
            <p:ph type="sldNum" sz="quarter" idx="12"/>
          </p:nvPr>
        </p:nvSpPr>
        <p:spPr>
          <a:xfrm>
            <a:off x="8636358" y="6305512"/>
            <a:ext cx="2743200" cy="365125"/>
          </a:xfrm>
        </p:spPr>
        <p:txBody>
          <a:bodyPr/>
          <a:lstStyle/>
          <a:p>
            <a:fld id="{ED33FCB0-925F-416D-988B-A899F2E6261D}" type="slidenum">
              <a:rPr lang="en-US" altLang="lt-LT" smtClean="0"/>
              <a:pPr/>
              <a:t>1</a:t>
            </a:fld>
            <a:endParaRPr lang="en-US" altLang="lt-LT"/>
          </a:p>
        </p:txBody>
      </p:sp>
      <p:sp>
        <p:nvSpPr>
          <p:cNvPr id="2" name="TextBox 1">
            <a:extLst>
              <a:ext uri="{FF2B5EF4-FFF2-40B4-BE49-F238E27FC236}">
                <a16:creationId xmlns:a16="http://schemas.microsoft.com/office/drawing/2014/main" id="{6F9DFC70-F5BD-4C8D-AD66-C327BCAFFC76}"/>
              </a:ext>
            </a:extLst>
          </p:cNvPr>
          <p:cNvSpPr txBox="1"/>
          <p:nvPr/>
        </p:nvSpPr>
        <p:spPr>
          <a:xfrm>
            <a:off x="913195" y="5798145"/>
            <a:ext cx="7464930" cy="923330"/>
          </a:xfrm>
          <a:prstGeom prst="rect">
            <a:avLst/>
          </a:prstGeom>
          <a:noFill/>
        </p:spPr>
        <p:txBody>
          <a:bodyPr wrap="square" rtlCol="0">
            <a:spAutoFit/>
          </a:bodyPr>
          <a:lstStyle/>
          <a:p>
            <a:r>
              <a:rPr lang="lt-LT" dirty="0"/>
              <a:t>Žemės ūkio ministerija</a:t>
            </a:r>
          </a:p>
          <a:p>
            <a:r>
              <a:rPr lang="lt-LT" dirty="0"/>
              <a:t>2020 m. birželio 9 d.</a:t>
            </a:r>
          </a:p>
          <a:p>
            <a:r>
              <a:rPr lang="lt-LT" dirty="0"/>
              <a:t>Projektų atrankos komiteto posėdis</a:t>
            </a:r>
          </a:p>
        </p:txBody>
      </p:sp>
    </p:spTree>
    <p:extLst>
      <p:ext uri="{BB962C8B-B14F-4D97-AF65-F5344CB8AC3E}">
        <p14:creationId xmlns:p14="http://schemas.microsoft.com/office/powerpoint/2010/main" val="4248101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838200" y="272528"/>
            <a:ext cx="10515600" cy="537700"/>
          </a:xfrm>
        </p:spPr>
        <p:txBody>
          <a:bodyPr>
            <a:normAutofit fontScale="90000"/>
          </a:bodyPr>
          <a:lstStyle/>
          <a:p>
            <a:r>
              <a:rPr lang="lt-LT" dirty="0"/>
              <a:t>Darbo vietų kūrimo rezultatyvumo pažanga (2)</a:t>
            </a:r>
          </a:p>
        </p:txBody>
      </p:sp>
      <p:graphicFrame>
        <p:nvGraphicFramePr>
          <p:cNvPr id="16" name="Turinio vietos rezervavimo ženklas 15">
            <a:extLst>
              <a:ext uri="{FF2B5EF4-FFF2-40B4-BE49-F238E27FC236}">
                <a16:creationId xmlns:a16="http://schemas.microsoft.com/office/drawing/2014/main" id="{4D1AF96F-EE04-4FBE-8C64-714C354C3691}"/>
              </a:ext>
            </a:extLst>
          </p:cNvPr>
          <p:cNvGraphicFramePr>
            <a:graphicFrameLocks noGrp="1"/>
          </p:cNvGraphicFramePr>
          <p:nvPr>
            <p:ph idx="1"/>
            <p:extLst>
              <p:ext uri="{D42A27DB-BD31-4B8C-83A1-F6EECF244321}">
                <p14:modId xmlns:p14="http://schemas.microsoft.com/office/powerpoint/2010/main" val="1080472351"/>
              </p:ext>
            </p:extLst>
          </p:nvPr>
        </p:nvGraphicFramePr>
        <p:xfrm>
          <a:off x="81023" y="803918"/>
          <a:ext cx="11894916" cy="60540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1531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aveikslėlis 4" descr="Chronometras">
            <a:extLst>
              <a:ext uri="{FF2B5EF4-FFF2-40B4-BE49-F238E27FC236}">
                <a16:creationId xmlns:a16="http://schemas.microsoft.com/office/drawing/2014/main" id="{E14D4524-F3FA-430A-9820-A097A2F23598}"/>
              </a:ext>
            </a:extLst>
          </p:cNvPr>
          <p:cNvPicPr>
            <a:picLocks noChangeAspect="1"/>
          </p:cNvPicPr>
          <p:nvPr/>
        </p:nvPicPr>
        <p:blipFill rotWithShape="1">
          <a:blip r:embed="rId2">
            <a:alphaModFix amt="69000"/>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t="26714" b="21482"/>
          <a:stretch/>
        </p:blipFill>
        <p:spPr>
          <a:xfrm>
            <a:off x="20" y="11"/>
            <a:ext cx="12191980" cy="363219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urinio vietos rezervavimo ženklas 2">
            <a:extLst>
              <a:ext uri="{FF2B5EF4-FFF2-40B4-BE49-F238E27FC236}">
                <a16:creationId xmlns:a16="http://schemas.microsoft.com/office/drawing/2014/main" id="{23937551-E6CC-43C3-A81A-336553C5FCF1}"/>
              </a:ext>
            </a:extLst>
          </p:cNvPr>
          <p:cNvSpPr>
            <a:spLocks noGrp="1"/>
          </p:cNvSpPr>
          <p:nvPr>
            <p:ph idx="1"/>
          </p:nvPr>
        </p:nvSpPr>
        <p:spPr>
          <a:xfrm>
            <a:off x="3390900" y="3625841"/>
            <a:ext cx="8801080" cy="3232148"/>
          </a:xfrm>
        </p:spPr>
        <p:txBody>
          <a:bodyPr anchor="ctr">
            <a:noAutofit/>
          </a:bodyPr>
          <a:lstStyle/>
          <a:p>
            <a:pPr lvl="0"/>
            <a:r>
              <a:rPr lang="lt-LT" sz="2400" dirty="0"/>
              <a:t>Tarpinio vertinimo imtis nuo 2016-01-01 iki 2019-12-31.</a:t>
            </a:r>
          </a:p>
          <a:p>
            <a:pPr lvl="0"/>
            <a:r>
              <a:rPr lang="lt-LT" sz="2400" dirty="0"/>
              <a:t>Tikslas – įvertinti VPS įgyvendinimo pažangą bei VPS numatytų rodiklių (fizinių, finansinių bei proceso) pasiekimus. </a:t>
            </a:r>
          </a:p>
          <a:p>
            <a:pPr lvl="0"/>
            <a:r>
              <a:rPr lang="lt-LT" sz="2400" dirty="0"/>
              <a:t>Tarpinio vertinimo uždaviniai:</a:t>
            </a:r>
          </a:p>
          <a:p>
            <a:pPr lvl="1"/>
            <a:r>
              <a:rPr lang="lt-LT" dirty="0"/>
              <a:t>pagal Metodikoje nustatytus pagrindinius ir papildomus rodiklius įvertinti VPS įgyvendinimo pažangą;</a:t>
            </a:r>
          </a:p>
          <a:p>
            <a:pPr lvl="1"/>
            <a:r>
              <a:rPr lang="lt-LT" dirty="0"/>
              <a:t>pagal VPS įgyvendinimo pažangos rezultatus priimti sprendimus dėl tolesnio VPS tinkamumo ir rezervuotų lėšų VPS paskirstymo.</a:t>
            </a:r>
            <a:endParaRPr lang="lt-LT" sz="2400" dirty="0"/>
          </a:p>
        </p:txBody>
      </p:sp>
      <p:sp>
        <p:nvSpPr>
          <p:cNvPr id="2" name="Pavadinimas 1">
            <a:extLst>
              <a:ext uri="{FF2B5EF4-FFF2-40B4-BE49-F238E27FC236}">
                <a16:creationId xmlns:a16="http://schemas.microsoft.com/office/drawing/2014/main" id="{BCD5ABA9-E378-4E4A-A4DB-0D83300D1504}"/>
              </a:ext>
            </a:extLst>
          </p:cNvPr>
          <p:cNvSpPr>
            <a:spLocks noGrp="1"/>
          </p:cNvSpPr>
          <p:nvPr>
            <p:ph type="title"/>
          </p:nvPr>
        </p:nvSpPr>
        <p:spPr>
          <a:xfrm>
            <a:off x="99993" y="3848644"/>
            <a:ext cx="3290887" cy="2452687"/>
          </a:xfrm>
        </p:spPr>
        <p:txBody>
          <a:bodyPr anchor="ctr">
            <a:normAutofit/>
          </a:bodyPr>
          <a:lstStyle/>
          <a:p>
            <a:r>
              <a:rPr lang="lt-LT" sz="3600" dirty="0"/>
              <a:t>Tarpinio vertinimo imtis, tikslas ir uždaviniai</a:t>
            </a:r>
          </a:p>
        </p:txBody>
      </p:sp>
    </p:spTree>
    <p:extLst>
      <p:ext uri="{BB962C8B-B14F-4D97-AF65-F5344CB8AC3E}">
        <p14:creationId xmlns:p14="http://schemas.microsoft.com/office/powerpoint/2010/main" val="112590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aveikslėlis 5" descr="Sojos pupelių krūva ant medinio stalo">
            <a:extLst>
              <a:ext uri="{FF2B5EF4-FFF2-40B4-BE49-F238E27FC236}">
                <a16:creationId xmlns:a16="http://schemas.microsoft.com/office/drawing/2014/main" id="{24A2885C-024E-46BB-88DF-7AFC8C1B5CD1}"/>
              </a:ext>
            </a:extLst>
          </p:cNvPr>
          <p:cNvPicPr>
            <a:picLocks noChangeAspect="1"/>
          </p:cNvPicPr>
          <p:nvPr/>
        </p:nvPicPr>
        <p:blipFill rotWithShape="1">
          <a:blip r:embed="rId2">
            <a:duotone>
              <a:schemeClr val="accent3">
                <a:shade val="45000"/>
                <a:satMod val="135000"/>
              </a:schemeClr>
              <a:prstClr val="white"/>
            </a:duotone>
            <a:alphaModFix amt="94000"/>
            <a:extLst>
              <a:ext uri="{BEBA8EAE-BF5A-486C-A8C5-ECC9F3942E4B}">
                <a14:imgProps xmlns:a14="http://schemas.microsoft.com/office/drawing/2010/main">
                  <a14:imgLayer r:embed="rId3">
                    <a14:imgEffect>
                      <a14:colorTemperature colorTemp="6766"/>
                    </a14:imgEffect>
                    <a14:imgEffect>
                      <a14:saturation sat="0"/>
                    </a14:imgEffect>
                  </a14:imgLayer>
                </a14:imgProps>
              </a:ext>
              <a:ext uri="{28A0092B-C50C-407E-A947-70E740481C1C}">
                <a14:useLocalDpi xmlns:a14="http://schemas.microsoft.com/office/drawing/2010/main" val="0"/>
              </a:ext>
            </a:extLst>
          </a:blip>
          <a:srcRect t="49401" b="340"/>
          <a:stretch/>
        </p:blipFill>
        <p:spPr>
          <a:xfrm>
            <a:off x="0" y="3429000"/>
            <a:ext cx="12192000" cy="3429000"/>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
        <p:nvSpPr>
          <p:cNvPr id="2" name="Pavadinimas 1">
            <a:extLst>
              <a:ext uri="{FF2B5EF4-FFF2-40B4-BE49-F238E27FC236}">
                <a16:creationId xmlns:a16="http://schemas.microsoft.com/office/drawing/2014/main" id="{0F42BADB-EB3D-4C1F-92F7-F98FC4439F47}"/>
              </a:ext>
            </a:extLst>
          </p:cNvPr>
          <p:cNvSpPr>
            <a:spLocks noGrp="1"/>
          </p:cNvSpPr>
          <p:nvPr>
            <p:ph type="title"/>
          </p:nvPr>
        </p:nvSpPr>
        <p:spPr>
          <a:xfrm>
            <a:off x="103855" y="327026"/>
            <a:ext cx="2085554" cy="2287588"/>
          </a:xfrm>
        </p:spPr>
        <p:txBody>
          <a:bodyPr anchor="ctr">
            <a:normAutofit/>
          </a:bodyPr>
          <a:lstStyle/>
          <a:p>
            <a:r>
              <a:rPr lang="lt-LT" sz="3600" dirty="0"/>
              <a:t>Tarpinio vertinimo rodikliai</a:t>
            </a:r>
          </a:p>
        </p:txBody>
      </p:sp>
      <p:sp>
        <p:nvSpPr>
          <p:cNvPr id="4" name="Content Placeholder 2">
            <a:extLst>
              <a:ext uri="{FF2B5EF4-FFF2-40B4-BE49-F238E27FC236}">
                <a16:creationId xmlns:a16="http://schemas.microsoft.com/office/drawing/2014/main" id="{28EDC1B0-64B7-4FDD-BD76-463F4E8EF0C2}"/>
              </a:ext>
            </a:extLst>
          </p:cNvPr>
          <p:cNvSpPr>
            <a:spLocks noGrp="1"/>
          </p:cNvSpPr>
          <p:nvPr>
            <p:ph idx="1"/>
          </p:nvPr>
        </p:nvSpPr>
        <p:spPr>
          <a:xfrm>
            <a:off x="2060620" y="141668"/>
            <a:ext cx="10027525" cy="3709115"/>
          </a:xfrm>
        </p:spPr>
        <p:txBody>
          <a:bodyPr anchor="ctr">
            <a:noAutofit/>
          </a:bodyPr>
          <a:lstStyle/>
          <a:p>
            <a:pPr lvl="0" algn="just"/>
            <a:r>
              <a:rPr lang="lt-LT" sz="2000" b="1" dirty="0"/>
              <a:t>Proceso rodikliai </a:t>
            </a:r>
            <a:r>
              <a:rPr lang="lt-LT" sz="2000" dirty="0"/>
              <a:t>(kvietimų skaičius; pradėtų / nepradėtų įgyvendinti priemonių / veiklos sričių skaičius; gautų paraiškų skaičius ir jų vertinimo rezultatai; priemonės / veiklos sritys, pagal kurias yra patvirtintų</a:t>
            </a:r>
            <a:r>
              <a:rPr lang="en-US" sz="2000" dirty="0"/>
              <a:t> </a:t>
            </a:r>
            <a:r>
              <a:rPr lang="lt-LT" sz="2000" dirty="0"/>
              <a:t>paraiškų / baigtų projektų);</a:t>
            </a:r>
            <a:endParaRPr lang="en-US" sz="2000" dirty="0"/>
          </a:p>
          <a:p>
            <a:pPr lvl="0" algn="just"/>
            <a:r>
              <a:rPr lang="lt-LT" sz="2000" b="1" dirty="0"/>
              <a:t>Finansiniai rodikliai</a:t>
            </a:r>
            <a:r>
              <a:rPr lang="lt-LT" sz="2000" dirty="0"/>
              <a:t> (finansinis rezultatyvumas pagal kvietimų sumą, prašomos paramos sumą, patvirtintos paramos sumą, sudarytų sutarčių sumą, lyginant su VPS numatyta paramos suma vietos projektams įgyvendinti);</a:t>
            </a:r>
            <a:endParaRPr lang="en-US" sz="2000" dirty="0"/>
          </a:p>
          <a:p>
            <a:pPr lvl="0" algn="just"/>
            <a:r>
              <a:rPr lang="lt-LT" sz="2000" b="1" dirty="0"/>
              <a:t>Fiziniai rodikliai</a:t>
            </a:r>
            <a:r>
              <a:rPr lang="lt-LT" sz="2000" dirty="0"/>
              <a:t>, t. y. VPS nustatyti produkto ir rezultato rodikliai (VPS suplanuoti; pagal patvirtintas paraiškas planuojami pasiekti; pagal baigtus projektus pasiekti rodikliai; fizinio rezultatyvumo rodikliai, atskaičiuoti lyginant VPS nustatytas ir pagal patvirtintas paraiškas planuojamas pasiekti/ baigtuose projektuose pasiektas reikšmes). </a:t>
            </a:r>
            <a:endParaRPr lang="en-US" sz="2000" dirty="0"/>
          </a:p>
        </p:txBody>
      </p:sp>
    </p:spTree>
    <p:extLst>
      <p:ext uri="{BB962C8B-B14F-4D97-AF65-F5344CB8AC3E}">
        <p14:creationId xmlns:p14="http://schemas.microsoft.com/office/powerpoint/2010/main" val="61810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E48BB2FC-C3E9-43E5-8278-DCF1E526310F}"/>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rcRect l="11139" r="19626"/>
          <a:stretch/>
        </p:blipFill>
        <p:spPr>
          <a:xfrm>
            <a:off x="8783391" y="2481385"/>
            <a:ext cx="2961337" cy="2967889"/>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
        <p:nvSpPr>
          <p:cNvPr id="2" name="Pavadinimas 1">
            <a:extLst>
              <a:ext uri="{FF2B5EF4-FFF2-40B4-BE49-F238E27FC236}">
                <a16:creationId xmlns:a16="http://schemas.microsoft.com/office/drawing/2014/main" id="{6CFB70F4-B034-4EB5-8ACA-97BCBD25A63B}"/>
              </a:ext>
            </a:extLst>
          </p:cNvPr>
          <p:cNvSpPr>
            <a:spLocks noGrp="1"/>
          </p:cNvSpPr>
          <p:nvPr>
            <p:ph type="title"/>
          </p:nvPr>
        </p:nvSpPr>
        <p:spPr>
          <a:xfrm>
            <a:off x="481013" y="422031"/>
            <a:ext cx="7396895" cy="715963"/>
          </a:xfrm>
        </p:spPr>
        <p:txBody>
          <a:bodyPr anchor="b">
            <a:normAutofit/>
          </a:bodyPr>
          <a:lstStyle/>
          <a:p>
            <a:r>
              <a:rPr lang="lt-LT" sz="3600" dirty="0"/>
              <a:t>Finansavimo būdai įvertinus rezultatus</a:t>
            </a:r>
          </a:p>
        </p:txBody>
      </p:sp>
      <p:sp>
        <p:nvSpPr>
          <p:cNvPr id="3" name="Turinio vietos rezervavimo ženklas 2">
            <a:extLst>
              <a:ext uri="{FF2B5EF4-FFF2-40B4-BE49-F238E27FC236}">
                <a16:creationId xmlns:a16="http://schemas.microsoft.com/office/drawing/2014/main" id="{A5C964E3-97E4-4FBD-A80C-7DF158708020}"/>
              </a:ext>
            </a:extLst>
          </p:cNvPr>
          <p:cNvSpPr>
            <a:spLocks noGrp="1"/>
          </p:cNvSpPr>
          <p:nvPr>
            <p:ph idx="1"/>
          </p:nvPr>
        </p:nvSpPr>
        <p:spPr>
          <a:xfrm>
            <a:off x="481012" y="1494692"/>
            <a:ext cx="8302379" cy="4941277"/>
          </a:xfrm>
        </p:spPr>
        <p:txBody>
          <a:bodyPr anchor="t">
            <a:normAutofit/>
          </a:bodyPr>
          <a:lstStyle/>
          <a:p>
            <a:pPr algn="just"/>
            <a:r>
              <a:rPr lang="lt-LT" sz="2400" b="1" dirty="0"/>
              <a:t>tęstinis finansavimas </a:t>
            </a:r>
            <a:r>
              <a:rPr lang="lt-LT" sz="2400" dirty="0"/>
              <a:t>– VPS įgyvendinimo paramos sutartyje rezervuota 20 proc. paramos lėšų suma, skirta įgyvendinti VPS visa apimtimi (aktualu visoms VPS);</a:t>
            </a:r>
          </a:p>
          <a:p>
            <a:r>
              <a:rPr lang="lt-LT" sz="2400" b="1" dirty="0"/>
              <a:t>papildomas finansavimas </a:t>
            </a:r>
            <a:r>
              <a:rPr lang="lt-LT" sz="2400" dirty="0"/>
              <a:t>– papildoma lėšų suma VPS įgyvendinti, skiriama iš VPS rezervo, susidariusio po VPS pridėtinės vertės ir kokybės vertinimo (aktualu VPS, kurioms VPS pirminio pridėtinės vertės ir kokybės vertinimo metu buvo sumažinta paramos suma;</a:t>
            </a:r>
          </a:p>
          <a:p>
            <a:r>
              <a:rPr lang="lt-LT" sz="2400" b="1" dirty="0"/>
              <a:t>papildomas finansavimas </a:t>
            </a:r>
            <a:r>
              <a:rPr lang="lt-LT" sz="2400" dirty="0"/>
              <a:t>– papildomų lėšų suma, skiriama iš susidariusio naujo rezervo (jeigu toks susidarys Tarpinio vertinimo metu) (aktualu VPS pasiekusioms Metodikos 22 punkte nustatytą pažangos lygį, jei jų tarpinio VPS įgyvendinimo rezultatai bus ne mažesni kaip 33 proc.). </a:t>
            </a:r>
          </a:p>
        </p:txBody>
      </p:sp>
      <p:sp>
        <p:nvSpPr>
          <p:cNvPr id="6" name="TextBox 5">
            <a:extLst>
              <a:ext uri="{FF2B5EF4-FFF2-40B4-BE49-F238E27FC236}">
                <a16:creationId xmlns:a16="http://schemas.microsoft.com/office/drawing/2014/main" id="{69561E54-964A-4B54-95D0-D02D63EEFD87}"/>
              </a:ext>
            </a:extLst>
          </p:cNvPr>
          <p:cNvSpPr txBox="1"/>
          <p:nvPr/>
        </p:nvSpPr>
        <p:spPr>
          <a:xfrm>
            <a:off x="11711755" y="7941622"/>
            <a:ext cx="480245" cy="1384995"/>
          </a:xfrm>
          <a:prstGeom prst="rect">
            <a:avLst/>
          </a:prstGeom>
          <a:solidFill>
            <a:srgbClr val="000000"/>
          </a:solidFill>
        </p:spPr>
        <p:txBody>
          <a:bodyPr wrap="square" rtlCol="0">
            <a:spAutoFit/>
          </a:bodyPr>
          <a:lstStyle/>
          <a:p>
            <a:pPr algn="r">
              <a:spcAft>
                <a:spcPts val="600"/>
              </a:spcAft>
            </a:pPr>
            <a:r>
              <a:rPr lang="lt-LT" sz="700">
                <a:solidFill>
                  <a:srgbClr val="FFFFFF"/>
                </a:solidFill>
                <a:hlinkClick r:id="rId4" tooltip="http://www.allwhitebackground.com/gold.html">
                  <a:extLst>
                    <a:ext uri="{A12FA001-AC4F-418D-AE19-62706E023703}">
                      <ahyp:hlinkClr xmlns:ahyp="http://schemas.microsoft.com/office/drawing/2018/hyperlinkcolor" val="tx"/>
                    </a:ext>
                  </a:extLst>
                </a:hlinkClick>
              </a:rPr>
              <a:t>Ši nuotrauka</a:t>
            </a:r>
            <a:r>
              <a:rPr lang="lt-LT" sz="700">
                <a:solidFill>
                  <a:srgbClr val="FFFFFF"/>
                </a:solidFill>
              </a:rPr>
              <a:t>, autorius: Nežinomas autorius, licencija: </a:t>
            </a:r>
            <a:r>
              <a:rPr lang="lt-LT"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lt-LT" sz="700">
              <a:solidFill>
                <a:srgbClr val="FFFFFF"/>
              </a:solidFill>
            </a:endParaRPr>
          </a:p>
        </p:txBody>
      </p:sp>
    </p:spTree>
    <p:extLst>
      <p:ext uri="{BB962C8B-B14F-4D97-AF65-F5344CB8AC3E}">
        <p14:creationId xmlns:p14="http://schemas.microsoft.com/office/powerpoint/2010/main" val="393744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92B84D8-4E5E-40C1-8325-F09D78108BE8}"/>
              </a:ext>
            </a:extLst>
          </p:cNvPr>
          <p:cNvSpPr>
            <a:spLocks noGrp="1"/>
          </p:cNvSpPr>
          <p:nvPr>
            <p:ph type="title"/>
          </p:nvPr>
        </p:nvSpPr>
        <p:spPr>
          <a:xfrm>
            <a:off x="838200" y="365125"/>
            <a:ext cx="10515600" cy="752475"/>
          </a:xfrm>
        </p:spPr>
        <p:txBody>
          <a:bodyPr/>
          <a:lstStyle/>
          <a:p>
            <a:r>
              <a:rPr lang="lt-LT" dirty="0"/>
              <a:t>Rezervai ir jų paskirstymo eiliškumas</a:t>
            </a:r>
          </a:p>
        </p:txBody>
      </p:sp>
      <p:sp>
        <p:nvSpPr>
          <p:cNvPr id="4" name="Content Placeholder 4">
            <a:extLst>
              <a:ext uri="{FF2B5EF4-FFF2-40B4-BE49-F238E27FC236}">
                <a16:creationId xmlns:a16="http://schemas.microsoft.com/office/drawing/2014/main" id="{3BA05087-E8A5-49C9-BA17-EE9518CA19B2}"/>
              </a:ext>
            </a:extLst>
          </p:cNvPr>
          <p:cNvSpPr>
            <a:spLocks noGrp="1"/>
          </p:cNvSpPr>
          <p:nvPr>
            <p:ph idx="1"/>
          </p:nvPr>
        </p:nvSpPr>
        <p:spPr>
          <a:xfrm>
            <a:off x="609600" y="1452880"/>
            <a:ext cx="10744200" cy="4683443"/>
          </a:xfrm>
        </p:spPr>
        <p:txBody>
          <a:bodyPr/>
          <a:lstStyle/>
          <a:p>
            <a:pPr marL="514350" indent="-514350" algn="just">
              <a:buFont typeface="+mj-lt"/>
              <a:buAutoNum type="arabicPeriod"/>
            </a:pPr>
            <a:r>
              <a:rPr lang="lt-LT" b="1" dirty="0"/>
              <a:t>Veiklos rezervas </a:t>
            </a:r>
            <a:r>
              <a:rPr lang="lt-LT" dirty="0"/>
              <a:t>- 20 proc. rezervas (aktualus visoms VPS)</a:t>
            </a:r>
            <a:r>
              <a:rPr lang="en-US" dirty="0"/>
              <a:t>:</a:t>
            </a:r>
          </a:p>
          <a:p>
            <a:pPr lvl="1" algn="just"/>
            <a:r>
              <a:rPr lang="lt-LT" dirty="0"/>
              <a:t>Galimybė naudoti VPS suplanuotas lėšas arba VPS skirtos paramos sumažinimas. </a:t>
            </a:r>
          </a:p>
          <a:p>
            <a:pPr marL="514350" indent="-514350" algn="just">
              <a:buFont typeface="+mj-lt"/>
              <a:buAutoNum type="arabicPeriod"/>
            </a:pPr>
            <a:r>
              <a:rPr lang="lt-LT" b="1" dirty="0"/>
              <a:t>Vertinimo rezervas </a:t>
            </a:r>
            <a:r>
              <a:rPr lang="lt-LT" dirty="0"/>
              <a:t>- rezervas, susidaręs dėl žemesnio nei 100 balų VPS kokybės įvertinimo (aktualus 22 VPS)</a:t>
            </a:r>
            <a:r>
              <a:rPr lang="en-US" dirty="0"/>
              <a:t>:</a:t>
            </a:r>
          </a:p>
          <a:p>
            <a:pPr lvl="1" algn="just"/>
            <a:r>
              <a:rPr lang="lt-LT" dirty="0"/>
              <a:t>Galimybė gauti papildomą finansavimą („atgauti“ neskirtas lėšas)</a:t>
            </a:r>
            <a:r>
              <a:rPr lang="en-US" dirty="0"/>
              <a:t>.</a:t>
            </a:r>
            <a:endParaRPr lang="lt-LT" dirty="0"/>
          </a:p>
          <a:p>
            <a:pPr marL="514350" indent="-514350" algn="just">
              <a:buFont typeface="+mj-lt"/>
              <a:buAutoNum type="arabicPeriod"/>
            </a:pPr>
            <a:r>
              <a:rPr lang="lt-LT" b="1" dirty="0"/>
              <a:t>Papildomas rezervas </a:t>
            </a:r>
            <a:r>
              <a:rPr lang="lt-LT" dirty="0"/>
              <a:t>- rezervas, kuris </a:t>
            </a:r>
            <a:r>
              <a:rPr lang="lt-LT" b="1" dirty="0"/>
              <a:t>gali susidaryti (arba ne)</a:t>
            </a:r>
            <a:r>
              <a:rPr lang="lt-LT" dirty="0"/>
              <a:t>, jei VPS nebus paskirstyti</a:t>
            </a:r>
            <a:r>
              <a:rPr lang="en-US" dirty="0"/>
              <a:t> </a:t>
            </a:r>
            <a:r>
              <a:rPr lang="lt-LT" dirty="0"/>
              <a:t>pirmieji du rezervai</a:t>
            </a:r>
            <a:r>
              <a:rPr lang="en-US" dirty="0"/>
              <a:t>:</a:t>
            </a:r>
          </a:p>
          <a:p>
            <a:pPr lvl="1" algn="just"/>
            <a:r>
              <a:rPr lang="lt-LT" dirty="0"/>
              <a:t>Galimybė gauti papildomą finansavimą (paskatinimas už VPS įgyvendinimo pažangą)</a:t>
            </a:r>
            <a:r>
              <a:rPr lang="en-US" dirty="0"/>
              <a:t> </a:t>
            </a:r>
            <a:r>
              <a:rPr lang="lt-LT" dirty="0"/>
              <a:t>užtikrinant</a:t>
            </a:r>
            <a:r>
              <a:rPr lang="en-US" dirty="0"/>
              <a:t> KPP </a:t>
            </a:r>
            <a:r>
              <a:rPr lang="lt-LT" dirty="0"/>
              <a:t>suplanuotų rodiklių pasiekimą</a:t>
            </a:r>
            <a:r>
              <a:rPr lang="en-US" dirty="0"/>
              <a:t>. </a:t>
            </a:r>
            <a:endParaRPr lang="lt-LT" dirty="0"/>
          </a:p>
        </p:txBody>
      </p:sp>
    </p:spTree>
    <p:extLst>
      <p:ext uri="{BB962C8B-B14F-4D97-AF65-F5344CB8AC3E}">
        <p14:creationId xmlns:p14="http://schemas.microsoft.com/office/powerpoint/2010/main" val="70744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descr="Paveikslėlis, kuriame yra ieško, sėdėjimas, moteris, laikymas&#10;&#10;Automatiškai sugeneruotas aprašymas">
            <a:extLst>
              <a:ext uri="{FF2B5EF4-FFF2-40B4-BE49-F238E27FC236}">
                <a16:creationId xmlns:a16="http://schemas.microsoft.com/office/drawing/2014/main" id="{45E4AED8-4101-480D-B123-945FCBB9EA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5151" y="438151"/>
            <a:ext cx="4869806" cy="4878130"/>
          </a:xfrm>
          <a:prstGeom prst="rect">
            <a:avLst/>
          </a:prstGeom>
        </p:spPr>
      </p:pic>
      <p:sp>
        <p:nvSpPr>
          <p:cNvPr id="2" name="Pavadinimas 1">
            <a:extLst>
              <a:ext uri="{FF2B5EF4-FFF2-40B4-BE49-F238E27FC236}">
                <a16:creationId xmlns:a16="http://schemas.microsoft.com/office/drawing/2014/main" id="{9244394E-8799-4254-89C2-8F28D151FA2F}"/>
              </a:ext>
            </a:extLst>
          </p:cNvPr>
          <p:cNvSpPr>
            <a:spLocks noGrp="1"/>
          </p:cNvSpPr>
          <p:nvPr>
            <p:ph type="title"/>
          </p:nvPr>
        </p:nvSpPr>
        <p:spPr>
          <a:xfrm>
            <a:off x="987238" y="5370471"/>
            <a:ext cx="10515600" cy="566692"/>
          </a:xfrm>
        </p:spPr>
        <p:txBody>
          <a:bodyPr>
            <a:normAutofit fontScale="90000"/>
          </a:bodyPr>
          <a:lstStyle/>
          <a:p>
            <a:r>
              <a:rPr lang="lt-LT" dirty="0"/>
              <a:t>Atlikto vertinimo duomenys (užbaigtas I etapas)</a:t>
            </a:r>
          </a:p>
        </p:txBody>
      </p:sp>
      <p:sp>
        <p:nvSpPr>
          <p:cNvPr id="13" name="Stačiakampis 12">
            <a:extLst>
              <a:ext uri="{FF2B5EF4-FFF2-40B4-BE49-F238E27FC236}">
                <a16:creationId xmlns:a16="http://schemas.microsoft.com/office/drawing/2014/main" id="{49F8BE9B-DC41-4B99-84E1-0B0EC3301C61}"/>
              </a:ext>
            </a:extLst>
          </p:cNvPr>
          <p:cNvSpPr/>
          <p:nvPr/>
        </p:nvSpPr>
        <p:spPr>
          <a:xfrm>
            <a:off x="0" y="6553751"/>
            <a:ext cx="4854534" cy="276999"/>
          </a:xfrm>
          <a:prstGeom prst="rect">
            <a:avLst/>
          </a:prstGeom>
        </p:spPr>
        <p:txBody>
          <a:bodyPr wrap="none">
            <a:spAutoFit/>
          </a:bodyPr>
          <a:lstStyle/>
          <a:p>
            <a:r>
              <a:rPr lang="lt-LT" sz="1200" dirty="0"/>
              <a:t>Paveikslėlis iš interneto svetainės: </a:t>
            </a:r>
            <a:r>
              <a:rPr lang="lt-LT" sz="1200" dirty="0">
                <a:hlinkClick r:id="rId3"/>
              </a:rPr>
              <a:t>http://www.matei.lt/geriausi-rezultatai/</a:t>
            </a:r>
            <a:r>
              <a:rPr lang="lt-LT" sz="1200" dirty="0"/>
              <a:t> </a:t>
            </a:r>
          </a:p>
        </p:txBody>
      </p:sp>
    </p:spTree>
    <p:extLst>
      <p:ext uri="{BB962C8B-B14F-4D97-AF65-F5344CB8AC3E}">
        <p14:creationId xmlns:p14="http://schemas.microsoft.com/office/powerpoint/2010/main" val="1742342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838200" y="272528"/>
            <a:ext cx="10515600" cy="537700"/>
          </a:xfrm>
        </p:spPr>
        <p:txBody>
          <a:bodyPr>
            <a:normAutofit fontScale="90000"/>
          </a:bodyPr>
          <a:lstStyle/>
          <a:p>
            <a:r>
              <a:rPr lang="lt-LT" dirty="0"/>
              <a:t>Finansinio rezultatyvumo pažanga</a:t>
            </a:r>
          </a:p>
        </p:txBody>
      </p:sp>
      <p:graphicFrame>
        <p:nvGraphicFramePr>
          <p:cNvPr id="16" name="Turinio vietos rezervavimo ženklas 15">
            <a:extLst>
              <a:ext uri="{FF2B5EF4-FFF2-40B4-BE49-F238E27FC236}">
                <a16:creationId xmlns:a16="http://schemas.microsoft.com/office/drawing/2014/main" id="{4D1AF96F-EE04-4FBE-8C64-714C354C3691}"/>
              </a:ext>
            </a:extLst>
          </p:cNvPr>
          <p:cNvGraphicFramePr>
            <a:graphicFrameLocks noGrp="1"/>
          </p:cNvGraphicFramePr>
          <p:nvPr>
            <p:ph idx="1"/>
            <p:extLst>
              <p:ext uri="{D42A27DB-BD31-4B8C-83A1-F6EECF244321}">
                <p14:modId xmlns:p14="http://schemas.microsoft.com/office/powerpoint/2010/main" val="3029353742"/>
              </p:ext>
            </p:extLst>
          </p:nvPr>
        </p:nvGraphicFramePr>
        <p:xfrm>
          <a:off x="196770" y="810228"/>
          <a:ext cx="11759878" cy="57752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4275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838200" y="272528"/>
            <a:ext cx="10515600" cy="537700"/>
          </a:xfrm>
        </p:spPr>
        <p:txBody>
          <a:bodyPr>
            <a:normAutofit fontScale="90000"/>
          </a:bodyPr>
          <a:lstStyle/>
          <a:p>
            <a:r>
              <a:rPr lang="lt-LT" dirty="0"/>
              <a:t>Fizinio rezultatyvumo pažanga</a:t>
            </a:r>
          </a:p>
        </p:txBody>
      </p:sp>
      <p:graphicFrame>
        <p:nvGraphicFramePr>
          <p:cNvPr id="16" name="Turinio vietos rezervavimo ženklas 15">
            <a:extLst>
              <a:ext uri="{FF2B5EF4-FFF2-40B4-BE49-F238E27FC236}">
                <a16:creationId xmlns:a16="http://schemas.microsoft.com/office/drawing/2014/main" id="{4D1AF96F-EE04-4FBE-8C64-714C354C3691}"/>
              </a:ext>
            </a:extLst>
          </p:cNvPr>
          <p:cNvGraphicFramePr>
            <a:graphicFrameLocks noGrp="1"/>
          </p:cNvGraphicFramePr>
          <p:nvPr>
            <p:ph idx="1"/>
            <p:extLst>
              <p:ext uri="{D42A27DB-BD31-4B8C-83A1-F6EECF244321}">
                <p14:modId xmlns:p14="http://schemas.microsoft.com/office/powerpoint/2010/main" val="283034965"/>
              </p:ext>
            </p:extLst>
          </p:nvPr>
        </p:nvGraphicFramePr>
        <p:xfrm>
          <a:off x="196770" y="810228"/>
          <a:ext cx="11759878" cy="57752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8175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C327CF-3251-475D-88CD-C8355BE22301}"/>
              </a:ext>
            </a:extLst>
          </p:cNvPr>
          <p:cNvSpPr>
            <a:spLocks noGrp="1"/>
          </p:cNvSpPr>
          <p:nvPr>
            <p:ph type="title"/>
          </p:nvPr>
        </p:nvSpPr>
        <p:spPr>
          <a:xfrm>
            <a:off x="838200" y="272528"/>
            <a:ext cx="10515600" cy="537700"/>
          </a:xfrm>
        </p:spPr>
        <p:txBody>
          <a:bodyPr>
            <a:normAutofit fontScale="90000"/>
          </a:bodyPr>
          <a:lstStyle/>
          <a:p>
            <a:r>
              <a:rPr lang="lt-LT" dirty="0"/>
              <a:t>Darbo vietų kūrimo rezultatyvumo pažanga (1)</a:t>
            </a:r>
          </a:p>
        </p:txBody>
      </p:sp>
      <p:graphicFrame>
        <p:nvGraphicFramePr>
          <p:cNvPr id="16" name="Turinio vietos rezervavimo ženklas 15">
            <a:extLst>
              <a:ext uri="{FF2B5EF4-FFF2-40B4-BE49-F238E27FC236}">
                <a16:creationId xmlns:a16="http://schemas.microsoft.com/office/drawing/2014/main" id="{4D1AF96F-EE04-4FBE-8C64-714C354C3691}"/>
              </a:ext>
            </a:extLst>
          </p:cNvPr>
          <p:cNvGraphicFramePr>
            <a:graphicFrameLocks noGrp="1"/>
          </p:cNvGraphicFramePr>
          <p:nvPr>
            <p:ph idx="1"/>
            <p:extLst>
              <p:ext uri="{D42A27DB-BD31-4B8C-83A1-F6EECF244321}">
                <p14:modId xmlns:p14="http://schemas.microsoft.com/office/powerpoint/2010/main" val="3304427336"/>
              </p:ext>
            </p:extLst>
          </p:nvPr>
        </p:nvGraphicFramePr>
        <p:xfrm>
          <a:off x="196770" y="810228"/>
          <a:ext cx="11759878" cy="57752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8184562"/>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556</Words>
  <Application>Microsoft Office PowerPoint</Application>
  <PresentationFormat>Plačiaekranė</PresentationFormat>
  <Paragraphs>73</Paragraphs>
  <Slides>10</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10</vt:i4>
      </vt:variant>
    </vt:vector>
  </HeadingPairs>
  <TitlesOfParts>
    <vt:vector size="14" baseType="lpstr">
      <vt:lpstr>Arial</vt:lpstr>
      <vt:lpstr>Calibri</vt:lpstr>
      <vt:lpstr>Calibri Light</vt:lpstr>
      <vt:lpstr>„Office“ tema</vt:lpstr>
      <vt:lpstr>„PowerPoint“ pateiktis</vt:lpstr>
      <vt:lpstr>Tarpinio vertinimo imtis, tikslas ir uždaviniai</vt:lpstr>
      <vt:lpstr>Tarpinio vertinimo rodikliai</vt:lpstr>
      <vt:lpstr>Finansavimo būdai įvertinus rezultatus</vt:lpstr>
      <vt:lpstr>Rezervai ir jų paskirstymo eiliškumas</vt:lpstr>
      <vt:lpstr>Atlikto vertinimo duomenys (užbaigtas I etapas)</vt:lpstr>
      <vt:lpstr>Finansinio rezultatyvumo pažanga</vt:lpstr>
      <vt:lpstr>Fizinio rezultatyvumo pažanga</vt:lpstr>
      <vt:lpstr>Darbo vietų kūrimo rezultatyvumo pažanga (1)</vt:lpstr>
      <vt:lpstr>Darbo vietų kūrimo rezultatyvumo pažanga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Ilona Javičienė</dc:creator>
  <cp:lastModifiedBy>Ilona Javičienė</cp:lastModifiedBy>
  <cp:revision>21</cp:revision>
  <dcterms:created xsi:type="dcterms:W3CDTF">2020-05-28T14:59:58Z</dcterms:created>
  <dcterms:modified xsi:type="dcterms:W3CDTF">2020-06-08T14:31:52Z</dcterms:modified>
</cp:coreProperties>
</file>