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955" r:id="rId2"/>
    <p:sldId id="956" r:id="rId3"/>
    <p:sldId id="959" r:id="rId4"/>
    <p:sldId id="957" r:id="rId5"/>
    <p:sldId id="958" r:id="rId6"/>
    <p:sldId id="960" r:id="rId7"/>
    <p:sldId id="961" r:id="rId8"/>
    <p:sldId id="962" r:id="rId9"/>
    <p:sldId id="963" r:id="rId10"/>
    <p:sldId id="964"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6357" autoAdjust="0"/>
  </p:normalViewPr>
  <p:slideViewPr>
    <p:cSldViewPr snapToGrid="0">
      <p:cViewPr varScale="1">
        <p:scale>
          <a:sx n="59" d="100"/>
          <a:sy n="59" d="100"/>
        </p:scale>
        <p:origin x="832" y="60"/>
      </p:cViewPr>
      <p:guideLst/>
    </p:cSldViewPr>
  </p:slideViewPr>
  <p:outlineViewPr>
    <p:cViewPr>
      <p:scale>
        <a:sx n="33" d="100"/>
        <a:sy n="33" d="100"/>
      </p:scale>
      <p:origin x="0" y="-16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Finansinis rezultatyvumas, proc. nuo pirminio VPS tikslo</c:v>
                </c:pt>
              </c:strCache>
            </c:strRef>
          </c:tx>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6-EA64-4745-84E7-03DE07FCD324}"/>
              </c:ext>
            </c:extLst>
          </c:dPt>
          <c:dPt>
            <c:idx val="6"/>
            <c:invertIfNegative val="0"/>
            <c:bubble3D val="0"/>
            <c:spPr>
              <a:solidFill>
                <a:srgbClr val="FF0000"/>
              </a:solidFill>
              <a:ln>
                <a:noFill/>
              </a:ln>
              <a:effectLst/>
            </c:spPr>
            <c:extLst>
              <c:ext xmlns:c16="http://schemas.microsoft.com/office/drawing/2014/chart" uri="{C3380CC4-5D6E-409C-BE32-E72D297353CC}">
                <c16:uniqueId val="{00000007-EA64-4745-84E7-03DE07FCD324}"/>
              </c:ext>
            </c:extLst>
          </c:dPt>
          <c:dPt>
            <c:idx val="8"/>
            <c:invertIfNegative val="0"/>
            <c:bubble3D val="0"/>
            <c:spPr>
              <a:solidFill>
                <a:srgbClr val="FF0000"/>
              </a:solidFill>
              <a:ln>
                <a:noFill/>
              </a:ln>
              <a:effectLst/>
            </c:spPr>
            <c:extLst>
              <c:ext xmlns:c16="http://schemas.microsoft.com/office/drawing/2014/chart" uri="{C3380CC4-5D6E-409C-BE32-E72D297353CC}">
                <c16:uniqueId val="{00000008-EA64-4745-84E7-03DE07FCD324}"/>
              </c:ext>
            </c:extLst>
          </c:dPt>
          <c:dPt>
            <c:idx val="12"/>
            <c:invertIfNegative val="0"/>
            <c:bubble3D val="0"/>
            <c:spPr>
              <a:solidFill>
                <a:srgbClr val="FF0000"/>
              </a:solidFill>
              <a:ln>
                <a:noFill/>
              </a:ln>
              <a:effectLst/>
            </c:spPr>
            <c:extLst>
              <c:ext xmlns:c16="http://schemas.microsoft.com/office/drawing/2014/chart" uri="{C3380CC4-5D6E-409C-BE32-E72D297353CC}">
                <c16:uniqueId val="{00000004-EA64-4745-84E7-03DE07FCD324}"/>
              </c:ext>
            </c:extLst>
          </c:dPt>
          <c:dPt>
            <c:idx val="16"/>
            <c:invertIfNegative val="0"/>
            <c:bubble3D val="0"/>
            <c:spPr>
              <a:solidFill>
                <a:srgbClr val="FF0000"/>
              </a:solidFill>
              <a:ln>
                <a:noFill/>
              </a:ln>
              <a:effectLst/>
            </c:spPr>
            <c:extLst>
              <c:ext xmlns:c16="http://schemas.microsoft.com/office/drawing/2014/chart" uri="{C3380CC4-5D6E-409C-BE32-E72D297353CC}">
                <c16:uniqueId val="{00000009-EA64-4745-84E7-03DE07FCD324}"/>
              </c:ext>
            </c:extLst>
          </c:dPt>
          <c:dPt>
            <c:idx val="21"/>
            <c:invertIfNegative val="0"/>
            <c:bubble3D val="0"/>
            <c:spPr>
              <a:solidFill>
                <a:srgbClr val="FF0000"/>
              </a:solidFill>
              <a:ln>
                <a:noFill/>
              </a:ln>
              <a:effectLst/>
            </c:spPr>
            <c:extLst>
              <c:ext xmlns:c16="http://schemas.microsoft.com/office/drawing/2014/chart" uri="{C3380CC4-5D6E-409C-BE32-E72D297353CC}">
                <c16:uniqueId val="{0000000A-EA64-4745-84E7-03DE07FCD324}"/>
              </c:ext>
            </c:extLst>
          </c:dPt>
          <c:dPt>
            <c:idx val="24"/>
            <c:invertIfNegative val="0"/>
            <c:bubble3D val="0"/>
            <c:spPr>
              <a:solidFill>
                <a:srgbClr val="FF0000"/>
              </a:solidFill>
              <a:ln>
                <a:noFill/>
              </a:ln>
              <a:effectLst/>
            </c:spPr>
            <c:extLst>
              <c:ext xmlns:c16="http://schemas.microsoft.com/office/drawing/2014/chart" uri="{C3380CC4-5D6E-409C-BE32-E72D297353CC}">
                <c16:uniqueId val="{0000000B-EA64-4745-84E7-03DE07FCD324}"/>
              </c:ext>
            </c:extLst>
          </c:dPt>
          <c:dPt>
            <c:idx val="30"/>
            <c:invertIfNegative val="0"/>
            <c:bubble3D val="0"/>
            <c:spPr>
              <a:solidFill>
                <a:srgbClr val="FF0000"/>
              </a:solidFill>
              <a:ln>
                <a:noFill/>
              </a:ln>
              <a:effectLst/>
            </c:spPr>
            <c:extLst>
              <c:ext xmlns:c16="http://schemas.microsoft.com/office/drawing/2014/chart" uri="{C3380CC4-5D6E-409C-BE32-E72D297353CC}">
                <c16:uniqueId val="{0000000C-EA64-4745-84E7-03DE07FCD324}"/>
              </c:ext>
            </c:extLst>
          </c:dPt>
          <c:dLbls>
            <c:dLbl>
              <c:idx val="10"/>
              <c:layout>
                <c:manualLayout>
                  <c:x val="0"/>
                  <c:y val="-5.27769908942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4-4745-84E7-03DE07FCD324}"/>
                </c:ext>
              </c:extLst>
            </c:dLbl>
            <c:dLbl>
              <c:idx val="12"/>
              <c:layout>
                <c:manualLayout>
                  <c:x val="-7.5596022339687536E-3"/>
                  <c:y val="-2.199041287259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4-4745-84E7-03DE07FCD324}"/>
                </c:ext>
              </c:extLst>
            </c:dLbl>
            <c:dLbl>
              <c:idx val="24"/>
              <c:layout>
                <c:manualLayout>
                  <c:x val="-1.0799431762813297E-3"/>
                  <c:y val="-3.5184660596158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64-4745-84E7-03DE07FCD324}"/>
                </c:ext>
              </c:extLst>
            </c:dLbl>
            <c:dLbl>
              <c:idx val="25"/>
              <c:layout>
                <c:manualLayout>
                  <c:x val="0"/>
                  <c:y val="-2.1990412872598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64-4745-84E7-03DE07FCD324}"/>
                </c:ext>
              </c:extLst>
            </c:dLbl>
            <c:dLbl>
              <c:idx val="27"/>
              <c:layout>
                <c:manualLayout>
                  <c:x val="-2.1598863525625011E-3"/>
                  <c:y val="-5.717507346875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4-4745-84E7-03DE07FCD3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Lapas1!$A$2:$A$36</c:f>
              <c:strCache>
                <c:ptCount val="35"/>
                <c:pt idx="0">
                  <c:v>Akmenės r. VVG</c:v>
                </c:pt>
                <c:pt idx="1">
                  <c:v>Biržų r. VVG</c:v>
                </c:pt>
                <c:pt idx="2">
                  <c:v>Druskininkų VVG</c:v>
                </c:pt>
                <c:pt idx="3">
                  <c:v>Elektrėnų r. VVG</c:v>
                </c:pt>
                <c:pt idx="4">
                  <c:v>Ignalinos r. VVG</c:v>
                </c:pt>
                <c:pt idx="5">
                  <c:v>Joniškio r. VVG</c:v>
                </c:pt>
                <c:pt idx="6">
                  <c:v>Jurbarko r. VVG</c:v>
                </c:pt>
                <c:pt idx="7">
                  <c:v>Kaišiadorių r. VVG</c:v>
                </c:pt>
                <c:pt idx="8">
                  <c:v>Kauno r. VVG</c:v>
                </c:pt>
                <c:pt idx="9">
                  <c:v>Kėdainių r. VVG</c:v>
                </c:pt>
                <c:pt idx="10">
                  <c:v>Kelmės r. VVG</c:v>
                </c:pt>
                <c:pt idx="11">
                  <c:v>Klaipėdos r. VVG</c:v>
                </c:pt>
                <c:pt idx="12">
                  <c:v>Kupiškio r. VVG</c:v>
                </c:pt>
                <c:pt idx="13">
                  <c:v>Lazdijų r. VVG</c:v>
                </c:pt>
                <c:pt idx="14">
                  <c:v>Marijampolės r. VVG</c:v>
                </c:pt>
                <c:pt idx="15">
                  <c:v>Mažeikių r. VVG</c:v>
                </c:pt>
                <c:pt idx="16">
                  <c:v>Molėtų r. VVG</c:v>
                </c:pt>
                <c:pt idx="17">
                  <c:v>Pakruojo r. VVG</c:v>
                </c:pt>
                <c:pt idx="18">
                  <c:v>Panevėžio r. VVG</c:v>
                </c:pt>
                <c:pt idx="19">
                  <c:v>Pasvalio r. VVG</c:v>
                </c:pt>
                <c:pt idx="20">
                  <c:v>Plungės r. VVG</c:v>
                </c:pt>
                <c:pt idx="21">
                  <c:v>Prienų r. VVG</c:v>
                </c:pt>
                <c:pt idx="22">
                  <c:v>Radviliškio r. VVG</c:v>
                </c:pt>
                <c:pt idx="23">
                  <c:v>Raseinių r. VVG</c:v>
                </c:pt>
                <c:pt idx="24">
                  <c:v>Šiaulių r. VVG</c:v>
                </c:pt>
                <c:pt idx="25">
                  <c:v>Šilutės r. VVG</c:v>
                </c:pt>
                <c:pt idx="26">
                  <c:v>Širvintų r. VVG</c:v>
                </c:pt>
                <c:pt idx="27">
                  <c:v>Švenčionių r. VVG</c:v>
                </c:pt>
                <c:pt idx="28">
                  <c:v>Tauragės r. VVG</c:v>
                </c:pt>
                <c:pt idx="29">
                  <c:v>Trakų r. VVG</c:v>
                </c:pt>
                <c:pt idx="30">
                  <c:v>Ukmergės r. VVG</c:v>
                </c:pt>
                <c:pt idx="31">
                  <c:v>Utenos r. VVG</c:v>
                </c:pt>
                <c:pt idx="32">
                  <c:v>Vilkaviškio r. VVG</c:v>
                </c:pt>
                <c:pt idx="33">
                  <c:v>Vilniaus r. VVG</c:v>
                </c:pt>
                <c:pt idx="34">
                  <c:v>Zarasų-Visagino VVG</c:v>
                </c:pt>
              </c:strCache>
            </c:strRef>
          </c:cat>
          <c:val>
            <c:numRef>
              <c:f>Lapas1!$B$2:$B$36</c:f>
              <c:numCache>
                <c:formatCode>General</c:formatCode>
                <c:ptCount val="35"/>
                <c:pt idx="0">
                  <c:v>45.2</c:v>
                </c:pt>
                <c:pt idx="1">
                  <c:v>35.82</c:v>
                </c:pt>
                <c:pt idx="2">
                  <c:v>41.74</c:v>
                </c:pt>
                <c:pt idx="3">
                  <c:v>49.36</c:v>
                </c:pt>
                <c:pt idx="4">
                  <c:v>42.04</c:v>
                </c:pt>
                <c:pt idx="5">
                  <c:v>81.569999999999993</c:v>
                </c:pt>
                <c:pt idx="6">
                  <c:v>70.349999999999994</c:v>
                </c:pt>
                <c:pt idx="7">
                  <c:v>43.28</c:v>
                </c:pt>
                <c:pt idx="8">
                  <c:v>60.3</c:v>
                </c:pt>
                <c:pt idx="9">
                  <c:v>47.31</c:v>
                </c:pt>
                <c:pt idx="10">
                  <c:v>45.54</c:v>
                </c:pt>
                <c:pt idx="11">
                  <c:v>43.65</c:v>
                </c:pt>
                <c:pt idx="12">
                  <c:v>51.15</c:v>
                </c:pt>
                <c:pt idx="13">
                  <c:v>48.97</c:v>
                </c:pt>
                <c:pt idx="14">
                  <c:v>45.1</c:v>
                </c:pt>
                <c:pt idx="15">
                  <c:v>49.68</c:v>
                </c:pt>
                <c:pt idx="16">
                  <c:v>70.5</c:v>
                </c:pt>
                <c:pt idx="17">
                  <c:v>33.31</c:v>
                </c:pt>
                <c:pt idx="18">
                  <c:v>47.54</c:v>
                </c:pt>
                <c:pt idx="19">
                  <c:v>35.75</c:v>
                </c:pt>
                <c:pt idx="20">
                  <c:v>48.17</c:v>
                </c:pt>
                <c:pt idx="21">
                  <c:v>55.7</c:v>
                </c:pt>
                <c:pt idx="22">
                  <c:v>39.229999999999997</c:v>
                </c:pt>
                <c:pt idx="23">
                  <c:v>46.42</c:v>
                </c:pt>
                <c:pt idx="24">
                  <c:v>52.8</c:v>
                </c:pt>
                <c:pt idx="25">
                  <c:v>45.24</c:v>
                </c:pt>
                <c:pt idx="26">
                  <c:v>42.31</c:v>
                </c:pt>
                <c:pt idx="27">
                  <c:v>42.83</c:v>
                </c:pt>
                <c:pt idx="28">
                  <c:v>44.64</c:v>
                </c:pt>
                <c:pt idx="29">
                  <c:v>36.409999999999997</c:v>
                </c:pt>
                <c:pt idx="30">
                  <c:v>52.76</c:v>
                </c:pt>
                <c:pt idx="31">
                  <c:v>41.9</c:v>
                </c:pt>
                <c:pt idx="32">
                  <c:v>36.979999999999997</c:v>
                </c:pt>
                <c:pt idx="33">
                  <c:v>45</c:v>
                </c:pt>
                <c:pt idx="34">
                  <c:v>37.78</c:v>
                </c:pt>
              </c:numCache>
            </c:numRef>
          </c:val>
          <c:extLst>
            <c:ext xmlns:c16="http://schemas.microsoft.com/office/drawing/2014/chart" uri="{C3380CC4-5D6E-409C-BE32-E72D297353CC}">
              <c16:uniqueId val="{00000000-EA64-4745-84E7-03DE07FCD324}"/>
            </c:ext>
          </c:extLst>
        </c:ser>
        <c:dLbls>
          <c:showLegendKey val="0"/>
          <c:showVal val="0"/>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Fizinis rezultatyvumas, proc. nuo pirminio VPS tikslo</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A-276A-4A1A-965A-8B378CE8A6EE}"/>
              </c:ext>
            </c:extLst>
          </c:dPt>
          <c:dPt>
            <c:idx val="2"/>
            <c:invertIfNegative val="0"/>
            <c:bubble3D val="0"/>
            <c:spPr>
              <a:solidFill>
                <a:srgbClr val="FF0000"/>
              </a:solidFill>
              <a:ln>
                <a:noFill/>
              </a:ln>
              <a:effectLst/>
            </c:spPr>
            <c:extLst>
              <c:ext xmlns:c16="http://schemas.microsoft.com/office/drawing/2014/chart" uri="{C3380CC4-5D6E-409C-BE32-E72D297353CC}">
                <c16:uniqueId val="{00000000-276A-4A1A-965A-8B378CE8A6EE}"/>
              </c:ext>
            </c:extLst>
          </c:dPt>
          <c:dPt>
            <c:idx val="3"/>
            <c:invertIfNegative val="0"/>
            <c:bubble3D val="0"/>
            <c:spPr>
              <a:solidFill>
                <a:srgbClr val="FF0000"/>
              </a:solidFill>
              <a:ln>
                <a:noFill/>
              </a:ln>
              <a:effectLst/>
            </c:spPr>
            <c:extLst>
              <c:ext xmlns:c16="http://schemas.microsoft.com/office/drawing/2014/chart" uri="{C3380CC4-5D6E-409C-BE32-E72D297353CC}">
                <c16:uniqueId val="{00000009-276A-4A1A-965A-8B378CE8A6EE}"/>
              </c:ext>
            </c:extLst>
          </c:dPt>
          <c:dPt>
            <c:idx val="4"/>
            <c:invertIfNegative val="0"/>
            <c:bubble3D val="0"/>
            <c:spPr>
              <a:solidFill>
                <a:srgbClr val="FF0000"/>
              </a:solidFill>
              <a:ln>
                <a:noFill/>
              </a:ln>
              <a:effectLst/>
            </c:spPr>
            <c:extLst>
              <c:ext xmlns:c16="http://schemas.microsoft.com/office/drawing/2014/chart" uri="{C3380CC4-5D6E-409C-BE32-E72D297353CC}">
                <c16:uniqueId val="{00000001-276A-4A1A-965A-8B378CE8A6EE}"/>
              </c:ext>
            </c:extLst>
          </c:dPt>
          <c:dPt>
            <c:idx val="5"/>
            <c:invertIfNegative val="0"/>
            <c:bubble3D val="0"/>
            <c:spPr>
              <a:solidFill>
                <a:srgbClr val="FF0000"/>
              </a:solidFill>
              <a:ln>
                <a:noFill/>
              </a:ln>
              <a:effectLst/>
            </c:spPr>
            <c:extLst>
              <c:ext xmlns:c16="http://schemas.microsoft.com/office/drawing/2014/chart" uri="{C3380CC4-5D6E-409C-BE32-E72D297353CC}">
                <c16:uniqueId val="{00000006-EA64-4745-84E7-03DE07FCD324}"/>
              </c:ext>
            </c:extLst>
          </c:dPt>
          <c:dPt>
            <c:idx val="6"/>
            <c:invertIfNegative val="0"/>
            <c:bubble3D val="0"/>
            <c:spPr>
              <a:solidFill>
                <a:srgbClr val="FF0000"/>
              </a:solidFill>
              <a:ln>
                <a:noFill/>
              </a:ln>
              <a:effectLst/>
            </c:spPr>
            <c:extLst>
              <c:ext xmlns:c16="http://schemas.microsoft.com/office/drawing/2014/chart" uri="{C3380CC4-5D6E-409C-BE32-E72D297353CC}">
                <c16:uniqueId val="{00000007-EA64-4745-84E7-03DE07FCD324}"/>
              </c:ext>
            </c:extLst>
          </c:dPt>
          <c:dPt>
            <c:idx val="7"/>
            <c:invertIfNegative val="0"/>
            <c:bubble3D val="0"/>
            <c:spPr>
              <a:solidFill>
                <a:srgbClr val="FF0000"/>
              </a:solidFill>
              <a:ln>
                <a:noFill/>
              </a:ln>
              <a:effectLst/>
            </c:spPr>
            <c:extLst>
              <c:ext xmlns:c16="http://schemas.microsoft.com/office/drawing/2014/chart" uri="{C3380CC4-5D6E-409C-BE32-E72D297353CC}">
                <c16:uniqueId val="{00000008-276A-4A1A-965A-8B378CE8A6EE}"/>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EA64-4745-84E7-03DE07FCD324}"/>
              </c:ext>
            </c:extLst>
          </c:dPt>
          <c:dPt>
            <c:idx val="10"/>
            <c:invertIfNegative val="0"/>
            <c:bubble3D val="0"/>
            <c:spPr>
              <a:solidFill>
                <a:srgbClr val="FF0000"/>
              </a:solidFill>
              <a:ln>
                <a:noFill/>
              </a:ln>
              <a:effectLst/>
            </c:spPr>
            <c:extLst>
              <c:ext xmlns:c16="http://schemas.microsoft.com/office/drawing/2014/chart" uri="{C3380CC4-5D6E-409C-BE32-E72D297353CC}">
                <c16:uniqueId val="{00000003-EA64-4745-84E7-03DE07FCD324}"/>
              </c:ext>
            </c:extLst>
          </c:dPt>
          <c:dPt>
            <c:idx val="12"/>
            <c:invertIfNegative val="0"/>
            <c:bubble3D val="0"/>
            <c:spPr>
              <a:solidFill>
                <a:srgbClr val="FF0000"/>
              </a:solidFill>
              <a:ln>
                <a:noFill/>
              </a:ln>
              <a:effectLst/>
            </c:spPr>
            <c:extLst>
              <c:ext xmlns:c16="http://schemas.microsoft.com/office/drawing/2014/chart" uri="{C3380CC4-5D6E-409C-BE32-E72D297353CC}">
                <c16:uniqueId val="{00000004-EA64-4745-84E7-03DE07FCD324}"/>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9-EA64-4745-84E7-03DE07FCD324}"/>
              </c:ext>
            </c:extLst>
          </c:dPt>
          <c:dPt>
            <c:idx val="18"/>
            <c:invertIfNegative val="0"/>
            <c:bubble3D val="0"/>
            <c:spPr>
              <a:solidFill>
                <a:srgbClr val="FF0000"/>
              </a:solidFill>
              <a:ln>
                <a:noFill/>
              </a:ln>
              <a:effectLst/>
            </c:spPr>
            <c:extLst>
              <c:ext xmlns:c16="http://schemas.microsoft.com/office/drawing/2014/chart" uri="{C3380CC4-5D6E-409C-BE32-E72D297353CC}">
                <c16:uniqueId val="{00000007-276A-4A1A-965A-8B378CE8A6EE}"/>
              </c:ext>
            </c:extLst>
          </c:dPt>
          <c:dPt>
            <c:idx val="20"/>
            <c:invertIfNegative val="0"/>
            <c:bubble3D val="0"/>
            <c:spPr>
              <a:solidFill>
                <a:srgbClr val="FF0000"/>
              </a:solidFill>
              <a:ln>
                <a:noFill/>
              </a:ln>
              <a:effectLst/>
            </c:spPr>
            <c:extLst>
              <c:ext xmlns:c16="http://schemas.microsoft.com/office/drawing/2014/chart" uri="{C3380CC4-5D6E-409C-BE32-E72D297353CC}">
                <c16:uniqueId val="{00000005-276A-4A1A-965A-8B378CE8A6EE}"/>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0A-EA64-4745-84E7-03DE07FCD324}"/>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0B-EA64-4745-84E7-03DE07FCD324}"/>
              </c:ext>
            </c:extLst>
          </c:dPt>
          <c:dPt>
            <c:idx val="25"/>
            <c:invertIfNegative val="0"/>
            <c:bubble3D val="0"/>
            <c:spPr>
              <a:solidFill>
                <a:srgbClr val="FF0000"/>
              </a:solidFill>
              <a:ln>
                <a:noFill/>
              </a:ln>
              <a:effectLst/>
            </c:spPr>
            <c:extLst>
              <c:ext xmlns:c16="http://schemas.microsoft.com/office/drawing/2014/chart" uri="{C3380CC4-5D6E-409C-BE32-E72D297353CC}">
                <c16:uniqueId val="{0000000D-EA64-4745-84E7-03DE07FCD324}"/>
              </c:ext>
            </c:extLst>
          </c:dPt>
          <c:dPt>
            <c:idx val="30"/>
            <c:invertIfNegative val="0"/>
            <c:bubble3D val="0"/>
            <c:spPr>
              <a:solidFill>
                <a:schemeClr val="accent1"/>
              </a:solidFill>
              <a:ln>
                <a:noFill/>
              </a:ln>
              <a:effectLst/>
            </c:spPr>
            <c:extLst>
              <c:ext xmlns:c16="http://schemas.microsoft.com/office/drawing/2014/chart" uri="{C3380CC4-5D6E-409C-BE32-E72D297353CC}">
                <c16:uniqueId val="{0000000C-EA64-4745-84E7-03DE07FCD324}"/>
              </c:ext>
            </c:extLst>
          </c:dPt>
          <c:dPt>
            <c:idx val="33"/>
            <c:invertIfNegative val="0"/>
            <c:bubble3D val="0"/>
            <c:spPr>
              <a:solidFill>
                <a:srgbClr val="FF0000"/>
              </a:solidFill>
              <a:ln>
                <a:noFill/>
              </a:ln>
              <a:effectLst/>
            </c:spPr>
            <c:extLst>
              <c:ext xmlns:c16="http://schemas.microsoft.com/office/drawing/2014/chart" uri="{C3380CC4-5D6E-409C-BE32-E72D297353CC}">
                <c16:uniqueId val="{00000006-276A-4A1A-965A-8B378CE8A6EE}"/>
              </c:ext>
            </c:extLst>
          </c:dPt>
          <c:dLbls>
            <c:dLbl>
              <c:idx val="2"/>
              <c:layout>
                <c:manualLayout>
                  <c:x val="-1.1879374939093777E-2"/>
                  <c:y val="-4.6179867032457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A-4A1A-965A-8B378CE8A6EE}"/>
                </c:ext>
              </c:extLst>
            </c:dLbl>
            <c:dLbl>
              <c:idx val="4"/>
              <c:layout>
                <c:manualLayout>
                  <c:x val="-4.3197727051250022E-3"/>
                  <c:y val="-3.9582743170678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A-4A1A-965A-8B378CE8A6EE}"/>
                </c:ext>
              </c:extLst>
            </c:dLbl>
            <c:dLbl>
              <c:idx val="9"/>
              <c:layout>
                <c:manualLayout>
                  <c:x val="-5.3997158814062529E-3"/>
                  <c:y val="-4.837890831971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6A-4A1A-965A-8B378CE8A6EE}"/>
                </c:ext>
              </c:extLst>
            </c:dLbl>
            <c:dLbl>
              <c:idx val="10"/>
              <c:layout>
                <c:manualLayout>
                  <c:x val="0"/>
                  <c:y val="-5.27769908942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4-4745-84E7-03DE07FCD324}"/>
                </c:ext>
              </c:extLst>
            </c:dLbl>
            <c:dLbl>
              <c:idx val="12"/>
              <c:layout>
                <c:manualLayout>
                  <c:x val="-7.5596022339687536E-3"/>
                  <c:y val="-2.199041287259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4-4745-84E7-03DE07FCD324}"/>
                </c:ext>
              </c:extLst>
            </c:dLbl>
            <c:dLbl>
              <c:idx val="14"/>
              <c:layout>
                <c:manualLayout>
                  <c:x val="0"/>
                  <c:y val="-5.4976032181497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6A-4A1A-965A-8B378CE8A6EE}"/>
                </c:ext>
              </c:extLst>
            </c:dLbl>
            <c:dLbl>
              <c:idx val="17"/>
              <c:layout>
                <c:manualLayout>
                  <c:x val="-6.4796590576875826E-3"/>
                  <c:y val="-3.2985619308898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6A-4A1A-965A-8B378CE8A6EE}"/>
                </c:ext>
              </c:extLst>
            </c:dLbl>
            <c:dLbl>
              <c:idx val="20"/>
              <c:layout>
                <c:manualLayout>
                  <c:x val="0"/>
                  <c:y val="-2.1990412872598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6A-4A1A-965A-8B378CE8A6EE}"/>
                </c:ext>
              </c:extLst>
            </c:dLbl>
            <c:dLbl>
              <c:idx val="21"/>
              <c:layout>
                <c:manualLayout>
                  <c:x val="-7.9194918060840304E-17"/>
                  <c:y val="-3.51846605961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64-4745-84E7-03DE07FCD324}"/>
                </c:ext>
              </c:extLst>
            </c:dLbl>
            <c:dLbl>
              <c:idx val="24"/>
              <c:layout>
                <c:manualLayout>
                  <c:x val="-1.0799431762813297E-3"/>
                  <c:y val="-3.5184660596158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64-4745-84E7-03DE07FCD324}"/>
                </c:ext>
              </c:extLst>
            </c:dLbl>
            <c:dLbl>
              <c:idx val="25"/>
              <c:layout>
                <c:manualLayout>
                  <c:x val="0"/>
                  <c:y val="-2.1990412872598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64-4745-84E7-03DE07FCD324}"/>
                </c:ext>
              </c:extLst>
            </c:dLbl>
            <c:dLbl>
              <c:idx val="27"/>
              <c:layout>
                <c:manualLayout>
                  <c:x val="-2.1598863525625011E-3"/>
                  <c:y val="-5.717507346875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4-4745-84E7-03DE07FCD3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Lapas1!$A$2:$A$36</c:f>
              <c:strCache>
                <c:ptCount val="35"/>
                <c:pt idx="0">
                  <c:v>Akmenės r. VVG</c:v>
                </c:pt>
                <c:pt idx="1">
                  <c:v>Biržų r. VVG</c:v>
                </c:pt>
                <c:pt idx="2">
                  <c:v>Druskininkų VVG</c:v>
                </c:pt>
                <c:pt idx="3">
                  <c:v>Elektrėnų r. VVG</c:v>
                </c:pt>
                <c:pt idx="4">
                  <c:v>Ignalinos r. VVG</c:v>
                </c:pt>
                <c:pt idx="5">
                  <c:v>Joniškio r. VVG</c:v>
                </c:pt>
                <c:pt idx="6">
                  <c:v>Jurbarko r. VVG</c:v>
                </c:pt>
                <c:pt idx="7">
                  <c:v>Kaišiadorių r. VVG</c:v>
                </c:pt>
                <c:pt idx="8">
                  <c:v>Kauno r. VVG</c:v>
                </c:pt>
                <c:pt idx="9">
                  <c:v>Kėdainių r. VVG</c:v>
                </c:pt>
                <c:pt idx="10">
                  <c:v>Kelmės r. VVG</c:v>
                </c:pt>
                <c:pt idx="11">
                  <c:v>Klaipėdos r. VVG</c:v>
                </c:pt>
                <c:pt idx="12">
                  <c:v>Kupiškio r. VVG</c:v>
                </c:pt>
                <c:pt idx="13">
                  <c:v>Lazdijų r. VVG</c:v>
                </c:pt>
                <c:pt idx="14">
                  <c:v>Marijampolės r. VVG</c:v>
                </c:pt>
                <c:pt idx="15">
                  <c:v>Mažeikių r. VVG</c:v>
                </c:pt>
                <c:pt idx="16">
                  <c:v>Molėtų r. VVG</c:v>
                </c:pt>
                <c:pt idx="17">
                  <c:v>Pakruojo r. VVG</c:v>
                </c:pt>
                <c:pt idx="18">
                  <c:v>Panevėžio r. VVG</c:v>
                </c:pt>
                <c:pt idx="19">
                  <c:v>Pasvalio r. VVG</c:v>
                </c:pt>
                <c:pt idx="20">
                  <c:v>Plungės r. VVG</c:v>
                </c:pt>
                <c:pt idx="21">
                  <c:v>Prienų r. VVG</c:v>
                </c:pt>
                <c:pt idx="22">
                  <c:v>Radviliškio r. VVG</c:v>
                </c:pt>
                <c:pt idx="23">
                  <c:v>Raseinių r. VVG</c:v>
                </c:pt>
                <c:pt idx="24">
                  <c:v>Šiaulių r. VVG</c:v>
                </c:pt>
                <c:pt idx="25">
                  <c:v>Šilutės r. VVG</c:v>
                </c:pt>
                <c:pt idx="26">
                  <c:v>Širvintų r. VVG</c:v>
                </c:pt>
                <c:pt idx="27">
                  <c:v>Švenčionių r. VVG</c:v>
                </c:pt>
                <c:pt idx="28">
                  <c:v>Tauragės r. VVG</c:v>
                </c:pt>
                <c:pt idx="29">
                  <c:v>Trakų r. VVG</c:v>
                </c:pt>
                <c:pt idx="30">
                  <c:v>Ukmergės r. VVG</c:v>
                </c:pt>
                <c:pt idx="31">
                  <c:v>Utenos r. VVG</c:v>
                </c:pt>
                <c:pt idx="32">
                  <c:v>Vilkaviškio r. VVG</c:v>
                </c:pt>
                <c:pt idx="33">
                  <c:v>Vilniaus r. VVG</c:v>
                </c:pt>
                <c:pt idx="34">
                  <c:v>Zarasų-Visagino VVG</c:v>
                </c:pt>
              </c:strCache>
            </c:strRef>
          </c:cat>
          <c:val>
            <c:numRef>
              <c:f>Lapas1!$B$2:$B$36</c:f>
              <c:numCache>
                <c:formatCode>General</c:formatCode>
                <c:ptCount val="35"/>
                <c:pt idx="0">
                  <c:v>62.16</c:v>
                </c:pt>
                <c:pt idx="1">
                  <c:v>46.88</c:v>
                </c:pt>
                <c:pt idx="2">
                  <c:v>61.29</c:v>
                </c:pt>
                <c:pt idx="3">
                  <c:v>61.76</c:v>
                </c:pt>
                <c:pt idx="4">
                  <c:v>62.79</c:v>
                </c:pt>
                <c:pt idx="5">
                  <c:v>102.56</c:v>
                </c:pt>
                <c:pt idx="6">
                  <c:v>84.44</c:v>
                </c:pt>
                <c:pt idx="7">
                  <c:v>62.5</c:v>
                </c:pt>
                <c:pt idx="8">
                  <c:v>54.84</c:v>
                </c:pt>
                <c:pt idx="9">
                  <c:v>56.36</c:v>
                </c:pt>
                <c:pt idx="10">
                  <c:v>70.73</c:v>
                </c:pt>
                <c:pt idx="11">
                  <c:v>50</c:v>
                </c:pt>
                <c:pt idx="12">
                  <c:v>68.42</c:v>
                </c:pt>
                <c:pt idx="13">
                  <c:v>51.02</c:v>
                </c:pt>
                <c:pt idx="14">
                  <c:v>51.72</c:v>
                </c:pt>
                <c:pt idx="15">
                  <c:v>53.66</c:v>
                </c:pt>
                <c:pt idx="16">
                  <c:v>43.99</c:v>
                </c:pt>
                <c:pt idx="17">
                  <c:v>47.06</c:v>
                </c:pt>
                <c:pt idx="18">
                  <c:v>66.67</c:v>
                </c:pt>
                <c:pt idx="19">
                  <c:v>48.57</c:v>
                </c:pt>
                <c:pt idx="20">
                  <c:v>68.180000000000007</c:v>
                </c:pt>
                <c:pt idx="21">
                  <c:v>59.57</c:v>
                </c:pt>
                <c:pt idx="22">
                  <c:v>59.38</c:v>
                </c:pt>
                <c:pt idx="23">
                  <c:v>65</c:v>
                </c:pt>
                <c:pt idx="24">
                  <c:v>52.83</c:v>
                </c:pt>
                <c:pt idx="25">
                  <c:v>72.73</c:v>
                </c:pt>
                <c:pt idx="26">
                  <c:v>56.67</c:v>
                </c:pt>
                <c:pt idx="27">
                  <c:v>54.9</c:v>
                </c:pt>
                <c:pt idx="28">
                  <c:v>65</c:v>
                </c:pt>
                <c:pt idx="29">
                  <c:v>39.340000000000003</c:v>
                </c:pt>
                <c:pt idx="30">
                  <c:v>53.85</c:v>
                </c:pt>
                <c:pt idx="31">
                  <c:v>58.23</c:v>
                </c:pt>
                <c:pt idx="32">
                  <c:v>44.26</c:v>
                </c:pt>
                <c:pt idx="33">
                  <c:v>61.11</c:v>
                </c:pt>
                <c:pt idx="34">
                  <c:v>35.71</c:v>
                </c:pt>
              </c:numCache>
            </c:numRef>
          </c:val>
          <c:extLst>
            <c:ext xmlns:c16="http://schemas.microsoft.com/office/drawing/2014/chart" uri="{C3380CC4-5D6E-409C-BE32-E72D297353CC}">
              <c16:uniqueId val="{00000000-EA64-4745-84E7-03DE07FCD324}"/>
            </c:ext>
          </c:extLst>
        </c:ser>
        <c:dLbls>
          <c:showLegendKey val="0"/>
          <c:showVal val="0"/>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Darbo vietų rezultatyvumas, proc. nuo pirminio VPS tikslo</c:v>
                </c:pt>
              </c:strCache>
            </c:strRef>
          </c:tx>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0-276A-4A1A-965A-8B378CE8A6EE}"/>
              </c:ext>
            </c:extLst>
          </c:dPt>
          <c:dPt>
            <c:idx val="3"/>
            <c:invertIfNegative val="0"/>
            <c:bubble3D val="0"/>
            <c:spPr>
              <a:solidFill>
                <a:srgbClr val="FF0000"/>
              </a:solidFill>
              <a:ln>
                <a:noFill/>
              </a:ln>
              <a:effectLst/>
            </c:spPr>
            <c:extLst>
              <c:ext xmlns:c16="http://schemas.microsoft.com/office/drawing/2014/chart" uri="{C3380CC4-5D6E-409C-BE32-E72D297353CC}">
                <c16:uniqueId val="{00000009-276A-4A1A-965A-8B378CE8A6EE}"/>
              </c:ext>
            </c:extLst>
          </c:dPt>
          <c:dPt>
            <c:idx val="4"/>
            <c:invertIfNegative val="0"/>
            <c:bubble3D val="0"/>
            <c:spPr>
              <a:solidFill>
                <a:srgbClr val="FF0000"/>
              </a:solidFill>
              <a:ln>
                <a:noFill/>
              </a:ln>
              <a:effectLst/>
            </c:spPr>
            <c:extLst>
              <c:ext xmlns:c16="http://schemas.microsoft.com/office/drawing/2014/chart" uri="{C3380CC4-5D6E-409C-BE32-E72D297353CC}">
                <c16:uniqueId val="{00000001-276A-4A1A-965A-8B378CE8A6EE}"/>
              </c:ext>
            </c:extLst>
          </c:dPt>
          <c:dPt>
            <c:idx val="5"/>
            <c:invertIfNegative val="0"/>
            <c:bubble3D val="0"/>
            <c:spPr>
              <a:solidFill>
                <a:srgbClr val="FF0000"/>
              </a:solidFill>
              <a:ln>
                <a:noFill/>
              </a:ln>
              <a:effectLst/>
            </c:spPr>
            <c:extLst>
              <c:ext xmlns:c16="http://schemas.microsoft.com/office/drawing/2014/chart" uri="{C3380CC4-5D6E-409C-BE32-E72D297353CC}">
                <c16:uniqueId val="{00000006-EA64-4745-84E7-03DE07FCD324}"/>
              </c:ext>
            </c:extLst>
          </c:dPt>
          <c:dPt>
            <c:idx val="6"/>
            <c:invertIfNegative val="0"/>
            <c:bubble3D val="0"/>
            <c:spPr>
              <a:solidFill>
                <a:srgbClr val="FF0000"/>
              </a:solidFill>
              <a:ln>
                <a:noFill/>
              </a:ln>
              <a:effectLst/>
            </c:spPr>
            <c:extLst>
              <c:ext xmlns:c16="http://schemas.microsoft.com/office/drawing/2014/chart" uri="{C3380CC4-5D6E-409C-BE32-E72D297353CC}">
                <c16:uniqueId val="{00000007-EA64-4745-84E7-03DE07FCD324}"/>
              </c:ext>
            </c:extLst>
          </c:dPt>
          <c:dPt>
            <c:idx val="8"/>
            <c:invertIfNegative val="0"/>
            <c:bubble3D val="0"/>
            <c:spPr>
              <a:solidFill>
                <a:srgbClr val="FF0000"/>
              </a:solidFill>
              <a:ln>
                <a:noFill/>
              </a:ln>
              <a:effectLst/>
            </c:spPr>
            <c:extLst>
              <c:ext xmlns:c16="http://schemas.microsoft.com/office/drawing/2014/chart" uri="{C3380CC4-5D6E-409C-BE32-E72D297353CC}">
                <c16:uniqueId val="{00000008-EA64-4745-84E7-03DE07FCD324}"/>
              </c:ext>
            </c:extLst>
          </c:dPt>
          <c:dPt>
            <c:idx val="9"/>
            <c:invertIfNegative val="0"/>
            <c:bubble3D val="0"/>
            <c:spPr>
              <a:solidFill>
                <a:srgbClr val="FF0000"/>
              </a:solidFill>
              <a:ln>
                <a:noFill/>
              </a:ln>
              <a:effectLst/>
            </c:spPr>
            <c:extLst>
              <c:ext xmlns:c16="http://schemas.microsoft.com/office/drawing/2014/chart" uri="{C3380CC4-5D6E-409C-BE32-E72D297353CC}">
                <c16:uniqueId val="{00000002-276A-4A1A-965A-8B378CE8A6EE}"/>
              </c:ext>
            </c:extLst>
          </c:dPt>
          <c:dPt>
            <c:idx val="10"/>
            <c:invertIfNegative val="0"/>
            <c:bubble3D val="0"/>
            <c:spPr>
              <a:solidFill>
                <a:srgbClr val="FF0000"/>
              </a:solidFill>
              <a:ln>
                <a:noFill/>
              </a:ln>
              <a:effectLst/>
            </c:spPr>
            <c:extLst>
              <c:ext xmlns:c16="http://schemas.microsoft.com/office/drawing/2014/chart" uri="{C3380CC4-5D6E-409C-BE32-E72D297353CC}">
                <c16:uniqueId val="{00000003-EA64-4745-84E7-03DE07FCD324}"/>
              </c:ext>
            </c:extLst>
          </c:dPt>
          <c:dPt>
            <c:idx val="11"/>
            <c:invertIfNegative val="0"/>
            <c:bubble3D val="0"/>
            <c:spPr>
              <a:solidFill>
                <a:srgbClr val="FF0000"/>
              </a:solidFill>
              <a:ln>
                <a:noFill/>
              </a:ln>
              <a:effectLst/>
            </c:spPr>
            <c:extLst>
              <c:ext xmlns:c16="http://schemas.microsoft.com/office/drawing/2014/chart" uri="{C3380CC4-5D6E-409C-BE32-E72D297353CC}">
                <c16:uniqueId val="{00000001-D9CD-404B-8914-64322280315C}"/>
              </c:ext>
            </c:extLst>
          </c:dPt>
          <c:dPt>
            <c:idx val="12"/>
            <c:invertIfNegative val="0"/>
            <c:bubble3D val="0"/>
            <c:spPr>
              <a:solidFill>
                <a:srgbClr val="FF0000"/>
              </a:solidFill>
              <a:ln>
                <a:noFill/>
              </a:ln>
              <a:effectLst/>
            </c:spPr>
            <c:extLst>
              <c:ext xmlns:c16="http://schemas.microsoft.com/office/drawing/2014/chart" uri="{C3380CC4-5D6E-409C-BE32-E72D297353CC}">
                <c16:uniqueId val="{00000004-EA64-4745-84E7-03DE07FCD324}"/>
              </c:ext>
            </c:extLst>
          </c:dPt>
          <c:dPt>
            <c:idx val="13"/>
            <c:invertIfNegative val="0"/>
            <c:bubble3D val="0"/>
            <c:spPr>
              <a:solidFill>
                <a:srgbClr val="FF0000"/>
              </a:solidFill>
              <a:ln>
                <a:noFill/>
              </a:ln>
              <a:effectLst/>
            </c:spPr>
            <c:extLst>
              <c:ext xmlns:c16="http://schemas.microsoft.com/office/drawing/2014/chart" uri="{C3380CC4-5D6E-409C-BE32-E72D297353CC}">
                <c16:uniqueId val="{00000002-D9CD-404B-8914-64322280315C}"/>
              </c:ext>
            </c:extLst>
          </c:dPt>
          <c:dPt>
            <c:idx val="14"/>
            <c:invertIfNegative val="0"/>
            <c:bubble3D val="0"/>
            <c:spPr>
              <a:solidFill>
                <a:srgbClr val="FF0000"/>
              </a:solidFill>
              <a:ln>
                <a:noFill/>
              </a:ln>
              <a:effectLst/>
            </c:spPr>
            <c:extLst>
              <c:ext xmlns:c16="http://schemas.microsoft.com/office/drawing/2014/chart" uri="{C3380CC4-5D6E-409C-BE32-E72D297353CC}">
                <c16:uniqueId val="{00000003-276A-4A1A-965A-8B378CE8A6EE}"/>
              </c:ext>
            </c:extLst>
          </c:dPt>
          <c:dPt>
            <c:idx val="15"/>
            <c:invertIfNegative val="0"/>
            <c:bubble3D val="0"/>
            <c:spPr>
              <a:solidFill>
                <a:srgbClr val="FF0000"/>
              </a:solidFill>
              <a:ln>
                <a:noFill/>
              </a:ln>
              <a:effectLst/>
            </c:spPr>
            <c:extLst>
              <c:ext xmlns:c16="http://schemas.microsoft.com/office/drawing/2014/chart" uri="{C3380CC4-5D6E-409C-BE32-E72D297353CC}">
                <c16:uniqueId val="{00000003-D9CD-404B-8914-64322280315C}"/>
              </c:ext>
            </c:extLst>
          </c:dPt>
          <c:dPt>
            <c:idx val="16"/>
            <c:invertIfNegative val="0"/>
            <c:bubble3D val="0"/>
            <c:spPr>
              <a:solidFill>
                <a:srgbClr val="FF0000"/>
              </a:solidFill>
              <a:ln>
                <a:noFill/>
              </a:ln>
              <a:effectLst/>
            </c:spPr>
            <c:extLst>
              <c:ext xmlns:c16="http://schemas.microsoft.com/office/drawing/2014/chart" uri="{C3380CC4-5D6E-409C-BE32-E72D297353CC}">
                <c16:uniqueId val="{00000009-EA64-4745-84E7-03DE07FCD324}"/>
              </c:ext>
            </c:extLst>
          </c:dPt>
          <c:dPt>
            <c:idx val="18"/>
            <c:invertIfNegative val="0"/>
            <c:bubble3D val="0"/>
            <c:spPr>
              <a:solidFill>
                <a:srgbClr val="FF0000"/>
              </a:solidFill>
              <a:ln>
                <a:noFill/>
              </a:ln>
              <a:effectLst/>
            </c:spPr>
            <c:extLst>
              <c:ext xmlns:c16="http://schemas.microsoft.com/office/drawing/2014/chart" uri="{C3380CC4-5D6E-409C-BE32-E72D297353CC}">
                <c16:uniqueId val="{00000007-276A-4A1A-965A-8B378CE8A6EE}"/>
              </c:ext>
            </c:extLst>
          </c:dPt>
          <c:dPt>
            <c:idx val="19"/>
            <c:invertIfNegative val="0"/>
            <c:bubble3D val="0"/>
            <c:spPr>
              <a:solidFill>
                <a:srgbClr val="FF0000"/>
              </a:solidFill>
              <a:ln>
                <a:noFill/>
              </a:ln>
              <a:effectLst/>
            </c:spPr>
            <c:extLst>
              <c:ext xmlns:c16="http://schemas.microsoft.com/office/drawing/2014/chart" uri="{C3380CC4-5D6E-409C-BE32-E72D297353CC}">
                <c16:uniqueId val="{00000004-D9CD-404B-8914-64322280315C}"/>
              </c:ext>
            </c:extLst>
          </c:dPt>
          <c:dPt>
            <c:idx val="20"/>
            <c:invertIfNegative val="0"/>
            <c:bubble3D val="0"/>
            <c:spPr>
              <a:solidFill>
                <a:srgbClr val="FF0000"/>
              </a:solidFill>
              <a:ln>
                <a:noFill/>
              </a:ln>
              <a:effectLst/>
            </c:spPr>
            <c:extLst>
              <c:ext xmlns:c16="http://schemas.microsoft.com/office/drawing/2014/chart" uri="{C3380CC4-5D6E-409C-BE32-E72D297353CC}">
                <c16:uniqueId val="{00000005-276A-4A1A-965A-8B378CE8A6EE}"/>
              </c:ext>
            </c:extLst>
          </c:dPt>
          <c:dPt>
            <c:idx val="21"/>
            <c:invertIfNegative val="0"/>
            <c:bubble3D val="0"/>
            <c:spPr>
              <a:solidFill>
                <a:srgbClr val="FF0000"/>
              </a:solidFill>
              <a:ln>
                <a:noFill/>
              </a:ln>
              <a:effectLst/>
            </c:spPr>
            <c:extLst>
              <c:ext xmlns:c16="http://schemas.microsoft.com/office/drawing/2014/chart" uri="{C3380CC4-5D6E-409C-BE32-E72D297353CC}">
                <c16:uniqueId val="{0000000A-EA64-4745-84E7-03DE07FCD324}"/>
              </c:ext>
            </c:extLst>
          </c:dPt>
          <c:dPt>
            <c:idx val="23"/>
            <c:invertIfNegative val="0"/>
            <c:bubble3D val="0"/>
            <c:spPr>
              <a:solidFill>
                <a:srgbClr val="FF0000"/>
              </a:solidFill>
              <a:ln>
                <a:noFill/>
              </a:ln>
              <a:effectLst/>
            </c:spPr>
            <c:extLst>
              <c:ext xmlns:c16="http://schemas.microsoft.com/office/drawing/2014/chart" uri="{C3380CC4-5D6E-409C-BE32-E72D297353CC}">
                <c16:uniqueId val="{00000005-D9CD-404B-8914-64322280315C}"/>
              </c:ext>
            </c:extLst>
          </c:dPt>
          <c:dPt>
            <c:idx val="24"/>
            <c:invertIfNegative val="0"/>
            <c:bubble3D val="0"/>
            <c:spPr>
              <a:solidFill>
                <a:srgbClr val="FF0000"/>
              </a:solidFill>
              <a:ln>
                <a:noFill/>
              </a:ln>
              <a:effectLst/>
            </c:spPr>
            <c:extLst>
              <c:ext xmlns:c16="http://schemas.microsoft.com/office/drawing/2014/chart" uri="{C3380CC4-5D6E-409C-BE32-E72D297353CC}">
                <c16:uniqueId val="{0000000B-EA64-4745-84E7-03DE07FCD324}"/>
              </c:ext>
            </c:extLst>
          </c:dPt>
          <c:dPt>
            <c:idx val="26"/>
            <c:invertIfNegative val="0"/>
            <c:bubble3D val="0"/>
            <c:spPr>
              <a:solidFill>
                <a:srgbClr val="FF0000"/>
              </a:solidFill>
              <a:ln>
                <a:noFill/>
              </a:ln>
              <a:effectLst/>
            </c:spPr>
            <c:extLst>
              <c:ext xmlns:c16="http://schemas.microsoft.com/office/drawing/2014/chart" uri="{C3380CC4-5D6E-409C-BE32-E72D297353CC}">
                <c16:uniqueId val="{00000006-D9CD-404B-8914-64322280315C}"/>
              </c:ext>
            </c:extLst>
          </c:dPt>
          <c:dPt>
            <c:idx val="27"/>
            <c:invertIfNegative val="0"/>
            <c:bubble3D val="0"/>
            <c:spPr>
              <a:solidFill>
                <a:srgbClr val="FF0000"/>
              </a:solidFill>
              <a:ln>
                <a:noFill/>
              </a:ln>
              <a:effectLst/>
            </c:spPr>
            <c:extLst>
              <c:ext xmlns:c16="http://schemas.microsoft.com/office/drawing/2014/chart" uri="{C3380CC4-5D6E-409C-BE32-E72D297353CC}">
                <c16:uniqueId val="{00000005-EA64-4745-84E7-03DE07FCD324}"/>
              </c:ext>
            </c:extLst>
          </c:dPt>
          <c:dPt>
            <c:idx val="29"/>
            <c:invertIfNegative val="0"/>
            <c:bubble3D val="0"/>
            <c:spPr>
              <a:solidFill>
                <a:srgbClr val="FF0000"/>
              </a:solidFill>
              <a:ln>
                <a:noFill/>
              </a:ln>
              <a:effectLst/>
            </c:spPr>
            <c:extLst>
              <c:ext xmlns:c16="http://schemas.microsoft.com/office/drawing/2014/chart" uri="{C3380CC4-5D6E-409C-BE32-E72D297353CC}">
                <c16:uniqueId val="{00000000-D9CD-404B-8914-64322280315C}"/>
              </c:ext>
            </c:extLst>
          </c:dPt>
          <c:dPt>
            <c:idx val="31"/>
            <c:invertIfNegative val="0"/>
            <c:bubble3D val="0"/>
            <c:spPr>
              <a:solidFill>
                <a:srgbClr val="FF0000"/>
              </a:solidFill>
              <a:ln>
                <a:noFill/>
              </a:ln>
              <a:effectLst/>
            </c:spPr>
            <c:extLst>
              <c:ext xmlns:c16="http://schemas.microsoft.com/office/drawing/2014/chart" uri="{C3380CC4-5D6E-409C-BE32-E72D297353CC}">
                <c16:uniqueId val="{00000007-D9CD-404B-8914-64322280315C}"/>
              </c:ext>
            </c:extLst>
          </c:dPt>
          <c:dPt>
            <c:idx val="33"/>
            <c:invertIfNegative val="0"/>
            <c:bubble3D val="0"/>
            <c:spPr>
              <a:solidFill>
                <a:srgbClr val="FF0000"/>
              </a:solidFill>
              <a:ln>
                <a:noFill/>
              </a:ln>
              <a:effectLst/>
            </c:spPr>
            <c:extLst>
              <c:ext xmlns:c16="http://schemas.microsoft.com/office/drawing/2014/chart" uri="{C3380CC4-5D6E-409C-BE32-E72D297353CC}">
                <c16:uniqueId val="{00000006-276A-4A1A-965A-8B378CE8A6EE}"/>
              </c:ext>
            </c:extLst>
          </c:dPt>
          <c:dPt>
            <c:idx val="34"/>
            <c:invertIfNegative val="0"/>
            <c:bubble3D val="0"/>
            <c:spPr>
              <a:solidFill>
                <a:srgbClr val="FF0000"/>
              </a:solidFill>
              <a:ln>
                <a:noFill/>
              </a:ln>
              <a:effectLst/>
            </c:spPr>
            <c:extLst>
              <c:ext xmlns:c16="http://schemas.microsoft.com/office/drawing/2014/chart" uri="{C3380CC4-5D6E-409C-BE32-E72D297353CC}">
                <c16:uniqueId val="{00000008-D9CD-404B-8914-64322280315C}"/>
              </c:ext>
            </c:extLst>
          </c:dPt>
          <c:dLbls>
            <c:dLbl>
              <c:idx val="2"/>
              <c:layout>
                <c:manualLayout>
                  <c:x val="-1.1879374939093777E-2"/>
                  <c:y val="-4.6179867032457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A-4A1A-965A-8B378CE8A6EE}"/>
                </c:ext>
              </c:extLst>
            </c:dLbl>
            <c:dLbl>
              <c:idx val="4"/>
              <c:layout>
                <c:manualLayout>
                  <c:x val="-4.3197727051250022E-3"/>
                  <c:y val="-3.9582743170678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A-4A1A-965A-8B378CE8A6EE}"/>
                </c:ext>
              </c:extLst>
            </c:dLbl>
            <c:dLbl>
              <c:idx val="9"/>
              <c:layout>
                <c:manualLayout>
                  <c:x val="-5.3997158814062529E-3"/>
                  <c:y val="-4.837890831971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6A-4A1A-965A-8B378CE8A6EE}"/>
                </c:ext>
              </c:extLst>
            </c:dLbl>
            <c:dLbl>
              <c:idx val="10"/>
              <c:layout>
                <c:manualLayout>
                  <c:x val="0"/>
                  <c:y val="-5.27769908942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4-4745-84E7-03DE07FCD324}"/>
                </c:ext>
              </c:extLst>
            </c:dLbl>
            <c:dLbl>
              <c:idx val="12"/>
              <c:layout>
                <c:manualLayout>
                  <c:x val="-7.5596022339687536E-3"/>
                  <c:y val="-2.199041287259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4-4745-84E7-03DE07FCD324}"/>
                </c:ext>
              </c:extLst>
            </c:dLbl>
            <c:dLbl>
              <c:idx val="14"/>
              <c:layout>
                <c:manualLayout>
                  <c:x val="0"/>
                  <c:y val="-5.4976032181497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6A-4A1A-965A-8B378CE8A6EE}"/>
                </c:ext>
              </c:extLst>
            </c:dLbl>
            <c:dLbl>
              <c:idx val="17"/>
              <c:layout>
                <c:manualLayout>
                  <c:x val="1.0799431762811714E-3"/>
                  <c:y val="-5.4976032181497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6A-4A1A-965A-8B378CE8A6EE}"/>
                </c:ext>
              </c:extLst>
            </c:dLbl>
            <c:dLbl>
              <c:idx val="20"/>
              <c:layout>
                <c:manualLayout>
                  <c:x val="0"/>
                  <c:y val="-2.1990412872598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6A-4A1A-965A-8B378CE8A6EE}"/>
                </c:ext>
              </c:extLst>
            </c:dLbl>
            <c:dLbl>
              <c:idx val="21"/>
              <c:layout>
                <c:manualLayout>
                  <c:x val="-7.9194918060840304E-17"/>
                  <c:y val="-3.51846605961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64-4745-84E7-03DE07FCD324}"/>
                </c:ext>
              </c:extLst>
            </c:dLbl>
            <c:dLbl>
              <c:idx val="24"/>
              <c:layout>
                <c:manualLayout>
                  <c:x val="-1.0799431762813297E-3"/>
                  <c:y val="-3.5184660596158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64-4745-84E7-03DE07FCD324}"/>
                </c:ext>
              </c:extLst>
            </c:dLbl>
            <c:dLbl>
              <c:idx val="25"/>
              <c:layout>
                <c:manualLayout>
                  <c:x val="0"/>
                  <c:y val="-2.1990412872598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64-4745-84E7-03DE07FCD324}"/>
                </c:ext>
              </c:extLst>
            </c:dLbl>
            <c:dLbl>
              <c:idx val="27"/>
              <c:layout>
                <c:manualLayout>
                  <c:x val="-2.1598863525625011E-3"/>
                  <c:y val="-5.717507346875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4-4745-84E7-03DE07FCD324}"/>
                </c:ext>
              </c:extLst>
            </c:dLbl>
            <c:dLbl>
              <c:idx val="29"/>
              <c:layout>
                <c:manualLayout>
                  <c:x val="4.3197727051250022E-3"/>
                  <c:y val="-2.638849544711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CD-404B-8914-64322280315C}"/>
                </c:ext>
              </c:extLst>
            </c:dLbl>
            <c:dLbl>
              <c:idx val="33"/>
              <c:layout>
                <c:manualLayout>
                  <c:x val="-1.5838983612168061E-16"/>
                  <c:y val="-2.1990412872599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6A-4A1A-965A-8B378CE8A6EE}"/>
                </c:ext>
              </c:extLst>
            </c:dLbl>
            <c:dLbl>
              <c:idx val="34"/>
              <c:layout>
                <c:manualLayout>
                  <c:x val="-2.1598863525626594E-3"/>
                  <c:y val="-8.79616514903967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CD-404B-8914-64322280315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Lapas1!$A$2:$A$36</c:f>
              <c:strCache>
                <c:ptCount val="35"/>
                <c:pt idx="0">
                  <c:v>Akmenės r. VVG</c:v>
                </c:pt>
                <c:pt idx="1">
                  <c:v>Biržų r. VVG</c:v>
                </c:pt>
                <c:pt idx="2">
                  <c:v>Druskininkų VVG</c:v>
                </c:pt>
                <c:pt idx="3">
                  <c:v>Elektrėnų r. VVG</c:v>
                </c:pt>
                <c:pt idx="4">
                  <c:v>Ignalinos r. VVG</c:v>
                </c:pt>
                <c:pt idx="5">
                  <c:v>Joniškio r. VVG</c:v>
                </c:pt>
                <c:pt idx="6">
                  <c:v>Jurbarko r. VVG</c:v>
                </c:pt>
                <c:pt idx="7">
                  <c:v>Kaišiadorių r. VVG</c:v>
                </c:pt>
                <c:pt idx="8">
                  <c:v>Kauno r. VVG</c:v>
                </c:pt>
                <c:pt idx="9">
                  <c:v>Kėdainių r. VVG</c:v>
                </c:pt>
                <c:pt idx="10">
                  <c:v>Kelmės r. VVG</c:v>
                </c:pt>
                <c:pt idx="11">
                  <c:v>Klaipėdos r. VVG</c:v>
                </c:pt>
                <c:pt idx="12">
                  <c:v>Kupiškio r. VVG</c:v>
                </c:pt>
                <c:pt idx="13">
                  <c:v>Lazdijų r. VVG</c:v>
                </c:pt>
                <c:pt idx="14">
                  <c:v>Marijampolės r. VVG</c:v>
                </c:pt>
                <c:pt idx="15">
                  <c:v>Mažeikių r. VVG</c:v>
                </c:pt>
                <c:pt idx="16">
                  <c:v>Molėtų r. VVG</c:v>
                </c:pt>
                <c:pt idx="17">
                  <c:v>Pakruojo r. VVG</c:v>
                </c:pt>
                <c:pt idx="18">
                  <c:v>Panevėžio r. VVG</c:v>
                </c:pt>
                <c:pt idx="19">
                  <c:v>Pasvalio r. VVG</c:v>
                </c:pt>
                <c:pt idx="20">
                  <c:v>Plungės r. VVG</c:v>
                </c:pt>
                <c:pt idx="21">
                  <c:v>Prienų r. VVG</c:v>
                </c:pt>
                <c:pt idx="22">
                  <c:v>Radviliškio r. VVG</c:v>
                </c:pt>
                <c:pt idx="23">
                  <c:v>Raseinių r. VVG</c:v>
                </c:pt>
                <c:pt idx="24">
                  <c:v>Šiaulių r. VVG</c:v>
                </c:pt>
                <c:pt idx="25">
                  <c:v>Šilutės r. VVG</c:v>
                </c:pt>
                <c:pt idx="26">
                  <c:v>Širvintų r. VVG</c:v>
                </c:pt>
                <c:pt idx="27">
                  <c:v>Švenčionių r. VVG</c:v>
                </c:pt>
                <c:pt idx="28">
                  <c:v>Tauragės r. VVG</c:v>
                </c:pt>
                <c:pt idx="29">
                  <c:v>Trakų r. VVG</c:v>
                </c:pt>
                <c:pt idx="30">
                  <c:v>Ukmergės r. VVG</c:v>
                </c:pt>
                <c:pt idx="31">
                  <c:v>Utenos r. VVG</c:v>
                </c:pt>
                <c:pt idx="32">
                  <c:v>Vilkaviškio r. VVG</c:v>
                </c:pt>
                <c:pt idx="33">
                  <c:v>Vilniaus r. VVG</c:v>
                </c:pt>
                <c:pt idx="34">
                  <c:v>Zarasų-Visagino VVG</c:v>
                </c:pt>
              </c:strCache>
            </c:strRef>
          </c:cat>
          <c:val>
            <c:numRef>
              <c:f>Lapas1!$B$2:$B$36</c:f>
              <c:numCache>
                <c:formatCode>General</c:formatCode>
                <c:ptCount val="35"/>
                <c:pt idx="0">
                  <c:v>45.45</c:v>
                </c:pt>
                <c:pt idx="1">
                  <c:v>36</c:v>
                </c:pt>
                <c:pt idx="2">
                  <c:v>69.23</c:v>
                </c:pt>
                <c:pt idx="3">
                  <c:v>55.5</c:v>
                </c:pt>
                <c:pt idx="4">
                  <c:v>56.45</c:v>
                </c:pt>
                <c:pt idx="5">
                  <c:v>114.77</c:v>
                </c:pt>
                <c:pt idx="6">
                  <c:v>98.53</c:v>
                </c:pt>
                <c:pt idx="7">
                  <c:v>45.94</c:v>
                </c:pt>
                <c:pt idx="8">
                  <c:v>74.64</c:v>
                </c:pt>
                <c:pt idx="9">
                  <c:v>82.3</c:v>
                </c:pt>
                <c:pt idx="10">
                  <c:v>72.14</c:v>
                </c:pt>
                <c:pt idx="11">
                  <c:v>59.19</c:v>
                </c:pt>
                <c:pt idx="12">
                  <c:v>71.709999999999994</c:v>
                </c:pt>
                <c:pt idx="13">
                  <c:v>77</c:v>
                </c:pt>
                <c:pt idx="14">
                  <c:v>62.5</c:v>
                </c:pt>
                <c:pt idx="15">
                  <c:v>64.81</c:v>
                </c:pt>
                <c:pt idx="16">
                  <c:v>91</c:v>
                </c:pt>
                <c:pt idx="17">
                  <c:v>33.869999999999997</c:v>
                </c:pt>
                <c:pt idx="18">
                  <c:v>89.29</c:v>
                </c:pt>
                <c:pt idx="19">
                  <c:v>51.85</c:v>
                </c:pt>
                <c:pt idx="20">
                  <c:v>64.23</c:v>
                </c:pt>
                <c:pt idx="21">
                  <c:v>91.81</c:v>
                </c:pt>
                <c:pt idx="22">
                  <c:v>38.33</c:v>
                </c:pt>
                <c:pt idx="23">
                  <c:v>57.81</c:v>
                </c:pt>
                <c:pt idx="24">
                  <c:v>68.569999999999993</c:v>
                </c:pt>
                <c:pt idx="25">
                  <c:v>45.97</c:v>
                </c:pt>
                <c:pt idx="26">
                  <c:v>59.09</c:v>
                </c:pt>
                <c:pt idx="27">
                  <c:v>60.34</c:v>
                </c:pt>
                <c:pt idx="28">
                  <c:v>46.77</c:v>
                </c:pt>
                <c:pt idx="29">
                  <c:v>51.25</c:v>
                </c:pt>
                <c:pt idx="30">
                  <c:v>48</c:v>
                </c:pt>
                <c:pt idx="31">
                  <c:v>64</c:v>
                </c:pt>
                <c:pt idx="32">
                  <c:v>49.6</c:v>
                </c:pt>
                <c:pt idx="33">
                  <c:v>51.98</c:v>
                </c:pt>
                <c:pt idx="34">
                  <c:v>64.81</c:v>
                </c:pt>
              </c:numCache>
            </c:numRef>
          </c:val>
          <c:extLst>
            <c:ext xmlns:c16="http://schemas.microsoft.com/office/drawing/2014/chart" uri="{C3380CC4-5D6E-409C-BE32-E72D297353CC}">
              <c16:uniqueId val="{00000000-EA64-4745-84E7-03DE07FCD324}"/>
            </c:ext>
          </c:extLst>
        </c:ser>
        <c:dLbls>
          <c:showLegendKey val="0"/>
          <c:showVal val="0"/>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lt-LT" b="1" dirty="0"/>
              <a:t>Darbo vietų rezultatas,</a:t>
            </a:r>
            <a:r>
              <a:rPr lang="lt-LT" b="1" baseline="0" dirty="0"/>
              <a:t> vnt., lyginant planuotą VPS ir pasiektą</a:t>
            </a:r>
            <a:endParaRPr lang="lt-LT"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5.3164327044889409E-2"/>
          <c:y val="8.9051486253407211E-2"/>
          <c:w val="0.94249064488594181"/>
          <c:h val="0.63634998667015086"/>
        </c:manualLayout>
      </c:layout>
      <c:barChart>
        <c:barDir val="col"/>
        <c:grouping val="clustered"/>
        <c:varyColors val="0"/>
        <c:ser>
          <c:idx val="0"/>
          <c:order val="0"/>
          <c:tx>
            <c:strRef>
              <c:f>Lapas1!$B$1</c:f>
              <c:strCache>
                <c:ptCount val="1"/>
                <c:pt idx="0">
                  <c:v>Planuota VPS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Lapas1!$A$2:$A$36</c:f>
              <c:strCache>
                <c:ptCount val="35"/>
                <c:pt idx="0">
                  <c:v>Akmenės r. VVG</c:v>
                </c:pt>
                <c:pt idx="1">
                  <c:v>Biržų r. VVG</c:v>
                </c:pt>
                <c:pt idx="2">
                  <c:v>Druskininkų VVG</c:v>
                </c:pt>
                <c:pt idx="3">
                  <c:v>Elektrėnų r. VVG</c:v>
                </c:pt>
                <c:pt idx="4">
                  <c:v>Ignalinos r. VVG</c:v>
                </c:pt>
                <c:pt idx="5">
                  <c:v>Joniškio r. VVG</c:v>
                </c:pt>
                <c:pt idx="6">
                  <c:v>Jurbarko r. VVG</c:v>
                </c:pt>
                <c:pt idx="7">
                  <c:v>Kaišiadorių r. VVG</c:v>
                </c:pt>
                <c:pt idx="8">
                  <c:v>Kauno r. VVG</c:v>
                </c:pt>
                <c:pt idx="9">
                  <c:v>Kėdainių r. VVG</c:v>
                </c:pt>
                <c:pt idx="10">
                  <c:v>Kelmės r. VVG</c:v>
                </c:pt>
                <c:pt idx="11">
                  <c:v>Klaipėdos r. VVG</c:v>
                </c:pt>
                <c:pt idx="12">
                  <c:v>Kupiškio r. VVG</c:v>
                </c:pt>
                <c:pt idx="13">
                  <c:v>Lazdijų r. VVG</c:v>
                </c:pt>
                <c:pt idx="14">
                  <c:v>Marijampolės r. VVG</c:v>
                </c:pt>
                <c:pt idx="15">
                  <c:v>Mažeikių r. VVG</c:v>
                </c:pt>
                <c:pt idx="16">
                  <c:v>Molėtų r. VVG</c:v>
                </c:pt>
                <c:pt idx="17">
                  <c:v>Pakruojo r. VVG</c:v>
                </c:pt>
                <c:pt idx="18">
                  <c:v>Panevėžio r. VVG</c:v>
                </c:pt>
                <c:pt idx="19">
                  <c:v>Pasvalio r. VVG</c:v>
                </c:pt>
                <c:pt idx="20">
                  <c:v>Plungės r. VVG</c:v>
                </c:pt>
                <c:pt idx="21">
                  <c:v>Prienų r. VVG</c:v>
                </c:pt>
                <c:pt idx="22">
                  <c:v>Radviliškio r. VVG</c:v>
                </c:pt>
                <c:pt idx="23">
                  <c:v>Raseinių r. VVG</c:v>
                </c:pt>
                <c:pt idx="24">
                  <c:v>Šiaulių r. VVG</c:v>
                </c:pt>
                <c:pt idx="25">
                  <c:v>Šilutės r. VVG</c:v>
                </c:pt>
                <c:pt idx="26">
                  <c:v>Širvintų r. VVG</c:v>
                </c:pt>
                <c:pt idx="27">
                  <c:v>Švenčionių r. VVG</c:v>
                </c:pt>
                <c:pt idx="28">
                  <c:v>Tauragės r. VVG</c:v>
                </c:pt>
                <c:pt idx="29">
                  <c:v>Trakų r. VVG</c:v>
                </c:pt>
                <c:pt idx="30">
                  <c:v>Ukmergės r. VVG</c:v>
                </c:pt>
                <c:pt idx="31">
                  <c:v>Utenos r. VVG</c:v>
                </c:pt>
                <c:pt idx="32">
                  <c:v>Vilkaviškio r. VVG</c:v>
                </c:pt>
                <c:pt idx="33">
                  <c:v>Vilniaus r. VVG</c:v>
                </c:pt>
                <c:pt idx="34">
                  <c:v>Zarasų-Visagino VVG</c:v>
                </c:pt>
              </c:strCache>
            </c:strRef>
          </c:cat>
          <c:val>
            <c:numRef>
              <c:f>Lapas1!$B$2:$B$36</c:f>
              <c:numCache>
                <c:formatCode>General</c:formatCode>
                <c:ptCount val="35"/>
                <c:pt idx="0">
                  <c:v>22</c:v>
                </c:pt>
                <c:pt idx="1">
                  <c:v>23</c:v>
                </c:pt>
                <c:pt idx="2">
                  <c:v>13</c:v>
                </c:pt>
                <c:pt idx="3">
                  <c:v>20</c:v>
                </c:pt>
                <c:pt idx="4">
                  <c:v>31</c:v>
                </c:pt>
                <c:pt idx="5">
                  <c:v>22</c:v>
                </c:pt>
                <c:pt idx="6">
                  <c:v>34</c:v>
                </c:pt>
                <c:pt idx="7">
                  <c:v>32</c:v>
                </c:pt>
                <c:pt idx="8">
                  <c:v>55</c:v>
                </c:pt>
                <c:pt idx="9">
                  <c:v>31</c:v>
                </c:pt>
                <c:pt idx="10">
                  <c:v>28</c:v>
                </c:pt>
                <c:pt idx="11">
                  <c:v>37</c:v>
                </c:pt>
                <c:pt idx="12">
                  <c:v>21</c:v>
                </c:pt>
                <c:pt idx="13">
                  <c:v>25</c:v>
                </c:pt>
                <c:pt idx="14">
                  <c:v>24</c:v>
                </c:pt>
                <c:pt idx="15">
                  <c:v>27</c:v>
                </c:pt>
                <c:pt idx="16">
                  <c:v>25</c:v>
                </c:pt>
                <c:pt idx="17">
                  <c:v>31</c:v>
                </c:pt>
                <c:pt idx="18">
                  <c:v>42</c:v>
                </c:pt>
                <c:pt idx="19">
                  <c:v>27</c:v>
                </c:pt>
                <c:pt idx="20">
                  <c:v>26</c:v>
                </c:pt>
                <c:pt idx="21">
                  <c:v>26</c:v>
                </c:pt>
                <c:pt idx="22">
                  <c:v>30</c:v>
                </c:pt>
                <c:pt idx="23">
                  <c:v>32</c:v>
                </c:pt>
                <c:pt idx="24">
                  <c:v>35</c:v>
                </c:pt>
                <c:pt idx="25">
                  <c:v>31</c:v>
                </c:pt>
                <c:pt idx="26">
                  <c:v>22</c:v>
                </c:pt>
                <c:pt idx="27">
                  <c:v>29</c:v>
                </c:pt>
                <c:pt idx="28">
                  <c:v>31</c:v>
                </c:pt>
                <c:pt idx="29">
                  <c:v>28</c:v>
                </c:pt>
                <c:pt idx="30">
                  <c:v>25</c:v>
                </c:pt>
                <c:pt idx="31">
                  <c:v>25</c:v>
                </c:pt>
                <c:pt idx="32">
                  <c:v>35</c:v>
                </c:pt>
                <c:pt idx="33">
                  <c:v>63</c:v>
                </c:pt>
                <c:pt idx="34">
                  <c:v>27</c:v>
                </c:pt>
              </c:numCache>
            </c:numRef>
          </c:val>
          <c:extLst>
            <c:ext xmlns:c16="http://schemas.microsoft.com/office/drawing/2014/chart" uri="{C3380CC4-5D6E-409C-BE32-E72D297353CC}">
              <c16:uniqueId val="{00000000-EA64-4745-84E7-03DE07FCD324}"/>
            </c:ext>
          </c:extLst>
        </c:ser>
        <c:ser>
          <c:idx val="1"/>
          <c:order val="1"/>
          <c:tx>
            <c:strRef>
              <c:f>Lapas1!$C$1</c:f>
              <c:strCache>
                <c:ptCount val="1"/>
                <c:pt idx="0">
                  <c:v>Pasiekta VPS</c:v>
                </c:pt>
              </c:strCache>
            </c:strRef>
          </c:tx>
          <c:spPr>
            <a:solidFill>
              <a:srgbClr val="FF0000"/>
            </a:solidFill>
            <a:ln>
              <a:noFill/>
            </a:ln>
            <a:effectLst/>
          </c:spPr>
          <c:invertIfNegative val="0"/>
          <c:dLbls>
            <c:dLbl>
              <c:idx val="6"/>
              <c:layout>
                <c:manualLayout>
                  <c:x val="8.6395454102500043E-3"/>
                  <c:y val="-4.405292164856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385-43D4-8208-031FBD4F0016}"/>
                </c:ext>
              </c:extLst>
            </c:dLbl>
            <c:dLbl>
              <c:idx val="18"/>
              <c:layout>
                <c:manualLayout>
                  <c:x val="2.1598863525625012E-2"/>
                  <c:y val="-2.5173098084895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385-43D4-8208-031FBD4F001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Lapas1!$A$2:$A$36</c:f>
              <c:strCache>
                <c:ptCount val="35"/>
                <c:pt idx="0">
                  <c:v>Akmenės r. VVG</c:v>
                </c:pt>
                <c:pt idx="1">
                  <c:v>Biržų r. VVG</c:v>
                </c:pt>
                <c:pt idx="2">
                  <c:v>Druskininkų VVG</c:v>
                </c:pt>
                <c:pt idx="3">
                  <c:v>Elektrėnų r. VVG</c:v>
                </c:pt>
                <c:pt idx="4">
                  <c:v>Ignalinos r. VVG</c:v>
                </c:pt>
                <c:pt idx="5">
                  <c:v>Joniškio r. VVG</c:v>
                </c:pt>
                <c:pt idx="6">
                  <c:v>Jurbarko r. VVG</c:v>
                </c:pt>
                <c:pt idx="7">
                  <c:v>Kaišiadorių r. VVG</c:v>
                </c:pt>
                <c:pt idx="8">
                  <c:v>Kauno r. VVG</c:v>
                </c:pt>
                <c:pt idx="9">
                  <c:v>Kėdainių r. VVG</c:v>
                </c:pt>
                <c:pt idx="10">
                  <c:v>Kelmės r. VVG</c:v>
                </c:pt>
                <c:pt idx="11">
                  <c:v>Klaipėdos r. VVG</c:v>
                </c:pt>
                <c:pt idx="12">
                  <c:v>Kupiškio r. VVG</c:v>
                </c:pt>
                <c:pt idx="13">
                  <c:v>Lazdijų r. VVG</c:v>
                </c:pt>
                <c:pt idx="14">
                  <c:v>Marijampolės r. VVG</c:v>
                </c:pt>
                <c:pt idx="15">
                  <c:v>Mažeikių r. VVG</c:v>
                </c:pt>
                <c:pt idx="16">
                  <c:v>Molėtų r. VVG</c:v>
                </c:pt>
                <c:pt idx="17">
                  <c:v>Pakruojo r. VVG</c:v>
                </c:pt>
                <c:pt idx="18">
                  <c:v>Panevėžio r. VVG</c:v>
                </c:pt>
                <c:pt idx="19">
                  <c:v>Pasvalio r. VVG</c:v>
                </c:pt>
                <c:pt idx="20">
                  <c:v>Plungės r. VVG</c:v>
                </c:pt>
                <c:pt idx="21">
                  <c:v>Prienų r. VVG</c:v>
                </c:pt>
                <c:pt idx="22">
                  <c:v>Radviliškio r. VVG</c:v>
                </c:pt>
                <c:pt idx="23">
                  <c:v>Raseinių r. VVG</c:v>
                </c:pt>
                <c:pt idx="24">
                  <c:v>Šiaulių r. VVG</c:v>
                </c:pt>
                <c:pt idx="25">
                  <c:v>Šilutės r. VVG</c:v>
                </c:pt>
                <c:pt idx="26">
                  <c:v>Širvintų r. VVG</c:v>
                </c:pt>
                <c:pt idx="27">
                  <c:v>Švenčionių r. VVG</c:v>
                </c:pt>
                <c:pt idx="28">
                  <c:v>Tauragės r. VVG</c:v>
                </c:pt>
                <c:pt idx="29">
                  <c:v>Trakų r. VVG</c:v>
                </c:pt>
                <c:pt idx="30">
                  <c:v>Ukmergės r. VVG</c:v>
                </c:pt>
                <c:pt idx="31">
                  <c:v>Utenos r. VVG</c:v>
                </c:pt>
                <c:pt idx="32">
                  <c:v>Vilkaviškio r. VVG</c:v>
                </c:pt>
                <c:pt idx="33">
                  <c:v>Vilniaus r. VVG</c:v>
                </c:pt>
                <c:pt idx="34">
                  <c:v>Zarasų-Visagino VVG</c:v>
                </c:pt>
              </c:strCache>
            </c:strRef>
          </c:cat>
          <c:val>
            <c:numRef>
              <c:f>Lapas1!$C$2:$C$36</c:f>
              <c:numCache>
                <c:formatCode>General</c:formatCode>
                <c:ptCount val="35"/>
                <c:pt idx="0">
                  <c:v>10</c:v>
                </c:pt>
                <c:pt idx="1">
                  <c:v>8</c:v>
                </c:pt>
                <c:pt idx="2">
                  <c:v>9</c:v>
                </c:pt>
                <c:pt idx="3">
                  <c:v>11</c:v>
                </c:pt>
                <c:pt idx="4">
                  <c:v>18</c:v>
                </c:pt>
                <c:pt idx="5">
                  <c:v>25</c:v>
                </c:pt>
                <c:pt idx="6">
                  <c:v>34</c:v>
                </c:pt>
                <c:pt idx="7">
                  <c:v>15</c:v>
                </c:pt>
                <c:pt idx="8">
                  <c:v>41</c:v>
                </c:pt>
                <c:pt idx="9">
                  <c:v>25</c:v>
                </c:pt>
                <c:pt idx="10">
                  <c:v>20</c:v>
                </c:pt>
                <c:pt idx="11">
                  <c:v>22</c:v>
                </c:pt>
                <c:pt idx="12">
                  <c:v>15</c:v>
                </c:pt>
                <c:pt idx="13">
                  <c:v>19</c:v>
                </c:pt>
                <c:pt idx="14">
                  <c:v>15</c:v>
                </c:pt>
                <c:pt idx="15">
                  <c:v>18</c:v>
                </c:pt>
                <c:pt idx="16">
                  <c:v>23</c:v>
                </c:pt>
                <c:pt idx="17">
                  <c:v>11</c:v>
                </c:pt>
                <c:pt idx="18">
                  <c:v>38</c:v>
                </c:pt>
                <c:pt idx="19">
                  <c:v>14</c:v>
                </c:pt>
                <c:pt idx="20">
                  <c:v>17</c:v>
                </c:pt>
                <c:pt idx="21">
                  <c:v>24</c:v>
                </c:pt>
                <c:pt idx="22">
                  <c:v>12</c:v>
                </c:pt>
                <c:pt idx="23">
                  <c:v>19</c:v>
                </c:pt>
                <c:pt idx="24">
                  <c:v>24</c:v>
                </c:pt>
                <c:pt idx="25">
                  <c:v>14</c:v>
                </c:pt>
                <c:pt idx="26">
                  <c:v>13</c:v>
                </c:pt>
                <c:pt idx="27">
                  <c:v>18</c:v>
                </c:pt>
                <c:pt idx="28">
                  <c:v>15</c:v>
                </c:pt>
                <c:pt idx="29">
                  <c:v>14</c:v>
                </c:pt>
                <c:pt idx="30">
                  <c:v>12</c:v>
                </c:pt>
                <c:pt idx="31">
                  <c:v>16</c:v>
                </c:pt>
                <c:pt idx="32">
                  <c:v>17</c:v>
                </c:pt>
                <c:pt idx="33">
                  <c:v>33</c:v>
                </c:pt>
                <c:pt idx="34">
                  <c:v>18</c:v>
                </c:pt>
              </c:numCache>
            </c:numRef>
          </c:val>
          <c:extLst>
            <c:ext xmlns:c16="http://schemas.microsoft.com/office/drawing/2014/chart" uri="{C3380CC4-5D6E-409C-BE32-E72D297353CC}">
              <c16:uniqueId val="{00000000-8385-43D4-8208-031FBD4F0016}"/>
            </c:ext>
          </c:extLst>
        </c:ser>
        <c:dLbls>
          <c:showLegendKey val="0"/>
          <c:showVal val="1"/>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legend>
      <c:legendPos val="b"/>
      <c:layout>
        <c:manualLayout>
          <c:xMode val="edge"/>
          <c:yMode val="edge"/>
          <c:x val="0.328865571564603"/>
          <c:y val="0.89833438001004939"/>
          <c:w val="0.30231095934838781"/>
          <c:h val="8.907907094750286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237FF-B94D-495C-BC59-00EE153967D3}" type="datetimeFigureOut">
              <a:rPr lang="lt-LT" smtClean="0"/>
              <a:t>2020-06-08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F1E76-5476-4FD1-9890-93647936F2D2}" type="slidenum">
              <a:rPr lang="lt-LT" smtClean="0"/>
              <a:t>‹#›</a:t>
            </a:fld>
            <a:endParaRPr lang="lt-LT"/>
          </a:p>
        </p:txBody>
      </p:sp>
    </p:spTree>
    <p:extLst>
      <p:ext uri="{BB962C8B-B14F-4D97-AF65-F5344CB8AC3E}">
        <p14:creationId xmlns:p14="http://schemas.microsoft.com/office/powerpoint/2010/main" val="58108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37DE6B6-8EDF-4712-8B97-CBC6F7B3F5CB}"/>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1955B879-70FA-4B97-B31F-245231038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4D91C92A-D043-40B5-9480-B5CC86313E60}"/>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5" name="Poraštės vietos rezervavimo ženklas 4">
            <a:extLst>
              <a:ext uri="{FF2B5EF4-FFF2-40B4-BE49-F238E27FC236}">
                <a16:creationId xmlns:a16="http://schemas.microsoft.com/office/drawing/2014/main" id="{1AE38432-D824-43A5-A67F-9AE8A79D266B}"/>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E0A93C6-311E-4FD8-A7D2-EE3068B8C87A}"/>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271111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2CEA58-D643-4BC6-A61C-F46423CBE012}"/>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2FA99BD8-8571-4CD1-B96E-7D5BF0427483}"/>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68069BA-45F1-4131-AB70-1320E52D3D9B}"/>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5" name="Poraštės vietos rezervavimo ženklas 4">
            <a:extLst>
              <a:ext uri="{FF2B5EF4-FFF2-40B4-BE49-F238E27FC236}">
                <a16:creationId xmlns:a16="http://schemas.microsoft.com/office/drawing/2014/main" id="{395157A0-B206-47A2-9D85-E0D2EA9E2FC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5ECA021-36E5-47A7-BA86-8C06DD461D51}"/>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06141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E1221470-B78B-43A8-9009-0CD18FD4618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C2BF5981-9131-48CE-B74F-F35656F3C8FC}"/>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E625DEA-C481-45F1-897D-5E7DE687C74F}"/>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5" name="Poraštės vietos rezervavimo ženklas 4">
            <a:extLst>
              <a:ext uri="{FF2B5EF4-FFF2-40B4-BE49-F238E27FC236}">
                <a16:creationId xmlns:a16="http://schemas.microsoft.com/office/drawing/2014/main" id="{9BD393C5-9AD7-4783-BFD7-A43842E3404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3B9DA28-F84D-4C3C-BB09-4DD94EBF74A3}"/>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04620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17B7D7-FBA3-449F-B1EC-BDF264235AF2}"/>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61AE9B79-89DE-4168-A730-3EC8E241B682}"/>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6DBD09A-2E9C-4CE1-A59C-7ED478266E5D}"/>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5" name="Poraštės vietos rezervavimo ženklas 4">
            <a:extLst>
              <a:ext uri="{FF2B5EF4-FFF2-40B4-BE49-F238E27FC236}">
                <a16:creationId xmlns:a16="http://schemas.microsoft.com/office/drawing/2014/main" id="{B8AD8F0E-C03B-4837-9A18-3A9D97FE0CA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95F11CD-7258-46A1-B65B-C78DD31580E5}"/>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424156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FCD0D7-DD70-41E5-AEC1-A60582ECD4C7}"/>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244F3654-FFC1-4105-88EE-4EA68490F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95E4DFE0-FEC4-4387-81E4-33B4FF13B5A8}"/>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5" name="Poraštės vietos rezervavimo ženklas 4">
            <a:extLst>
              <a:ext uri="{FF2B5EF4-FFF2-40B4-BE49-F238E27FC236}">
                <a16:creationId xmlns:a16="http://schemas.microsoft.com/office/drawing/2014/main" id="{9C7A79AF-0513-4DD9-BA8A-C50F8F4277E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2D6190B3-1196-40A7-9C76-0EBA59CE246E}"/>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295304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6E16814-38DE-4259-9216-2A011EE49E9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FA4CD3B4-7D0D-4290-88F3-C78C67F488E0}"/>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2F07ED84-BA33-434F-93AB-7CA538518650}"/>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656EADBE-58DB-4907-A333-A801002F72BE}"/>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6" name="Poraštės vietos rezervavimo ženklas 5">
            <a:extLst>
              <a:ext uri="{FF2B5EF4-FFF2-40B4-BE49-F238E27FC236}">
                <a16:creationId xmlns:a16="http://schemas.microsoft.com/office/drawing/2014/main" id="{CA79FEC5-8941-4604-B9E3-F0D1277C7A5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D886FB0-18D5-43D8-AFD8-AC80199B2246}"/>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329977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75A7B-7E22-4392-9CBF-C60ABB63039C}"/>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DD2ED08-6AA4-4DC6-A8B9-3F9C034A0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A990F882-7E9F-40F1-A54F-53B4BBBBC2A3}"/>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4D30FDF6-F458-4654-BBC5-B42350E98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3E2B19F6-5EC7-4FD1-B153-AD023086592E}"/>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348940B6-E0BC-4DF8-BFBB-EF91084B88EF}"/>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8" name="Poraštės vietos rezervavimo ženklas 7">
            <a:extLst>
              <a:ext uri="{FF2B5EF4-FFF2-40B4-BE49-F238E27FC236}">
                <a16:creationId xmlns:a16="http://schemas.microsoft.com/office/drawing/2014/main" id="{331C0237-F4D4-4288-B628-99D0DDFA7CC1}"/>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82428793-0340-48C6-A980-043FE069DE08}"/>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8464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DD206F-C581-4D21-BE4B-218700C83363}"/>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4324AACD-EFD3-461D-9346-53870165C4D6}"/>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4" name="Poraštės vietos rezervavimo ženklas 3">
            <a:extLst>
              <a:ext uri="{FF2B5EF4-FFF2-40B4-BE49-F238E27FC236}">
                <a16:creationId xmlns:a16="http://schemas.microsoft.com/office/drawing/2014/main" id="{17BDA849-D5B5-4FA3-9FAE-FB9DC5D49857}"/>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BF1E6DCF-465C-41AE-9A42-3800E137E3A6}"/>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297313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ECCA995C-420D-47FA-9E64-1BA099326538}"/>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3" name="Poraštės vietos rezervavimo ženklas 2">
            <a:extLst>
              <a:ext uri="{FF2B5EF4-FFF2-40B4-BE49-F238E27FC236}">
                <a16:creationId xmlns:a16="http://schemas.microsoft.com/office/drawing/2014/main" id="{F8C53D4D-C8E5-48A3-BE11-63B7B54A048C}"/>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84596414-4011-4629-A24B-1AAAEBA07345}"/>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388620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C3C980B-EBAF-447C-9B47-B477A75586DB}"/>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9B34DEB6-D962-4B8E-8119-13C6AA20A8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3398D90E-0379-4268-9E51-9ED21786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A0358BB6-06A0-4C41-ACA2-0B82AF791270}"/>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6" name="Poraštės vietos rezervavimo ženklas 5">
            <a:extLst>
              <a:ext uri="{FF2B5EF4-FFF2-40B4-BE49-F238E27FC236}">
                <a16:creationId xmlns:a16="http://schemas.microsoft.com/office/drawing/2014/main" id="{BA867570-DDC1-4845-AAFA-25DE7BE5884D}"/>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16C18BF-8972-46D5-9864-43EFA27B9385}"/>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44698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D47B4F-FE13-4762-8132-33D519A8CE2C}"/>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A71AE7BE-E11F-46A5-80E8-1D68EE359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396A7734-9238-4792-B58A-1292A01C3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E450B169-11B2-48FB-B2CD-CC40487447FF}"/>
              </a:ext>
            </a:extLst>
          </p:cNvPr>
          <p:cNvSpPr>
            <a:spLocks noGrp="1"/>
          </p:cNvSpPr>
          <p:nvPr>
            <p:ph type="dt" sz="half" idx="10"/>
          </p:nvPr>
        </p:nvSpPr>
        <p:spPr/>
        <p:txBody>
          <a:bodyPr/>
          <a:lstStyle/>
          <a:p>
            <a:fld id="{86FC7351-3D6F-45FF-8635-AAA673B22B5F}" type="datetimeFigureOut">
              <a:rPr lang="lt-LT" smtClean="0"/>
              <a:t>2020-06-08</a:t>
            </a:fld>
            <a:endParaRPr lang="lt-LT"/>
          </a:p>
        </p:txBody>
      </p:sp>
      <p:sp>
        <p:nvSpPr>
          <p:cNvPr id="6" name="Poraštės vietos rezervavimo ženklas 5">
            <a:extLst>
              <a:ext uri="{FF2B5EF4-FFF2-40B4-BE49-F238E27FC236}">
                <a16:creationId xmlns:a16="http://schemas.microsoft.com/office/drawing/2014/main" id="{B67A277E-0782-4546-AE9E-D56FC5AC5B1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761D890-E36E-4167-AC9C-EC6E0A839A98}"/>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50866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3DC3967-A300-4BA3-BD25-E7FFFFDDD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7012D704-174E-4DF6-A8D1-E6C4D83D5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29EE0C4-DBC3-4D35-8F4F-B570F8420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C7351-3D6F-45FF-8635-AAA673B22B5F}" type="datetimeFigureOut">
              <a:rPr lang="lt-LT" smtClean="0"/>
              <a:t>2020-06-08</a:t>
            </a:fld>
            <a:endParaRPr lang="lt-LT"/>
          </a:p>
        </p:txBody>
      </p:sp>
      <p:sp>
        <p:nvSpPr>
          <p:cNvPr id="5" name="Poraštės vietos rezervavimo ženklas 4">
            <a:extLst>
              <a:ext uri="{FF2B5EF4-FFF2-40B4-BE49-F238E27FC236}">
                <a16:creationId xmlns:a16="http://schemas.microsoft.com/office/drawing/2014/main" id="{78CA87B8-F42D-453B-9B4F-C3E1E989F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F0320F47-548A-4510-B063-EB863492E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1CB68-3A0A-48E3-8096-82046C818AA2}" type="slidenum">
              <a:rPr lang="lt-LT" smtClean="0"/>
              <a:t>‹#›</a:t>
            </a:fld>
            <a:endParaRPr lang="lt-LT"/>
          </a:p>
        </p:txBody>
      </p:sp>
    </p:spTree>
    <p:extLst>
      <p:ext uri="{BB962C8B-B14F-4D97-AF65-F5344CB8AC3E}">
        <p14:creationId xmlns:p14="http://schemas.microsoft.com/office/powerpoint/2010/main" val="169706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allwhitebackground.com/gold.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tei.lt/geriausi-rezultatai/"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ptukas, žaidimas&#10;&#10;Automatiškai sugeneruotas aprašymas">
            <a:extLst>
              <a:ext uri="{FF2B5EF4-FFF2-40B4-BE49-F238E27FC236}">
                <a16:creationId xmlns:a16="http://schemas.microsoft.com/office/drawing/2014/main" id="{79C9EE3A-E25E-4885-B7D1-731C308ACFAF}"/>
              </a:ext>
            </a:extLst>
          </p:cNvPr>
          <p:cNvPicPr>
            <a:picLocks noChangeAspect="1"/>
          </p:cNvPicPr>
          <p:nvPr/>
        </p:nvPicPr>
        <p:blipFill>
          <a:blip r:embed="rId2">
            <a:alphaModFix amt="67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80494"/>
            <a:ext cx="11891897" cy="5717652"/>
          </a:xfrm>
          <a:prstGeom prst="rect">
            <a:avLst/>
          </a:prstGeom>
        </p:spPr>
      </p:pic>
      <p:sp>
        <p:nvSpPr>
          <p:cNvPr id="3" name="Turinio vietos rezervavimo ženklas 2">
            <a:extLst>
              <a:ext uri="{FF2B5EF4-FFF2-40B4-BE49-F238E27FC236}">
                <a16:creationId xmlns:a16="http://schemas.microsoft.com/office/drawing/2014/main" id="{2DD2F391-ECA0-4746-8DD0-1EB61D37418D}"/>
              </a:ext>
            </a:extLst>
          </p:cNvPr>
          <p:cNvSpPr>
            <a:spLocks noGrp="1"/>
          </p:cNvSpPr>
          <p:nvPr>
            <p:ph idx="1"/>
          </p:nvPr>
        </p:nvSpPr>
        <p:spPr>
          <a:xfrm>
            <a:off x="5519670" y="3189801"/>
            <a:ext cx="8976575" cy="2046673"/>
          </a:xfrm>
        </p:spPr>
        <p:txBody>
          <a:bodyPr>
            <a:normAutofit/>
          </a:bodyPr>
          <a:lstStyle/>
          <a:p>
            <a:pPr marL="0" indent="0">
              <a:buNone/>
            </a:pPr>
            <a:r>
              <a:rPr lang="lt-LT" sz="3000" b="1" dirty="0">
                <a:latin typeface="+mj-lt"/>
              </a:rPr>
              <a:t>LEADER vietos plėtros strategijų</a:t>
            </a:r>
          </a:p>
          <a:p>
            <a:pPr marL="0" indent="0">
              <a:buNone/>
            </a:pPr>
            <a:r>
              <a:rPr lang="lt-LT" sz="3000" b="1" dirty="0">
                <a:latin typeface="+mj-lt"/>
              </a:rPr>
              <a:t>įgyvendinimo pažangos </a:t>
            </a:r>
          </a:p>
          <a:p>
            <a:pPr marL="0" indent="0">
              <a:buNone/>
            </a:pPr>
            <a:r>
              <a:rPr lang="lt-LT" sz="3000" b="1" dirty="0">
                <a:latin typeface="+mj-lt"/>
              </a:rPr>
              <a:t>tarpinio vertinimo rezultatų apžvalga (I)</a:t>
            </a:r>
          </a:p>
        </p:txBody>
      </p:sp>
      <p:sp>
        <p:nvSpPr>
          <p:cNvPr id="6" name="Skaidrės numerio vietos rezervavimo ženklas 5">
            <a:extLst>
              <a:ext uri="{FF2B5EF4-FFF2-40B4-BE49-F238E27FC236}">
                <a16:creationId xmlns:a16="http://schemas.microsoft.com/office/drawing/2014/main" id="{89E72DA7-663C-45FB-BAF0-C1B792C16C3B}"/>
              </a:ext>
            </a:extLst>
          </p:cNvPr>
          <p:cNvSpPr>
            <a:spLocks noGrp="1"/>
          </p:cNvSpPr>
          <p:nvPr>
            <p:ph type="sldNum" sz="quarter" idx="12"/>
          </p:nvPr>
        </p:nvSpPr>
        <p:spPr>
          <a:xfrm>
            <a:off x="8636358" y="6305512"/>
            <a:ext cx="2743200" cy="365125"/>
          </a:xfrm>
        </p:spPr>
        <p:txBody>
          <a:bodyPr/>
          <a:lstStyle/>
          <a:p>
            <a:fld id="{ED33FCB0-925F-416D-988B-A899F2E6261D}" type="slidenum">
              <a:rPr lang="en-US" altLang="lt-LT" smtClean="0"/>
              <a:pPr/>
              <a:t>1</a:t>
            </a:fld>
            <a:endParaRPr lang="en-US" altLang="lt-LT"/>
          </a:p>
        </p:txBody>
      </p:sp>
      <p:sp>
        <p:nvSpPr>
          <p:cNvPr id="2" name="TextBox 1">
            <a:extLst>
              <a:ext uri="{FF2B5EF4-FFF2-40B4-BE49-F238E27FC236}">
                <a16:creationId xmlns:a16="http://schemas.microsoft.com/office/drawing/2014/main" id="{6F9DFC70-F5BD-4C8D-AD66-C327BCAFFC76}"/>
              </a:ext>
            </a:extLst>
          </p:cNvPr>
          <p:cNvSpPr txBox="1"/>
          <p:nvPr/>
        </p:nvSpPr>
        <p:spPr>
          <a:xfrm>
            <a:off x="913195" y="5798145"/>
            <a:ext cx="7464930" cy="923330"/>
          </a:xfrm>
          <a:prstGeom prst="rect">
            <a:avLst/>
          </a:prstGeom>
          <a:noFill/>
        </p:spPr>
        <p:txBody>
          <a:bodyPr wrap="square" rtlCol="0">
            <a:spAutoFit/>
          </a:bodyPr>
          <a:lstStyle/>
          <a:p>
            <a:r>
              <a:rPr lang="lt-LT" dirty="0"/>
              <a:t>Žemės ūkio ministerija</a:t>
            </a:r>
          </a:p>
          <a:p>
            <a:r>
              <a:rPr lang="lt-LT" dirty="0"/>
              <a:t>2020 m. birželio 9 d.</a:t>
            </a:r>
          </a:p>
          <a:p>
            <a:r>
              <a:rPr lang="lt-LT" dirty="0"/>
              <a:t>Projektų atrankos komiteto posėdis</a:t>
            </a:r>
          </a:p>
        </p:txBody>
      </p:sp>
    </p:spTree>
    <p:extLst>
      <p:ext uri="{BB962C8B-B14F-4D97-AF65-F5344CB8AC3E}">
        <p14:creationId xmlns:p14="http://schemas.microsoft.com/office/powerpoint/2010/main" val="424810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Darbo vietų kūrimo rezultatyvumo pažanga (2)</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1080472351"/>
              </p:ext>
            </p:extLst>
          </p:nvPr>
        </p:nvGraphicFramePr>
        <p:xfrm>
          <a:off x="81023" y="803918"/>
          <a:ext cx="11894916" cy="60540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53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descr="Chronometras">
            <a:extLst>
              <a:ext uri="{FF2B5EF4-FFF2-40B4-BE49-F238E27FC236}">
                <a16:creationId xmlns:a16="http://schemas.microsoft.com/office/drawing/2014/main" id="{E14D4524-F3FA-430A-9820-A097A2F23598}"/>
              </a:ext>
            </a:extLst>
          </p:cNvPr>
          <p:cNvPicPr>
            <a:picLocks noChangeAspect="1"/>
          </p:cNvPicPr>
          <p:nvPr/>
        </p:nvPicPr>
        <p:blipFill rotWithShape="1">
          <a:blip r:embed="rId2">
            <a:alphaModFix amt="69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6714" b="21482"/>
          <a:stretch/>
        </p:blipFill>
        <p:spPr>
          <a:xfrm>
            <a:off x="20" y="11"/>
            <a:ext cx="12191980" cy="36321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urinio vietos rezervavimo ženklas 2">
            <a:extLst>
              <a:ext uri="{FF2B5EF4-FFF2-40B4-BE49-F238E27FC236}">
                <a16:creationId xmlns:a16="http://schemas.microsoft.com/office/drawing/2014/main" id="{23937551-E6CC-43C3-A81A-336553C5FCF1}"/>
              </a:ext>
            </a:extLst>
          </p:cNvPr>
          <p:cNvSpPr>
            <a:spLocks noGrp="1"/>
          </p:cNvSpPr>
          <p:nvPr>
            <p:ph idx="1"/>
          </p:nvPr>
        </p:nvSpPr>
        <p:spPr>
          <a:xfrm>
            <a:off x="3390900" y="3625841"/>
            <a:ext cx="8801080" cy="3232148"/>
          </a:xfrm>
        </p:spPr>
        <p:txBody>
          <a:bodyPr anchor="ctr">
            <a:noAutofit/>
          </a:bodyPr>
          <a:lstStyle/>
          <a:p>
            <a:pPr lvl="0"/>
            <a:r>
              <a:rPr lang="lt-LT" sz="2400" dirty="0"/>
              <a:t>Tarpinio vertinimo imtis nuo 2016-01-01 iki 2019-12-31.</a:t>
            </a:r>
          </a:p>
          <a:p>
            <a:pPr lvl="0"/>
            <a:r>
              <a:rPr lang="lt-LT" sz="2400" dirty="0"/>
              <a:t>Tikslas – įvertinti VPS įgyvendinimo pažangą bei VPS numatytų rodiklių (fizinių, finansinių bei proceso) pasiekimus. </a:t>
            </a:r>
          </a:p>
          <a:p>
            <a:pPr lvl="0"/>
            <a:r>
              <a:rPr lang="lt-LT" sz="2400" dirty="0"/>
              <a:t>Tarpinio vertinimo uždaviniai:</a:t>
            </a:r>
          </a:p>
          <a:p>
            <a:pPr lvl="1"/>
            <a:r>
              <a:rPr lang="lt-LT" dirty="0"/>
              <a:t>pagal Metodikoje nustatytus pagrindinius ir papildomus rodiklius įvertinti VPS įgyvendinimo pažangą;</a:t>
            </a:r>
          </a:p>
          <a:p>
            <a:pPr lvl="1"/>
            <a:r>
              <a:rPr lang="lt-LT" dirty="0"/>
              <a:t>pagal VPS įgyvendinimo pažangos rezultatus priimti sprendimus dėl tolesnio VPS tinkamumo ir rezervuotų lėšų VPS paskirstymo.</a:t>
            </a:r>
            <a:endParaRPr lang="lt-LT" sz="2400" dirty="0"/>
          </a:p>
        </p:txBody>
      </p:sp>
      <p:sp>
        <p:nvSpPr>
          <p:cNvPr id="2" name="Pavadinimas 1">
            <a:extLst>
              <a:ext uri="{FF2B5EF4-FFF2-40B4-BE49-F238E27FC236}">
                <a16:creationId xmlns:a16="http://schemas.microsoft.com/office/drawing/2014/main" id="{BCD5ABA9-E378-4E4A-A4DB-0D83300D1504}"/>
              </a:ext>
            </a:extLst>
          </p:cNvPr>
          <p:cNvSpPr>
            <a:spLocks noGrp="1"/>
          </p:cNvSpPr>
          <p:nvPr>
            <p:ph type="title"/>
          </p:nvPr>
        </p:nvSpPr>
        <p:spPr>
          <a:xfrm>
            <a:off x="99993" y="3848644"/>
            <a:ext cx="3290887" cy="2452687"/>
          </a:xfrm>
        </p:spPr>
        <p:txBody>
          <a:bodyPr anchor="ctr">
            <a:normAutofit/>
          </a:bodyPr>
          <a:lstStyle/>
          <a:p>
            <a:r>
              <a:rPr lang="lt-LT" sz="3600" dirty="0"/>
              <a:t>Tarpinio vertinimo imtis, tikslas ir uždaviniai</a:t>
            </a:r>
          </a:p>
        </p:txBody>
      </p:sp>
    </p:spTree>
    <p:extLst>
      <p:ext uri="{BB962C8B-B14F-4D97-AF65-F5344CB8AC3E}">
        <p14:creationId xmlns:p14="http://schemas.microsoft.com/office/powerpoint/2010/main" val="112590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aveikslėlis 5" descr="Sojos pupelių krūva ant medinio stalo">
            <a:extLst>
              <a:ext uri="{FF2B5EF4-FFF2-40B4-BE49-F238E27FC236}">
                <a16:creationId xmlns:a16="http://schemas.microsoft.com/office/drawing/2014/main" id="{24A2885C-024E-46BB-88DF-7AFC8C1B5CD1}"/>
              </a:ext>
            </a:extLst>
          </p:cNvPr>
          <p:cNvPicPr>
            <a:picLocks noChangeAspect="1"/>
          </p:cNvPicPr>
          <p:nvPr/>
        </p:nvPicPr>
        <p:blipFill rotWithShape="1">
          <a:blip r:embed="rId2">
            <a:duotone>
              <a:schemeClr val="accent3">
                <a:shade val="45000"/>
                <a:satMod val="135000"/>
              </a:schemeClr>
              <a:prstClr val="white"/>
            </a:duotone>
            <a:alphaModFix amt="94000"/>
            <a:extLst>
              <a:ext uri="{BEBA8EAE-BF5A-486C-A8C5-ECC9F3942E4B}">
                <a14:imgProps xmlns:a14="http://schemas.microsoft.com/office/drawing/2010/main">
                  <a14:imgLayer r:embed="rId3">
                    <a14:imgEffect>
                      <a14:colorTemperature colorTemp="6766"/>
                    </a14:imgEffect>
                    <a14:imgEffect>
                      <a14:saturation sat="0"/>
                    </a14:imgEffect>
                  </a14:imgLayer>
                </a14:imgProps>
              </a:ext>
              <a:ext uri="{28A0092B-C50C-407E-A947-70E740481C1C}">
                <a14:useLocalDpi xmlns:a14="http://schemas.microsoft.com/office/drawing/2010/main" val="0"/>
              </a:ext>
            </a:extLst>
          </a:blip>
          <a:srcRect t="49401" b="340"/>
          <a:stretch/>
        </p:blipFill>
        <p:spPr>
          <a:xfrm>
            <a:off x="0" y="3429000"/>
            <a:ext cx="12192000" cy="3429000"/>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2" name="Pavadinimas 1">
            <a:extLst>
              <a:ext uri="{FF2B5EF4-FFF2-40B4-BE49-F238E27FC236}">
                <a16:creationId xmlns:a16="http://schemas.microsoft.com/office/drawing/2014/main" id="{0F42BADB-EB3D-4C1F-92F7-F98FC4439F47}"/>
              </a:ext>
            </a:extLst>
          </p:cNvPr>
          <p:cNvSpPr>
            <a:spLocks noGrp="1"/>
          </p:cNvSpPr>
          <p:nvPr>
            <p:ph type="title"/>
          </p:nvPr>
        </p:nvSpPr>
        <p:spPr>
          <a:xfrm>
            <a:off x="103855" y="327026"/>
            <a:ext cx="2085554" cy="2287588"/>
          </a:xfrm>
        </p:spPr>
        <p:txBody>
          <a:bodyPr anchor="ctr">
            <a:normAutofit/>
          </a:bodyPr>
          <a:lstStyle/>
          <a:p>
            <a:r>
              <a:rPr lang="lt-LT" sz="3600" dirty="0"/>
              <a:t>Tarpinio vertinimo rodikliai</a:t>
            </a:r>
          </a:p>
        </p:txBody>
      </p:sp>
      <p:sp>
        <p:nvSpPr>
          <p:cNvPr id="4" name="Content Placeholder 2">
            <a:extLst>
              <a:ext uri="{FF2B5EF4-FFF2-40B4-BE49-F238E27FC236}">
                <a16:creationId xmlns:a16="http://schemas.microsoft.com/office/drawing/2014/main" id="{28EDC1B0-64B7-4FDD-BD76-463F4E8EF0C2}"/>
              </a:ext>
            </a:extLst>
          </p:cNvPr>
          <p:cNvSpPr>
            <a:spLocks noGrp="1"/>
          </p:cNvSpPr>
          <p:nvPr>
            <p:ph idx="1"/>
          </p:nvPr>
        </p:nvSpPr>
        <p:spPr>
          <a:xfrm>
            <a:off x="2060620" y="141668"/>
            <a:ext cx="10027525" cy="3709115"/>
          </a:xfrm>
        </p:spPr>
        <p:txBody>
          <a:bodyPr anchor="ctr">
            <a:noAutofit/>
          </a:bodyPr>
          <a:lstStyle/>
          <a:p>
            <a:pPr lvl="0" algn="just"/>
            <a:r>
              <a:rPr lang="lt-LT" sz="2000" b="1" dirty="0"/>
              <a:t>Proceso rodikliai </a:t>
            </a:r>
            <a:r>
              <a:rPr lang="lt-LT" sz="2000" dirty="0"/>
              <a:t>(kvietimų skaičius; pradėtų / nepradėtų įgyvendinti priemonių / veiklos sričių skaičius; gautų paraiškų skaičius ir jų vertinimo rezultatai; priemonės / veiklos sritys, pagal kurias yra patvirtintų</a:t>
            </a:r>
            <a:r>
              <a:rPr lang="en-US" sz="2000" dirty="0"/>
              <a:t> </a:t>
            </a:r>
            <a:r>
              <a:rPr lang="lt-LT" sz="2000" dirty="0"/>
              <a:t>paraiškų / baigtų projektų);</a:t>
            </a:r>
            <a:endParaRPr lang="en-US" sz="2000" dirty="0"/>
          </a:p>
          <a:p>
            <a:pPr lvl="0" algn="just"/>
            <a:r>
              <a:rPr lang="lt-LT" sz="2000" b="1" dirty="0"/>
              <a:t>Finansiniai rodikliai</a:t>
            </a:r>
            <a:r>
              <a:rPr lang="lt-LT" sz="2000" dirty="0"/>
              <a:t> (finansinis rezultatyvumas pagal kvietimų sumą, prašomos paramos sumą, patvirtintos paramos sumą, sudarytų sutarčių sumą, lyginant su VPS numatyta paramos suma vietos projektams įgyvendinti);</a:t>
            </a:r>
            <a:endParaRPr lang="en-US" sz="2000" dirty="0"/>
          </a:p>
          <a:p>
            <a:pPr lvl="0" algn="just"/>
            <a:r>
              <a:rPr lang="lt-LT" sz="2000" b="1" dirty="0"/>
              <a:t>Fiziniai rodikliai</a:t>
            </a:r>
            <a:r>
              <a:rPr lang="lt-LT" sz="2000" dirty="0"/>
              <a:t>, t. y. VPS nustatyti produkto ir rezultato rodikliai (VPS suplanuoti; pagal patvirtintas paraiškas planuojami pasiekti; pagal baigtus projektus pasiekti rodikliai; fizinio rezultatyvumo rodikliai, atskaičiuoti lyginant VPS nustatytas ir pagal patvirtintas paraiškas planuojamas pasiekti/ baigtuose projektuose pasiektas reikšmes). </a:t>
            </a:r>
            <a:endParaRPr lang="en-US" sz="2000" dirty="0"/>
          </a:p>
        </p:txBody>
      </p:sp>
    </p:spTree>
    <p:extLst>
      <p:ext uri="{BB962C8B-B14F-4D97-AF65-F5344CB8AC3E}">
        <p14:creationId xmlns:p14="http://schemas.microsoft.com/office/powerpoint/2010/main" val="6181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E48BB2FC-C3E9-43E5-8278-DCF1E526310F}"/>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11139" r="19626"/>
          <a:stretch/>
        </p:blipFill>
        <p:spPr>
          <a:xfrm>
            <a:off x="8783391" y="2481385"/>
            <a:ext cx="2961337" cy="2967889"/>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2" name="Pavadinimas 1">
            <a:extLst>
              <a:ext uri="{FF2B5EF4-FFF2-40B4-BE49-F238E27FC236}">
                <a16:creationId xmlns:a16="http://schemas.microsoft.com/office/drawing/2014/main" id="{6CFB70F4-B034-4EB5-8ACA-97BCBD25A63B}"/>
              </a:ext>
            </a:extLst>
          </p:cNvPr>
          <p:cNvSpPr>
            <a:spLocks noGrp="1"/>
          </p:cNvSpPr>
          <p:nvPr>
            <p:ph type="title"/>
          </p:nvPr>
        </p:nvSpPr>
        <p:spPr>
          <a:xfrm>
            <a:off x="481013" y="422031"/>
            <a:ext cx="7396895" cy="715963"/>
          </a:xfrm>
        </p:spPr>
        <p:txBody>
          <a:bodyPr anchor="b">
            <a:normAutofit/>
          </a:bodyPr>
          <a:lstStyle/>
          <a:p>
            <a:r>
              <a:rPr lang="lt-LT" sz="3600" dirty="0"/>
              <a:t>Finansavimo būdai įvertinus rezultatus</a:t>
            </a:r>
          </a:p>
        </p:txBody>
      </p:sp>
      <p:sp>
        <p:nvSpPr>
          <p:cNvPr id="3" name="Turinio vietos rezervavimo ženklas 2">
            <a:extLst>
              <a:ext uri="{FF2B5EF4-FFF2-40B4-BE49-F238E27FC236}">
                <a16:creationId xmlns:a16="http://schemas.microsoft.com/office/drawing/2014/main" id="{A5C964E3-97E4-4FBD-A80C-7DF158708020}"/>
              </a:ext>
            </a:extLst>
          </p:cNvPr>
          <p:cNvSpPr>
            <a:spLocks noGrp="1"/>
          </p:cNvSpPr>
          <p:nvPr>
            <p:ph idx="1"/>
          </p:nvPr>
        </p:nvSpPr>
        <p:spPr>
          <a:xfrm>
            <a:off x="481012" y="1494692"/>
            <a:ext cx="8302379" cy="4941277"/>
          </a:xfrm>
        </p:spPr>
        <p:txBody>
          <a:bodyPr anchor="t">
            <a:normAutofit/>
          </a:bodyPr>
          <a:lstStyle/>
          <a:p>
            <a:pPr algn="just"/>
            <a:r>
              <a:rPr lang="lt-LT" sz="2400" b="1" dirty="0"/>
              <a:t>tęstinis finansavimas </a:t>
            </a:r>
            <a:r>
              <a:rPr lang="lt-LT" sz="2400" dirty="0"/>
              <a:t>– VPS įgyvendinimo paramos sutartyje rezervuota 20 proc. paramos lėšų suma, skirta įgyvendinti VPS visa apimtimi (aktualu visoms VPS);</a:t>
            </a:r>
          </a:p>
          <a:p>
            <a:r>
              <a:rPr lang="lt-LT" sz="2400" b="1" dirty="0"/>
              <a:t>papildomas finansavimas </a:t>
            </a:r>
            <a:r>
              <a:rPr lang="lt-LT" sz="2400" dirty="0"/>
              <a:t>– papildoma lėšų suma VPS įgyvendinti, skiriama iš VPS rezervo, susidariusio po VPS pridėtinės vertės ir kokybės vertinimo (aktualu VPS, kurioms VPS pirminio pridėtinės vertės ir kokybės vertinimo metu buvo sumažinta paramos suma;</a:t>
            </a:r>
          </a:p>
          <a:p>
            <a:r>
              <a:rPr lang="lt-LT" sz="2400" b="1" dirty="0"/>
              <a:t>papildomas finansavimas </a:t>
            </a:r>
            <a:r>
              <a:rPr lang="lt-LT" sz="2400" dirty="0"/>
              <a:t>– papildomų lėšų suma, skiriama iš susidariusio naujo rezervo (jeigu toks susidarys Tarpinio vertinimo metu) (aktualu VPS pasiekusioms Metodikos 22 punkte nustatytą pažangos lygį, jei jų tarpinio VPS įgyvendinimo rezultatai bus ne mažesni kaip 33 proc.). </a:t>
            </a:r>
          </a:p>
        </p:txBody>
      </p:sp>
      <p:sp>
        <p:nvSpPr>
          <p:cNvPr id="6" name="TextBox 5">
            <a:extLst>
              <a:ext uri="{FF2B5EF4-FFF2-40B4-BE49-F238E27FC236}">
                <a16:creationId xmlns:a16="http://schemas.microsoft.com/office/drawing/2014/main" id="{69561E54-964A-4B54-95D0-D02D63EEFD87}"/>
              </a:ext>
            </a:extLst>
          </p:cNvPr>
          <p:cNvSpPr txBox="1"/>
          <p:nvPr/>
        </p:nvSpPr>
        <p:spPr>
          <a:xfrm>
            <a:off x="11711755" y="7941622"/>
            <a:ext cx="480245" cy="1384995"/>
          </a:xfrm>
          <a:prstGeom prst="rect">
            <a:avLst/>
          </a:prstGeom>
          <a:solidFill>
            <a:srgbClr val="000000"/>
          </a:solidFill>
        </p:spPr>
        <p:txBody>
          <a:bodyPr wrap="square" rtlCol="0">
            <a:spAutoFit/>
          </a:bodyPr>
          <a:lstStyle/>
          <a:p>
            <a:pPr algn="r">
              <a:spcAft>
                <a:spcPts val="600"/>
              </a:spcAft>
            </a:pPr>
            <a:r>
              <a:rPr lang="lt-LT" sz="700">
                <a:solidFill>
                  <a:srgbClr val="FFFFFF"/>
                </a:solidFill>
                <a:hlinkClick r:id="rId4" tooltip="http://www.allwhitebackground.com/gold.html">
                  <a:extLst>
                    <a:ext uri="{A12FA001-AC4F-418D-AE19-62706E023703}">
                      <ahyp:hlinkClr xmlns:ahyp="http://schemas.microsoft.com/office/drawing/2018/hyperlinkcolor" val="tx"/>
                    </a:ext>
                  </a:extLst>
                </a:hlinkClick>
              </a:rPr>
              <a:t>Ši nuotrauka</a:t>
            </a:r>
            <a:r>
              <a:rPr lang="lt-LT" sz="700">
                <a:solidFill>
                  <a:srgbClr val="FFFFFF"/>
                </a:solidFill>
              </a:rPr>
              <a:t>, autorius: Nežinomas autorius, licencija: </a:t>
            </a:r>
            <a:r>
              <a:rPr lang="lt-LT"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lt-LT" sz="700">
              <a:solidFill>
                <a:srgbClr val="FFFFFF"/>
              </a:solidFill>
            </a:endParaRPr>
          </a:p>
        </p:txBody>
      </p:sp>
    </p:spTree>
    <p:extLst>
      <p:ext uri="{BB962C8B-B14F-4D97-AF65-F5344CB8AC3E}">
        <p14:creationId xmlns:p14="http://schemas.microsoft.com/office/powerpoint/2010/main" val="393744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92B84D8-4E5E-40C1-8325-F09D78108BE8}"/>
              </a:ext>
            </a:extLst>
          </p:cNvPr>
          <p:cNvSpPr>
            <a:spLocks noGrp="1"/>
          </p:cNvSpPr>
          <p:nvPr>
            <p:ph type="title"/>
          </p:nvPr>
        </p:nvSpPr>
        <p:spPr>
          <a:xfrm>
            <a:off x="838200" y="365125"/>
            <a:ext cx="10515600" cy="752475"/>
          </a:xfrm>
        </p:spPr>
        <p:txBody>
          <a:bodyPr/>
          <a:lstStyle/>
          <a:p>
            <a:r>
              <a:rPr lang="lt-LT" dirty="0"/>
              <a:t>Rezervai ir jų paskirstymo eiliškumas</a:t>
            </a:r>
          </a:p>
        </p:txBody>
      </p:sp>
      <p:sp>
        <p:nvSpPr>
          <p:cNvPr id="4" name="Content Placeholder 4">
            <a:extLst>
              <a:ext uri="{FF2B5EF4-FFF2-40B4-BE49-F238E27FC236}">
                <a16:creationId xmlns:a16="http://schemas.microsoft.com/office/drawing/2014/main" id="{3BA05087-E8A5-49C9-BA17-EE9518CA19B2}"/>
              </a:ext>
            </a:extLst>
          </p:cNvPr>
          <p:cNvSpPr>
            <a:spLocks noGrp="1"/>
          </p:cNvSpPr>
          <p:nvPr>
            <p:ph idx="1"/>
          </p:nvPr>
        </p:nvSpPr>
        <p:spPr>
          <a:xfrm>
            <a:off x="609600" y="1452880"/>
            <a:ext cx="10744200" cy="4683443"/>
          </a:xfrm>
        </p:spPr>
        <p:txBody>
          <a:bodyPr/>
          <a:lstStyle/>
          <a:p>
            <a:pPr marL="514350" indent="-514350" algn="just">
              <a:buFont typeface="+mj-lt"/>
              <a:buAutoNum type="arabicPeriod"/>
            </a:pPr>
            <a:r>
              <a:rPr lang="lt-LT" b="1" dirty="0"/>
              <a:t>Veiklos rezervas </a:t>
            </a:r>
            <a:r>
              <a:rPr lang="lt-LT" dirty="0"/>
              <a:t>- 20 proc. rezervas (aktualus visoms VPS)</a:t>
            </a:r>
            <a:r>
              <a:rPr lang="en-US" dirty="0"/>
              <a:t>:</a:t>
            </a:r>
          </a:p>
          <a:p>
            <a:pPr lvl="1" algn="just"/>
            <a:r>
              <a:rPr lang="lt-LT" dirty="0"/>
              <a:t>Galimybė naudoti VPS suplanuotas lėšas arba VPS skirtos paramos sumažinimas. </a:t>
            </a:r>
          </a:p>
          <a:p>
            <a:pPr marL="514350" indent="-514350" algn="just">
              <a:buFont typeface="+mj-lt"/>
              <a:buAutoNum type="arabicPeriod"/>
            </a:pPr>
            <a:r>
              <a:rPr lang="lt-LT" b="1" dirty="0"/>
              <a:t>Vertinimo rezervas </a:t>
            </a:r>
            <a:r>
              <a:rPr lang="lt-LT" dirty="0"/>
              <a:t>- rezervas, susidaręs dėl žemesnio nei 100 balų VPS kokybės įvertinimo (aktualus 22 VPS)</a:t>
            </a:r>
            <a:r>
              <a:rPr lang="en-US" dirty="0"/>
              <a:t>:</a:t>
            </a:r>
          </a:p>
          <a:p>
            <a:pPr lvl="1" algn="just"/>
            <a:r>
              <a:rPr lang="lt-LT" dirty="0"/>
              <a:t>Galimybė gauti papildomą finansavimą („atgauti“ neskirtas lėšas)</a:t>
            </a:r>
            <a:r>
              <a:rPr lang="en-US" dirty="0"/>
              <a:t>.</a:t>
            </a:r>
            <a:endParaRPr lang="lt-LT" dirty="0"/>
          </a:p>
          <a:p>
            <a:pPr marL="514350" indent="-514350" algn="just">
              <a:buFont typeface="+mj-lt"/>
              <a:buAutoNum type="arabicPeriod"/>
            </a:pPr>
            <a:r>
              <a:rPr lang="lt-LT" b="1" dirty="0"/>
              <a:t>Papildomas rezervas </a:t>
            </a:r>
            <a:r>
              <a:rPr lang="lt-LT" dirty="0"/>
              <a:t>- rezervas, kuris </a:t>
            </a:r>
            <a:r>
              <a:rPr lang="lt-LT" b="1" dirty="0"/>
              <a:t>gali susidaryti (arba ne)</a:t>
            </a:r>
            <a:r>
              <a:rPr lang="lt-LT" dirty="0"/>
              <a:t>, jei VPS nebus paskirstyti</a:t>
            </a:r>
            <a:r>
              <a:rPr lang="en-US" dirty="0"/>
              <a:t> </a:t>
            </a:r>
            <a:r>
              <a:rPr lang="lt-LT" dirty="0"/>
              <a:t>pirmieji du rezervai</a:t>
            </a:r>
            <a:r>
              <a:rPr lang="en-US" dirty="0"/>
              <a:t>:</a:t>
            </a:r>
          </a:p>
          <a:p>
            <a:pPr lvl="1" algn="just"/>
            <a:r>
              <a:rPr lang="lt-LT" dirty="0"/>
              <a:t>Galimybė gauti papildomą finansavimą (paskatinimas už VPS įgyvendinimo pažangą)</a:t>
            </a:r>
            <a:r>
              <a:rPr lang="en-US" dirty="0"/>
              <a:t> </a:t>
            </a:r>
            <a:r>
              <a:rPr lang="lt-LT" dirty="0"/>
              <a:t>užtikrinant</a:t>
            </a:r>
            <a:r>
              <a:rPr lang="en-US" dirty="0"/>
              <a:t> KPP </a:t>
            </a:r>
            <a:r>
              <a:rPr lang="lt-LT" dirty="0"/>
              <a:t>suplanuotų rodiklių pasiekimą</a:t>
            </a:r>
            <a:r>
              <a:rPr lang="en-US" dirty="0"/>
              <a:t>. </a:t>
            </a:r>
            <a:endParaRPr lang="lt-LT" dirty="0"/>
          </a:p>
        </p:txBody>
      </p:sp>
    </p:spTree>
    <p:extLst>
      <p:ext uri="{BB962C8B-B14F-4D97-AF65-F5344CB8AC3E}">
        <p14:creationId xmlns:p14="http://schemas.microsoft.com/office/powerpoint/2010/main" val="7074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descr="Paveikslėlis, kuriame yra ieško, sėdėjimas, moteris, laikymas&#10;&#10;Automatiškai sugeneruotas aprašymas">
            <a:extLst>
              <a:ext uri="{FF2B5EF4-FFF2-40B4-BE49-F238E27FC236}">
                <a16:creationId xmlns:a16="http://schemas.microsoft.com/office/drawing/2014/main" id="{45E4AED8-4101-480D-B123-945FCBB9E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51" y="438151"/>
            <a:ext cx="4869806" cy="4878130"/>
          </a:xfrm>
          <a:prstGeom prst="rect">
            <a:avLst/>
          </a:prstGeom>
        </p:spPr>
      </p:pic>
      <p:sp>
        <p:nvSpPr>
          <p:cNvPr id="2" name="Pavadinimas 1">
            <a:extLst>
              <a:ext uri="{FF2B5EF4-FFF2-40B4-BE49-F238E27FC236}">
                <a16:creationId xmlns:a16="http://schemas.microsoft.com/office/drawing/2014/main" id="{9244394E-8799-4254-89C2-8F28D151FA2F}"/>
              </a:ext>
            </a:extLst>
          </p:cNvPr>
          <p:cNvSpPr>
            <a:spLocks noGrp="1"/>
          </p:cNvSpPr>
          <p:nvPr>
            <p:ph type="title"/>
          </p:nvPr>
        </p:nvSpPr>
        <p:spPr>
          <a:xfrm>
            <a:off x="987238" y="5370471"/>
            <a:ext cx="10515600" cy="566692"/>
          </a:xfrm>
        </p:spPr>
        <p:txBody>
          <a:bodyPr>
            <a:normAutofit fontScale="90000"/>
          </a:bodyPr>
          <a:lstStyle/>
          <a:p>
            <a:r>
              <a:rPr lang="lt-LT" dirty="0"/>
              <a:t>Atlikto vertinimo duomenys (užbaigtas I etapas)</a:t>
            </a:r>
          </a:p>
        </p:txBody>
      </p:sp>
      <p:sp>
        <p:nvSpPr>
          <p:cNvPr id="13" name="Stačiakampis 12">
            <a:extLst>
              <a:ext uri="{FF2B5EF4-FFF2-40B4-BE49-F238E27FC236}">
                <a16:creationId xmlns:a16="http://schemas.microsoft.com/office/drawing/2014/main" id="{49F8BE9B-DC41-4B99-84E1-0B0EC3301C61}"/>
              </a:ext>
            </a:extLst>
          </p:cNvPr>
          <p:cNvSpPr/>
          <p:nvPr/>
        </p:nvSpPr>
        <p:spPr>
          <a:xfrm>
            <a:off x="0" y="6553751"/>
            <a:ext cx="4854534" cy="276999"/>
          </a:xfrm>
          <a:prstGeom prst="rect">
            <a:avLst/>
          </a:prstGeom>
        </p:spPr>
        <p:txBody>
          <a:bodyPr wrap="none">
            <a:spAutoFit/>
          </a:bodyPr>
          <a:lstStyle/>
          <a:p>
            <a:r>
              <a:rPr lang="lt-LT" sz="1200" dirty="0"/>
              <a:t>Paveikslėlis iš interneto svetainės: </a:t>
            </a:r>
            <a:r>
              <a:rPr lang="lt-LT" sz="1200" dirty="0">
                <a:hlinkClick r:id="rId3"/>
              </a:rPr>
              <a:t>http://www.matei.lt/geriausi-rezultatai/</a:t>
            </a:r>
            <a:r>
              <a:rPr lang="lt-LT" sz="1200" dirty="0"/>
              <a:t> </a:t>
            </a:r>
          </a:p>
        </p:txBody>
      </p:sp>
    </p:spTree>
    <p:extLst>
      <p:ext uri="{BB962C8B-B14F-4D97-AF65-F5344CB8AC3E}">
        <p14:creationId xmlns:p14="http://schemas.microsoft.com/office/powerpoint/2010/main" val="174234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Finansinio rezultatyvumo pažanga</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3029353742"/>
              </p:ext>
            </p:extLst>
          </p:nvPr>
        </p:nvGraphicFramePr>
        <p:xfrm>
          <a:off x="196770" y="810228"/>
          <a:ext cx="11759878" cy="5775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27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Fizinio rezultatyvumo pažanga</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283034965"/>
              </p:ext>
            </p:extLst>
          </p:nvPr>
        </p:nvGraphicFramePr>
        <p:xfrm>
          <a:off x="196770" y="810228"/>
          <a:ext cx="11759878" cy="5775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817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Darbo vietų kūrimo rezultatyvumo pažanga (1)</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3304427336"/>
              </p:ext>
            </p:extLst>
          </p:nvPr>
        </p:nvGraphicFramePr>
        <p:xfrm>
          <a:off x="196770" y="810228"/>
          <a:ext cx="11759878" cy="5775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818456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556</Words>
  <Application>Microsoft Office PowerPoint</Application>
  <PresentationFormat>Plačiaekranė</PresentationFormat>
  <Paragraphs>73</Paragraphs>
  <Slides>10</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10</vt:i4>
      </vt:variant>
    </vt:vector>
  </HeadingPairs>
  <TitlesOfParts>
    <vt:vector size="14" baseType="lpstr">
      <vt:lpstr>Arial</vt:lpstr>
      <vt:lpstr>Calibri</vt:lpstr>
      <vt:lpstr>Calibri Light</vt:lpstr>
      <vt:lpstr>„Office“ tema</vt:lpstr>
      <vt:lpstr>„PowerPoint“ pateiktis</vt:lpstr>
      <vt:lpstr>Tarpinio vertinimo imtis, tikslas ir uždaviniai</vt:lpstr>
      <vt:lpstr>Tarpinio vertinimo rodikliai</vt:lpstr>
      <vt:lpstr>Finansavimo būdai įvertinus rezultatus</vt:lpstr>
      <vt:lpstr>Rezervai ir jų paskirstymo eiliškumas</vt:lpstr>
      <vt:lpstr>Atlikto vertinimo duomenys (užbaigtas I etapas)</vt:lpstr>
      <vt:lpstr>Finansinio rezultatyvumo pažanga</vt:lpstr>
      <vt:lpstr>Fizinio rezultatyvumo pažanga</vt:lpstr>
      <vt:lpstr>Darbo vietų kūrimo rezultatyvumo pažanga (1)</vt:lpstr>
      <vt:lpstr>Darbo vietų kūrimo rezultatyvumo pažanga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Ilona Javičienė</dc:creator>
  <cp:lastModifiedBy>Ilona Javičienė</cp:lastModifiedBy>
  <cp:revision>21</cp:revision>
  <dcterms:created xsi:type="dcterms:W3CDTF">2020-05-28T14:59:58Z</dcterms:created>
  <dcterms:modified xsi:type="dcterms:W3CDTF">2020-06-08T14:31:52Z</dcterms:modified>
</cp:coreProperties>
</file>