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87" r:id="rId1"/>
  </p:sldMasterIdLst>
  <p:notesMasterIdLst>
    <p:notesMasterId r:id="rId17"/>
  </p:notesMasterIdLst>
  <p:handoutMasterIdLst>
    <p:handoutMasterId r:id="rId18"/>
  </p:handoutMasterIdLst>
  <p:sldIdLst>
    <p:sldId id="256" r:id="rId2"/>
    <p:sldId id="298" r:id="rId3"/>
    <p:sldId id="299" r:id="rId4"/>
    <p:sldId id="274" r:id="rId5"/>
    <p:sldId id="272" r:id="rId6"/>
    <p:sldId id="284" r:id="rId7"/>
    <p:sldId id="300" r:id="rId8"/>
    <p:sldId id="308" r:id="rId9"/>
    <p:sldId id="301" r:id="rId10"/>
    <p:sldId id="309" r:id="rId11"/>
    <p:sldId id="303" r:id="rId12"/>
    <p:sldId id="304" r:id="rId13"/>
    <p:sldId id="306" r:id="rId14"/>
    <p:sldId id="307" r:id="rId15"/>
    <p:sldId id="266" r:id="rId16"/>
  </p:sldIdLst>
  <p:sldSz cx="9144000" cy="5143500" type="screen16x9"/>
  <p:notesSz cx="6797675" cy="9928225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3EAD1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CF6A115-BB55-438E-8B38-8345428E6F96}" v="4" dt="2026-10-29T06:45:38.8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utinis stilius 2 – paryškinima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Vidutinis stilius 2 – paryškinima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571" autoAdjust="0"/>
  </p:normalViewPr>
  <p:slideViewPr>
    <p:cSldViewPr snapToGrid="0">
      <p:cViewPr varScale="1">
        <p:scale>
          <a:sx n="115" d="100"/>
          <a:sy n="115" d="100"/>
        </p:scale>
        <p:origin x="1494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das Kavaliauskas" userId="a9e26163-14f1-4e40-aa07-618e3e9af572" providerId="ADAL" clId="{875BA63D-B4C5-405D-8A70-A79E9A5DEA0F}"/>
    <pc:docChg chg="modSld">
      <pc:chgData name="Ardas Kavaliauskas" userId="a9e26163-14f1-4e40-aa07-618e3e9af572" providerId="ADAL" clId="{875BA63D-B4C5-405D-8A70-A79E9A5DEA0F}" dt="2026-10-29T07:46:34.322" v="14" actId="20577"/>
      <pc:docMkLst>
        <pc:docMk/>
      </pc:docMkLst>
      <pc:sldChg chg="modNotesTx">
        <pc:chgData name="Ardas Kavaliauskas" userId="a9e26163-14f1-4e40-aa07-618e3e9af572" providerId="ADAL" clId="{875BA63D-B4C5-405D-8A70-A79E9A5DEA0F}" dt="2026-10-29T07:45:40.521" v="0" actId="20577"/>
        <pc:sldMkLst>
          <pc:docMk/>
          <pc:sldMk cId="2855940211" sldId="256"/>
        </pc:sldMkLst>
      </pc:sldChg>
      <pc:sldChg chg="modNotesTx">
        <pc:chgData name="Ardas Kavaliauskas" userId="a9e26163-14f1-4e40-aa07-618e3e9af572" providerId="ADAL" clId="{875BA63D-B4C5-405D-8A70-A79E9A5DEA0F}" dt="2026-10-29T07:46:34.322" v="14" actId="20577"/>
        <pc:sldMkLst>
          <pc:docMk/>
          <pc:sldMk cId="3956495991" sldId="266"/>
        </pc:sldMkLst>
      </pc:sldChg>
      <pc:sldChg chg="modNotesTx">
        <pc:chgData name="Ardas Kavaliauskas" userId="a9e26163-14f1-4e40-aa07-618e3e9af572" providerId="ADAL" clId="{875BA63D-B4C5-405D-8A70-A79E9A5DEA0F}" dt="2026-10-29T07:46:02.389" v="4" actId="20577"/>
        <pc:sldMkLst>
          <pc:docMk/>
          <pc:sldMk cId="2067851315" sldId="272"/>
        </pc:sldMkLst>
      </pc:sldChg>
      <pc:sldChg chg="modNotesTx">
        <pc:chgData name="Ardas Kavaliauskas" userId="a9e26163-14f1-4e40-aa07-618e3e9af572" providerId="ADAL" clId="{875BA63D-B4C5-405D-8A70-A79E9A5DEA0F}" dt="2026-10-29T07:45:51.069" v="3" actId="20577"/>
        <pc:sldMkLst>
          <pc:docMk/>
          <pc:sldMk cId="3410220625" sldId="274"/>
        </pc:sldMkLst>
      </pc:sldChg>
      <pc:sldChg chg="modNotesTx">
        <pc:chgData name="Ardas Kavaliauskas" userId="a9e26163-14f1-4e40-aa07-618e3e9af572" providerId="ADAL" clId="{875BA63D-B4C5-405D-8A70-A79E9A5DEA0F}" dt="2026-10-29T07:46:05.367" v="5" actId="20577"/>
        <pc:sldMkLst>
          <pc:docMk/>
          <pc:sldMk cId="1848590332" sldId="284"/>
        </pc:sldMkLst>
      </pc:sldChg>
      <pc:sldChg chg="modNotesTx">
        <pc:chgData name="Ardas Kavaliauskas" userId="a9e26163-14f1-4e40-aa07-618e3e9af572" providerId="ADAL" clId="{875BA63D-B4C5-405D-8A70-A79E9A5DEA0F}" dt="2026-10-29T07:45:43.314" v="1" actId="20577"/>
        <pc:sldMkLst>
          <pc:docMk/>
          <pc:sldMk cId="447087406" sldId="298"/>
        </pc:sldMkLst>
      </pc:sldChg>
      <pc:sldChg chg="modNotesTx">
        <pc:chgData name="Ardas Kavaliauskas" userId="a9e26163-14f1-4e40-aa07-618e3e9af572" providerId="ADAL" clId="{875BA63D-B4C5-405D-8A70-A79E9A5DEA0F}" dt="2026-10-29T07:45:46.434" v="2" actId="20577"/>
        <pc:sldMkLst>
          <pc:docMk/>
          <pc:sldMk cId="2751705640" sldId="299"/>
        </pc:sldMkLst>
      </pc:sldChg>
      <pc:sldChg chg="modNotesTx">
        <pc:chgData name="Ardas Kavaliauskas" userId="a9e26163-14f1-4e40-aa07-618e3e9af572" providerId="ADAL" clId="{875BA63D-B4C5-405D-8A70-A79E9A5DEA0F}" dt="2026-10-29T07:46:08.739" v="6" actId="20577"/>
        <pc:sldMkLst>
          <pc:docMk/>
          <pc:sldMk cId="0" sldId="300"/>
        </pc:sldMkLst>
      </pc:sldChg>
      <pc:sldChg chg="modNotesTx">
        <pc:chgData name="Ardas Kavaliauskas" userId="a9e26163-14f1-4e40-aa07-618e3e9af572" providerId="ADAL" clId="{875BA63D-B4C5-405D-8A70-A79E9A5DEA0F}" dt="2026-10-29T07:46:14.320" v="8" actId="20577"/>
        <pc:sldMkLst>
          <pc:docMk/>
          <pc:sldMk cId="0" sldId="301"/>
        </pc:sldMkLst>
      </pc:sldChg>
      <pc:sldChg chg="modNotesTx">
        <pc:chgData name="Ardas Kavaliauskas" userId="a9e26163-14f1-4e40-aa07-618e3e9af572" providerId="ADAL" clId="{875BA63D-B4C5-405D-8A70-A79E9A5DEA0F}" dt="2026-10-29T07:46:21.517" v="10" actId="20577"/>
        <pc:sldMkLst>
          <pc:docMk/>
          <pc:sldMk cId="0" sldId="303"/>
        </pc:sldMkLst>
      </pc:sldChg>
      <pc:sldChg chg="modNotesTx">
        <pc:chgData name="Ardas Kavaliauskas" userId="a9e26163-14f1-4e40-aa07-618e3e9af572" providerId="ADAL" clId="{875BA63D-B4C5-405D-8A70-A79E9A5DEA0F}" dt="2026-10-29T07:46:24.736" v="11" actId="20577"/>
        <pc:sldMkLst>
          <pc:docMk/>
          <pc:sldMk cId="0" sldId="304"/>
        </pc:sldMkLst>
      </pc:sldChg>
      <pc:sldChg chg="modNotesTx">
        <pc:chgData name="Ardas Kavaliauskas" userId="a9e26163-14f1-4e40-aa07-618e3e9af572" providerId="ADAL" clId="{875BA63D-B4C5-405D-8A70-A79E9A5DEA0F}" dt="2026-10-29T07:46:27.751" v="12" actId="20577"/>
        <pc:sldMkLst>
          <pc:docMk/>
          <pc:sldMk cId="0" sldId="306"/>
        </pc:sldMkLst>
      </pc:sldChg>
      <pc:sldChg chg="modNotesTx">
        <pc:chgData name="Ardas Kavaliauskas" userId="a9e26163-14f1-4e40-aa07-618e3e9af572" providerId="ADAL" clId="{875BA63D-B4C5-405D-8A70-A79E9A5DEA0F}" dt="2026-10-29T07:46:31.972" v="13" actId="20577"/>
        <pc:sldMkLst>
          <pc:docMk/>
          <pc:sldMk cId="0" sldId="307"/>
        </pc:sldMkLst>
      </pc:sldChg>
      <pc:sldChg chg="modNotesTx">
        <pc:chgData name="Ardas Kavaliauskas" userId="a9e26163-14f1-4e40-aa07-618e3e9af572" providerId="ADAL" clId="{875BA63D-B4C5-405D-8A70-A79E9A5DEA0F}" dt="2026-10-29T07:46:11.749" v="7" actId="20577"/>
        <pc:sldMkLst>
          <pc:docMk/>
          <pc:sldMk cId="0" sldId="308"/>
        </pc:sldMkLst>
      </pc:sldChg>
      <pc:sldChg chg="modNotesTx">
        <pc:chgData name="Ardas Kavaliauskas" userId="a9e26163-14f1-4e40-aa07-618e3e9af572" providerId="ADAL" clId="{875BA63D-B4C5-405D-8A70-A79E9A5DEA0F}" dt="2026-10-29T07:46:17.469" v="9" actId="20577"/>
        <pc:sldMkLst>
          <pc:docMk/>
          <pc:sldMk cId="0" sldId="30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>
            <a:extLst>
              <a:ext uri="{FF2B5EF4-FFF2-40B4-BE49-F238E27FC236}">
                <a16:creationId xmlns:a16="http://schemas.microsoft.com/office/drawing/2014/main" id="{86091DCD-D09D-4F16-9E64-DF269A288B0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09C757F5-8106-4178-BE70-34B219471A3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52916-334A-4A99-91B7-C2E29257A151}" type="datetimeFigureOut">
              <a:rPr lang="lt-LT" smtClean="0"/>
              <a:t>2026-10-29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DBF56D55-F4FC-4890-B6D2-E53C2621566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9670D5D1-924F-49AE-B99A-D9E90D62D9B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B7E45-2E3D-4A29-9BEB-ADEBCFB2E65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190968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s vietos rezervavimo ženkla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os vietos rezervavimo ženklas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809FAA-4677-4654-8A10-666FC61417D0}" type="datetimeFigureOut">
              <a:rPr lang="lt-LT" smtClean="0"/>
              <a:t>2026-10-29</a:t>
            </a:fld>
            <a:endParaRPr lang="lt-LT"/>
          </a:p>
        </p:txBody>
      </p:sp>
      <p:sp>
        <p:nvSpPr>
          <p:cNvPr id="4" name="Skaidrės vaizdo vietos rezervavimo ženklas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Pastabų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lt-LT"/>
              <a:t>Spustelėję redag. ruoš. teksto stilių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Poraštės vietos rezervavimo ženklas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292758-F74F-494F-AD03-49FAE11040BB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34500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25194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2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00063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6672916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391061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4138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292758-F74F-494F-AD03-49FAE11040BB}" type="slidenum">
              <a:rPr lang="lt-LT" smtClean="0"/>
              <a:t>6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659741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tačiakampis 25"/>
          <p:cNvSpPr/>
          <p:nvPr/>
        </p:nvSpPr>
        <p:spPr>
          <a:xfrm>
            <a:off x="107504" y="4443958"/>
            <a:ext cx="8928992" cy="666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10" name="12 grupė"/>
          <p:cNvGrpSpPr/>
          <p:nvPr/>
        </p:nvGrpSpPr>
        <p:grpSpPr>
          <a:xfrm rot="10800000">
            <a:off x="179512" y="2787772"/>
            <a:ext cx="8784976" cy="54008"/>
            <a:chOff x="507492" y="1501519"/>
            <a:chExt cx="8129016" cy="63125"/>
          </a:xfrm>
        </p:grpSpPr>
        <p:cxnSp>
          <p:nvCxnSpPr>
            <p:cNvPr id="11" name="16 tiesioji jungtis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7 tiesioji jungtis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tačiakampis 12"/>
          <p:cNvSpPr/>
          <p:nvPr/>
        </p:nvSpPr>
        <p:spPr>
          <a:xfrm>
            <a:off x="395535" y="2211710"/>
            <a:ext cx="2887365" cy="10621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</p:txBody>
      </p:sp>
      <p:sp>
        <p:nvSpPr>
          <p:cNvPr id="27" name="Datos vietos rezervavimo ženklas 30"/>
          <p:cNvSpPr txBox="1">
            <a:spLocks/>
          </p:cNvSpPr>
          <p:nvPr/>
        </p:nvSpPr>
        <p:spPr>
          <a:xfrm>
            <a:off x="3570768" y="4659982"/>
            <a:ext cx="2002464" cy="170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lang="en-US" sz="1200" b="1" kern="120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Antraštė 11"/>
          <p:cNvSpPr>
            <a:spLocks noGrp="1"/>
          </p:cNvSpPr>
          <p:nvPr>
            <p:ph type="ctrTitle" hasCustomPrompt="1"/>
          </p:nvPr>
        </p:nvSpPr>
        <p:spPr>
          <a:xfrm>
            <a:off x="3347864" y="1869672"/>
            <a:ext cx="5472608" cy="843522"/>
          </a:xfrm>
        </p:spPr>
        <p:txBody>
          <a:bodyPr lIns="45720" tIns="0" rIns="45720" anchor="ctr">
            <a:noAutofit/>
          </a:bodyPr>
          <a:lstStyle>
            <a:lvl1pPr algn="r">
              <a:defRPr sz="4200" b="0" cap="none" spc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mbria" panose="02040503050406030204" pitchFamily="18" charset="0"/>
              </a:defRPr>
            </a:lvl1pPr>
            <a:extLst/>
          </a:lstStyle>
          <a:p>
            <a:r>
              <a:rPr kumimoji="0" lang="lt-LT"/>
              <a:t>Pavadinimas</a:t>
            </a:r>
            <a:endParaRPr kumimoji="0" lang="en-US"/>
          </a:p>
        </p:txBody>
      </p:sp>
      <p:sp>
        <p:nvSpPr>
          <p:cNvPr id="25" name="Paantraštė 2"/>
          <p:cNvSpPr>
            <a:spLocks noGrp="1"/>
          </p:cNvSpPr>
          <p:nvPr>
            <p:ph type="subTitle" idx="1" hasCustomPrompt="1"/>
          </p:nvPr>
        </p:nvSpPr>
        <p:spPr>
          <a:xfrm>
            <a:off x="3347864" y="2949792"/>
            <a:ext cx="5536704" cy="81009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Vardas ir pavardė</a:t>
            </a:r>
          </a:p>
        </p:txBody>
      </p:sp>
      <p:pic>
        <p:nvPicPr>
          <p:cNvPr id="1026" name="Picture 2" descr="E:\Mano Dokumentai\Logotipas, adresai ir kita\logo\LAMMC_LOGO_2015_uz-pilnas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249650"/>
            <a:ext cx="2743349" cy="98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tačiakampis 25">
            <a:extLst>
              <a:ext uri="{FF2B5EF4-FFF2-40B4-BE49-F238E27FC236}">
                <a16:creationId xmlns:a16="http://schemas.microsoft.com/office/drawing/2014/main" id="{85A6A212-5033-343F-F913-B47E11AB5D51}"/>
              </a:ext>
            </a:extLst>
          </p:cNvPr>
          <p:cNvSpPr/>
          <p:nvPr userDrawn="1"/>
        </p:nvSpPr>
        <p:spPr>
          <a:xfrm>
            <a:off x="107504" y="4443958"/>
            <a:ext cx="8928992" cy="666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3" name="12 grupė">
            <a:extLst>
              <a:ext uri="{FF2B5EF4-FFF2-40B4-BE49-F238E27FC236}">
                <a16:creationId xmlns:a16="http://schemas.microsoft.com/office/drawing/2014/main" id="{00ED0B0E-2C8B-1438-BDED-08967C57957D}"/>
              </a:ext>
            </a:extLst>
          </p:cNvPr>
          <p:cNvGrpSpPr/>
          <p:nvPr userDrawn="1"/>
        </p:nvGrpSpPr>
        <p:grpSpPr>
          <a:xfrm rot="10800000">
            <a:off x="179512" y="2787772"/>
            <a:ext cx="8784976" cy="54008"/>
            <a:chOff x="507492" y="1501519"/>
            <a:chExt cx="8129016" cy="63125"/>
          </a:xfrm>
        </p:grpSpPr>
        <p:cxnSp>
          <p:nvCxnSpPr>
            <p:cNvPr id="4" name="16 tiesioji jungtis">
              <a:extLst>
                <a:ext uri="{FF2B5EF4-FFF2-40B4-BE49-F238E27FC236}">
                  <a16:creationId xmlns:a16="http://schemas.microsoft.com/office/drawing/2014/main" id="{0F7B32DA-9ABF-C0F8-617D-4E0AD47E1CA6}"/>
                </a:ext>
              </a:extLst>
            </p:cNvPr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17 tiesioji jungtis">
              <a:extLst>
                <a:ext uri="{FF2B5EF4-FFF2-40B4-BE49-F238E27FC236}">
                  <a16:creationId xmlns:a16="http://schemas.microsoft.com/office/drawing/2014/main" id="{F6C8511F-A742-CBC0-664C-D31201581C2E}"/>
                </a:ext>
              </a:extLst>
            </p:cNvPr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Stačiakampis 12">
            <a:extLst>
              <a:ext uri="{FF2B5EF4-FFF2-40B4-BE49-F238E27FC236}">
                <a16:creationId xmlns:a16="http://schemas.microsoft.com/office/drawing/2014/main" id="{A69AB1F3-B45C-D900-784F-A8552A95F79B}"/>
              </a:ext>
            </a:extLst>
          </p:cNvPr>
          <p:cNvSpPr/>
          <p:nvPr userDrawn="1"/>
        </p:nvSpPr>
        <p:spPr>
          <a:xfrm>
            <a:off x="395535" y="2211710"/>
            <a:ext cx="2887365" cy="10621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</p:txBody>
      </p:sp>
      <p:sp>
        <p:nvSpPr>
          <p:cNvPr id="7" name="Datos vietos rezervavimo ženklas 30">
            <a:extLst>
              <a:ext uri="{FF2B5EF4-FFF2-40B4-BE49-F238E27FC236}">
                <a16:creationId xmlns:a16="http://schemas.microsoft.com/office/drawing/2014/main" id="{05D402D4-FCA7-9DED-2C36-B6C8CDC63373}"/>
              </a:ext>
            </a:extLst>
          </p:cNvPr>
          <p:cNvSpPr txBox="1">
            <a:spLocks/>
          </p:cNvSpPr>
          <p:nvPr userDrawn="1"/>
        </p:nvSpPr>
        <p:spPr>
          <a:xfrm>
            <a:off x="3570768" y="4659982"/>
            <a:ext cx="2002464" cy="170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lang="en-US" sz="1200" b="1" kern="120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8" name="Picture 2" descr="E:\Mano Dokumentai\Logotipas, adresai ir kita\logo\LAMMC_LOGO_2015_uz-pilnas.jpg">
            <a:extLst>
              <a:ext uri="{FF2B5EF4-FFF2-40B4-BE49-F238E27FC236}">
                <a16:creationId xmlns:a16="http://schemas.microsoft.com/office/drawing/2014/main" id="{6260C6AB-DA5F-ABBF-88AC-96EC4597DF7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249650"/>
            <a:ext cx="2743349" cy="98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aveikslėlis 2">
            <a:extLst>
              <a:ext uri="{FF2B5EF4-FFF2-40B4-BE49-F238E27FC236}">
                <a16:creationId xmlns:a16="http://schemas.microsoft.com/office/drawing/2014/main" id="{90FC344C-F94C-DC10-858A-E0057111716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314" y="3867950"/>
            <a:ext cx="1955992" cy="10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0877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>
          <a:xfrm>
            <a:off x="3505200" y="4602162"/>
            <a:ext cx="2133600" cy="273844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226E2A6-6D93-4997-8D45-933F879E6E5B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94763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2905418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1409265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urinio vietos rezervavimo ženklas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ksto vietos rezervavimo ženklas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urinio vietos rezervavimo ženklas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9" name="Skaidrės numerio vietos rezervavimo ženkla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3643313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5" name="Skaidrės numerio vietos rezervavimo ženkla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2746475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kaidrės numerio vietos rezervavimo ženkla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01407871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955748154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Paveikslėlio vietos rezervavimo ženklas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lt-LT"/>
          </a:p>
        </p:txBody>
      </p:sp>
      <p:sp>
        <p:nvSpPr>
          <p:cNvPr id="4" name="Teksto vietos rezervavimo ženklas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kaidrės numerio vietos rezervavimo ženkla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22328194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ntraštė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6770678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Vertikalaus teksto vietos rezervavimo ženklas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62750893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tačiakampis 25"/>
          <p:cNvSpPr/>
          <p:nvPr userDrawn="1"/>
        </p:nvSpPr>
        <p:spPr>
          <a:xfrm>
            <a:off x="107504" y="4443958"/>
            <a:ext cx="8928992" cy="6660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10" name="12 grupė"/>
          <p:cNvGrpSpPr/>
          <p:nvPr userDrawn="1"/>
        </p:nvGrpSpPr>
        <p:grpSpPr>
          <a:xfrm rot="10800000">
            <a:off x="179512" y="2787772"/>
            <a:ext cx="8784976" cy="54008"/>
            <a:chOff x="507492" y="1501519"/>
            <a:chExt cx="8129016" cy="63125"/>
          </a:xfrm>
        </p:grpSpPr>
        <p:cxnSp>
          <p:nvCxnSpPr>
            <p:cNvPr id="11" name="16 tiesioji jungtis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7 tiesioji jungtis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Stačiakampis 12"/>
          <p:cNvSpPr/>
          <p:nvPr userDrawn="1"/>
        </p:nvSpPr>
        <p:spPr>
          <a:xfrm>
            <a:off x="395535" y="2211710"/>
            <a:ext cx="2887365" cy="106211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  <a:p>
            <a:pPr algn="ctr"/>
            <a:endParaRPr lang="lt-LT"/>
          </a:p>
        </p:txBody>
      </p:sp>
      <p:sp>
        <p:nvSpPr>
          <p:cNvPr id="27" name="Datos vietos rezervavimo ženklas 30"/>
          <p:cNvSpPr txBox="1">
            <a:spLocks/>
          </p:cNvSpPr>
          <p:nvPr userDrawn="1"/>
        </p:nvSpPr>
        <p:spPr>
          <a:xfrm>
            <a:off x="3570768" y="4659982"/>
            <a:ext cx="2002464" cy="17017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lang="en-US" sz="1200" b="1" kern="1200" smtClean="0">
                <a:solidFill>
                  <a:schemeClr val="bg2">
                    <a:lumMod val="2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lt-LT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2" name="Antraštė 11"/>
          <p:cNvSpPr>
            <a:spLocks noGrp="1"/>
          </p:cNvSpPr>
          <p:nvPr>
            <p:ph type="ctrTitle" hasCustomPrompt="1"/>
          </p:nvPr>
        </p:nvSpPr>
        <p:spPr>
          <a:xfrm>
            <a:off x="3347864" y="1869672"/>
            <a:ext cx="5472608" cy="843522"/>
          </a:xfrm>
        </p:spPr>
        <p:txBody>
          <a:bodyPr lIns="45720" tIns="0" rIns="45720" anchor="ctr">
            <a:noAutofit/>
          </a:bodyPr>
          <a:lstStyle>
            <a:lvl1pPr algn="r">
              <a:defRPr sz="4200" b="0" cap="none" spc="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Cambria" panose="02040503050406030204" pitchFamily="18" charset="0"/>
              </a:defRPr>
            </a:lvl1pPr>
            <a:extLst/>
          </a:lstStyle>
          <a:p>
            <a:r>
              <a:rPr kumimoji="0" lang="lt-LT"/>
              <a:t>Pavadinimas</a:t>
            </a:r>
            <a:endParaRPr kumimoji="0" lang="en-US"/>
          </a:p>
        </p:txBody>
      </p:sp>
      <p:sp>
        <p:nvSpPr>
          <p:cNvPr id="25" name="Paantraštė 2"/>
          <p:cNvSpPr>
            <a:spLocks noGrp="1"/>
          </p:cNvSpPr>
          <p:nvPr>
            <p:ph type="subTitle" idx="1" hasCustomPrompt="1"/>
          </p:nvPr>
        </p:nvSpPr>
        <p:spPr>
          <a:xfrm>
            <a:off x="3347864" y="2949792"/>
            <a:ext cx="5536704" cy="810090"/>
          </a:xfrm>
        </p:spPr>
        <p:txBody>
          <a:bodyPr>
            <a:normAutofit/>
          </a:bodyPr>
          <a:lstStyle>
            <a:lvl1pPr marL="0" indent="0" algn="r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/>
              <a:t>Vardas ir pavardė</a:t>
            </a:r>
          </a:p>
        </p:txBody>
      </p:sp>
      <p:pic>
        <p:nvPicPr>
          <p:cNvPr id="1026" name="Picture 2" descr="E:\Mano Dokumentai\Logotipas, adresai ir kita\logo\LAMMC_LOGO_2015_uz-pilnas.jp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2" y="2249650"/>
            <a:ext cx="2743349" cy="986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aveikslėlis 2">
            <a:extLst>
              <a:ext uri="{FF2B5EF4-FFF2-40B4-BE49-F238E27FC236}">
                <a16:creationId xmlns:a16="http://schemas.microsoft.com/office/drawing/2014/main" id="{15005E0F-C37D-4F4F-BFAB-715CE999D9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2314" y="3867950"/>
            <a:ext cx="1955992" cy="1044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lt-LT"/>
              <a:t>Spustelėkite, jei norite keisite ruoš. pav. stilių</a:t>
            </a:r>
          </a:p>
        </p:txBody>
      </p:sp>
      <p:sp>
        <p:nvSpPr>
          <p:cNvPr id="3" name="Teksto vietos rezervavimo ženklas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 ruošinio teksto stiliams keisti</a:t>
            </a:r>
          </a:p>
          <a:p>
            <a:pPr lvl="1"/>
            <a:r>
              <a:rPr lang="lt-LT"/>
              <a:t>Antras lygmuo</a:t>
            </a:r>
          </a:p>
          <a:p>
            <a:pPr lvl="2"/>
            <a:r>
              <a:rPr lang="lt-LT"/>
              <a:t>Trečias lygmuo</a:t>
            </a:r>
          </a:p>
          <a:p>
            <a:pPr lvl="3"/>
            <a:r>
              <a:rPr lang="lt-LT"/>
              <a:t>Ketvirtas lygmuo</a:t>
            </a:r>
          </a:p>
          <a:p>
            <a:pPr lvl="4"/>
            <a:r>
              <a:rPr lang="lt-LT"/>
              <a:t>Penktas lygmuo</a:t>
            </a:r>
          </a:p>
        </p:txBody>
      </p:sp>
      <p:sp>
        <p:nvSpPr>
          <p:cNvPr id="6" name="Skaidrės numerio vietos rezervavimo ženklas 5"/>
          <p:cNvSpPr>
            <a:spLocks noGrp="1"/>
          </p:cNvSpPr>
          <p:nvPr>
            <p:ph type="sldNum" sz="quarter" idx="4"/>
          </p:nvPr>
        </p:nvSpPr>
        <p:spPr>
          <a:xfrm>
            <a:off x="3505200" y="4602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</a:defRPr>
            </a:lvl1pPr>
          </a:lstStyle>
          <a:p>
            <a:fld id="{2FEC95DC-F77F-4382-9F00-42DBE57C5A0C}" type="slidenum">
              <a:rPr lang="lt-LT" smtClean="0"/>
              <a:pPr/>
              <a:t>‹#›</a:t>
            </a:fld>
            <a:endParaRPr lang="lt-LT"/>
          </a:p>
        </p:txBody>
      </p:sp>
      <p:sp>
        <p:nvSpPr>
          <p:cNvPr id="7" name="TextBox 6"/>
          <p:cNvSpPr txBox="1"/>
          <p:nvPr/>
        </p:nvSpPr>
        <p:spPr>
          <a:xfrm>
            <a:off x="7812360" y="4515966"/>
            <a:ext cx="118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LAMMC</a:t>
            </a:r>
          </a:p>
        </p:txBody>
      </p:sp>
      <p:grpSp>
        <p:nvGrpSpPr>
          <p:cNvPr id="8" name="12 grupė"/>
          <p:cNvGrpSpPr/>
          <p:nvPr/>
        </p:nvGrpSpPr>
        <p:grpSpPr>
          <a:xfrm rot="10800000">
            <a:off x="179512" y="4515966"/>
            <a:ext cx="8784976" cy="54006"/>
            <a:chOff x="507492" y="1501519"/>
            <a:chExt cx="8129016" cy="63125"/>
          </a:xfrm>
        </p:grpSpPr>
        <p:cxnSp>
          <p:nvCxnSpPr>
            <p:cNvPr id="9" name="16 tiesioji jungtis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17 tiesioji jungtis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93F0AFA-14D1-F1EC-696E-FA50BB97460C}"/>
              </a:ext>
            </a:extLst>
          </p:cNvPr>
          <p:cNvSpPr txBox="1"/>
          <p:nvPr userDrawn="1"/>
        </p:nvSpPr>
        <p:spPr>
          <a:xfrm>
            <a:off x="7812360" y="4515966"/>
            <a:ext cx="1187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>
                <a:solidFill>
                  <a:srgbClr val="006600"/>
                </a:solidFill>
                <a:latin typeface="Calibri" pitchFamily="34" charset="0"/>
                <a:cs typeface="Calibri" pitchFamily="34" charset="0"/>
              </a:rPr>
              <a:t>LAMMC</a:t>
            </a:r>
          </a:p>
        </p:txBody>
      </p:sp>
      <p:grpSp>
        <p:nvGrpSpPr>
          <p:cNvPr id="5" name="12 grupė">
            <a:extLst>
              <a:ext uri="{FF2B5EF4-FFF2-40B4-BE49-F238E27FC236}">
                <a16:creationId xmlns:a16="http://schemas.microsoft.com/office/drawing/2014/main" id="{27F79731-29DA-5760-8468-FEB8C98AF178}"/>
              </a:ext>
            </a:extLst>
          </p:cNvPr>
          <p:cNvGrpSpPr/>
          <p:nvPr userDrawn="1"/>
        </p:nvGrpSpPr>
        <p:grpSpPr>
          <a:xfrm rot="10800000">
            <a:off x="179512" y="4515966"/>
            <a:ext cx="8784976" cy="54006"/>
            <a:chOff x="507492" y="1501519"/>
            <a:chExt cx="8129016" cy="63125"/>
          </a:xfrm>
        </p:grpSpPr>
        <p:cxnSp>
          <p:nvCxnSpPr>
            <p:cNvPr id="11" name="16 tiesioji jungtis">
              <a:extLst>
                <a:ext uri="{FF2B5EF4-FFF2-40B4-BE49-F238E27FC236}">
                  <a16:creationId xmlns:a16="http://schemas.microsoft.com/office/drawing/2014/main" id="{144779B3-36C3-64DE-D9AA-1BC447812804}"/>
                </a:ext>
              </a:extLst>
            </p:cNvPr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rgbClr val="006600"/>
              </a:solidFill>
              <a:miter lim="800000"/>
            </a:ln>
            <a:effectLst>
              <a:outerShdw blurRad="50800" dist="38100" dir="13500000" algn="br" rotWithShape="0">
                <a:prstClr val="black">
                  <a:alpha val="24000"/>
                </a:prst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17 tiesioji jungtis">
              <a:extLst>
                <a:ext uri="{FF2B5EF4-FFF2-40B4-BE49-F238E27FC236}">
                  <a16:creationId xmlns:a16="http://schemas.microsoft.com/office/drawing/2014/main" id="{7A1EEDB3-B73F-C370-17F7-7ECC14987D3A}"/>
                </a:ext>
              </a:extLst>
            </p:cNvPr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rgbClr val="006600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373555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49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rgbClr val="006600"/>
        </a:buClr>
        <a:buSzPct val="70000"/>
        <a:buFont typeface="Cambria" panose="02040503050406030204" pitchFamily="18" charset="0"/>
        <a:buChar char="⦿"/>
        <a:defRPr sz="32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4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rgbClr val="006600"/>
        </a:buClr>
        <a:buSzPct val="105000"/>
        <a:buFont typeface="Arial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Cambria" panose="02040503050406030204" pitchFamily="18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5B0A8B90-2AE4-4385-BA91-0F7DC40F5C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419872" y="2839208"/>
            <a:ext cx="5536704" cy="1062118"/>
          </a:xfrm>
        </p:spPr>
        <p:txBody>
          <a:bodyPr>
            <a:normAutofit/>
          </a:bodyPr>
          <a:lstStyle/>
          <a:p>
            <a:r>
              <a:rPr lang="lt-L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Ardas Kavaliauskas</a:t>
            </a:r>
          </a:p>
          <a:p>
            <a:r>
              <a:rPr lang="lt-LT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dr. Renaldas Žydelis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024BA2-32A5-123D-D049-23B81B140647}"/>
              </a:ext>
            </a:extLst>
          </p:cNvPr>
          <p:cNvSpPr txBox="1"/>
          <p:nvPr/>
        </p:nvSpPr>
        <p:spPr>
          <a:xfrm>
            <a:off x="558213" y="1171346"/>
            <a:ext cx="8273008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lt-L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Nuotolinių </a:t>
            </a:r>
            <a:r>
              <a:rPr lang="lt-LT" sz="2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multispektrinių</a:t>
            </a:r>
            <a:r>
              <a:rPr lang="lt-LT" sz="2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duomenų taikymas prognozuojant kukurūzų biomasės derlių mašininio mokymosi metodais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F4273F-D62B-2FD4-C649-A4111302771D}"/>
              </a:ext>
            </a:extLst>
          </p:cNvPr>
          <p:cNvSpPr/>
          <p:nvPr/>
        </p:nvSpPr>
        <p:spPr>
          <a:xfrm>
            <a:off x="6660232" y="3723878"/>
            <a:ext cx="2296344" cy="12961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55940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42D09-ACA7-F8D6-3BF8-B91E2C0A9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err="1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Tyrimo problema ir aktualumas</a:t>
            </a:r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E60FB9-80F6-2A25-B7E3-E0348E6A4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2</a:t>
            </a:fld>
            <a:endParaRPr lang="lt-LT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2D53EFB-4397-76D4-0404-9016FD0552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Kukurūzai –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viena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svarbiausių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grūdinių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kultūrų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pasaulyje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Šiaurės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Europoje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taip pat ir Lietuvoje, jų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auginimas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grūdams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plečiasi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dėl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ankstyvesnių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hibridų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kintančio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klimato;</a:t>
            </a:r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Antžeminė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biomasė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pagrindinis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augalų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augimo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mitybos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būklės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rodiklis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tačiau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nustatymas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destruktyvus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imlus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darbui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Efektyvus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maisto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medžiagų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ypač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azoto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valdymas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būtinas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derliui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palaikyti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neigiamam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poveikiui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aplinkai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mažinti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lt-LT" dirty="0" err="1">
                <a:solidFill>
                  <a:schemeClr val="tx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Multispektriniai</a:t>
            </a:r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nepilotuojamų skraidyklių duomenys teikia operatyvią informaciją apie pasėlio būklę viso sezono metu;</a:t>
            </a:r>
          </a:p>
          <a:p>
            <a:pPr>
              <a:buFont typeface="Wingdings" panose="05000000000000000000" pitchFamily="2" charset="2"/>
              <a:buChar char="Ø"/>
            </a:pPr>
            <a:endParaRPr lang="lt-LT" dirty="0">
              <a:solidFill>
                <a:schemeClr val="tx1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lt-LT" dirty="0">
                <a:solidFill>
                  <a:schemeClr val="tx1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Lauko bei nuotolinių duomenų ir mašininio mokymosi integravimas į vieną sistemą yra sudėtingas, ypač laukuose su skirtingais dirvožemiais ir skirtingais sezonais.</a:t>
            </a:r>
          </a:p>
          <a:p>
            <a:endParaRPr lang="lt-LT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7087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70AF2-EC8F-7C0C-42D8-4CCC926F0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Tikslas</a:t>
            </a:r>
            <a:endParaRPr lang="lt-LT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9CB5C9-F12E-00B8-D4BA-131363E305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Įvertinti</a:t>
            </a:r>
            <a:r>
              <a:rPr lang="lt-LT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nepilotuojamų skraidyklių </a:t>
            </a:r>
            <a:r>
              <a:rPr lang="lt-LT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multi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spektri</a:t>
            </a:r>
            <a:r>
              <a:rPr lang="lt-LT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ų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duomenų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aplinkos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kintamųjų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ir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lauko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matavimų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derinių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tinkamumą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kukurūzų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antžeminei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biomasei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prognozuoti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viso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sezono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mašininio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mokymosi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modeliais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(RF, SVR, PLSR)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bei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modelių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perkeliamumą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tarp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metų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dviejose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vietovėse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skirtingais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dirvožemiais</a:t>
            </a:r>
            <a:r>
              <a:rPr lang="en-US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lt-LT" sz="1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FF0FB3-9799-D041-A667-E994DB9DF3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3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51705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8F761-8BE3-6D83-31F1-1FBD1F8CBA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C255B-0DD6-B7F8-B83B-5E2AD0925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4</a:t>
            </a:fld>
            <a:endParaRPr lang="lt-LT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8F30273-9680-D1B9-9C97-DEB53D5A46C0}"/>
              </a:ext>
            </a:extLst>
          </p:cNvPr>
          <p:cNvSpPr txBox="1">
            <a:spLocks/>
          </p:cNvSpPr>
          <p:nvPr/>
        </p:nvSpPr>
        <p:spPr>
          <a:xfrm>
            <a:off x="205240" y="30187"/>
            <a:ext cx="8712968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lt-LT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Eksperimento vieta</a:t>
            </a:r>
            <a:endParaRPr lang="lt-LT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0A514265-C9E7-D649-EABE-BDECC9D71FF9}"/>
              </a:ext>
            </a:extLst>
          </p:cNvPr>
          <p:cNvSpPr txBox="1">
            <a:spLocks/>
          </p:cNvSpPr>
          <p:nvPr/>
        </p:nvSpPr>
        <p:spPr>
          <a:xfrm>
            <a:off x="3505200" y="4602162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lt-LT"/>
            </a:defPPr>
            <a:lvl1pPr marL="0" algn="ctr" defTabSz="914400" rtl="0" eaLnBrk="1" latinLnBrk="0" hangingPunct="1">
              <a:defRPr sz="1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A226E2A6-6D93-4997-8D45-933F879E6E5B}" type="slidenum">
              <a:rPr lang="lt-LT" smtClean="0"/>
              <a:pPr/>
              <a:t>4</a:t>
            </a:fld>
            <a:endParaRPr lang="lt-LT"/>
          </a:p>
        </p:txBody>
      </p:sp>
      <p:pic>
        <p:nvPicPr>
          <p:cNvPr id="7" name="Content Placeholder 10">
            <a:extLst>
              <a:ext uri="{FF2B5EF4-FFF2-40B4-BE49-F238E27FC236}">
                <a16:creationId xmlns:a16="http://schemas.microsoft.com/office/drawing/2014/main" id="{415DB66E-3BF5-23F7-67B0-9ABADF77F1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776" y="945204"/>
            <a:ext cx="4032448" cy="213211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4537D25-0797-FA6A-A2A6-78C032C2418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24" y="918726"/>
            <a:ext cx="5117937" cy="255530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3FBDA02-FC5F-11F7-2C97-342834390707}"/>
              </a:ext>
            </a:extLst>
          </p:cNvPr>
          <p:cNvSpPr txBox="1"/>
          <p:nvPr/>
        </p:nvSpPr>
        <p:spPr>
          <a:xfrm>
            <a:off x="61224" y="3473603"/>
            <a:ext cx="900100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1 pav. </a:t>
            </a:r>
            <a:r>
              <a:rPr sz="1000" b="0">
                <a:latin typeface="Times New Roman"/>
              </a:rPr>
              <a:t>Lietuvos agroklimatinės zonos (1) ir lauko eksperimentų vietos 2023–2025 m. (2); dešinėje (3) – Akademijos ir Ruoščių eksperimentų dirvožemio profiliai. Skaičiai (I, II, III) ir raidės (a–e) žymi agroklimatinius rajonus ir parajonius.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D55D7F-A9D0-6FF9-018E-D8BE2A2DD4AF}"/>
              </a:ext>
            </a:extLst>
          </p:cNvPr>
          <p:cNvSpPr txBox="1"/>
          <p:nvPr/>
        </p:nvSpPr>
        <p:spPr>
          <a:xfrm>
            <a:off x="1331640" y="70167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EEB7D6-C5AD-B29D-DECD-99AF13A91967}"/>
              </a:ext>
            </a:extLst>
          </p:cNvPr>
          <p:cNvSpPr txBox="1"/>
          <p:nvPr/>
        </p:nvSpPr>
        <p:spPr>
          <a:xfrm>
            <a:off x="3874532" y="654234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7B4770-22C5-2520-DA65-CBEC9D48A2DC}"/>
              </a:ext>
            </a:extLst>
          </p:cNvPr>
          <p:cNvSpPr txBox="1"/>
          <p:nvPr/>
        </p:nvSpPr>
        <p:spPr>
          <a:xfrm>
            <a:off x="7420367" y="647246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6E939DF-BD97-8043-E2E5-4FEF6FF93E0D}"/>
              </a:ext>
            </a:extLst>
          </p:cNvPr>
          <p:cNvSpPr txBox="1"/>
          <p:nvPr/>
        </p:nvSpPr>
        <p:spPr>
          <a:xfrm>
            <a:off x="6601878" y="884591"/>
            <a:ext cx="1168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/>
              <a:t>Akademija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EC47C77-A086-EADD-62FC-A6ED87A01F66}"/>
              </a:ext>
            </a:extLst>
          </p:cNvPr>
          <p:cNvSpPr txBox="1"/>
          <p:nvPr/>
        </p:nvSpPr>
        <p:spPr>
          <a:xfrm>
            <a:off x="7883984" y="879356"/>
            <a:ext cx="957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t-LT" err="1"/>
              <a:t>Ruosciai</a:t>
            </a:r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10220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90B5DC-DC68-6232-605F-165B149CB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512" y="-2634"/>
            <a:ext cx="8229600" cy="857250"/>
          </a:xfrm>
        </p:spPr>
        <p:txBody>
          <a:bodyPr/>
          <a:lstStyle/>
          <a:p>
            <a:r>
              <a:rPr lang="en-US" sz="28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Tręšimo variantai</a:t>
            </a:r>
            <a:endParaRPr lang="lt-LT" sz="2800" i="1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3CB34-5143-2EA9-D495-20B02A819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74514"/>
            <a:ext cx="8229600" cy="3394472"/>
          </a:xfrm>
        </p:spPr>
        <p:txBody>
          <a:bodyPr>
            <a:normAutofit/>
          </a:bodyPr>
          <a:lstStyle/>
          <a:p>
            <a:pPr marL="800100" lvl="2" indent="0">
              <a:buNone/>
            </a:pPr>
            <a:endParaRPr lang="lt-LT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lt-LT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77944B-A8A9-8CB4-0FFB-25B8138EE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5</a:t>
            </a:fld>
            <a:endParaRPr lang="lt-LT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5A4E484-8F97-7177-ABF9-2BAAD68036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8907938"/>
              </p:ext>
            </p:extLst>
          </p:nvPr>
        </p:nvGraphicFramePr>
        <p:xfrm>
          <a:off x="744582" y="1127125"/>
          <a:ext cx="7654836" cy="3014536"/>
        </p:xfrm>
        <a:graphic>
          <a:graphicData uri="http://schemas.openxmlformats.org/drawingml/2006/table">
            <a:tbl>
              <a:tblPr firstRow="1" firstCol="1" bandRow="1">
                <a:tableStyleId>{9D7B26C5-4107-4FEC-AEDC-1716B250A1EF}</a:tableStyleId>
              </a:tblPr>
              <a:tblGrid>
                <a:gridCol w="4004965">
                  <a:extLst>
                    <a:ext uri="{9D8B030D-6E8A-4147-A177-3AD203B41FA5}">
                      <a16:colId xmlns:a16="http://schemas.microsoft.com/office/drawing/2014/main" val="2424892391"/>
                    </a:ext>
                  </a:extLst>
                </a:gridCol>
                <a:gridCol w="1112445">
                  <a:extLst>
                    <a:ext uri="{9D8B030D-6E8A-4147-A177-3AD203B41FA5}">
                      <a16:colId xmlns:a16="http://schemas.microsoft.com/office/drawing/2014/main" val="1715207316"/>
                    </a:ext>
                  </a:extLst>
                </a:gridCol>
                <a:gridCol w="430286">
                  <a:extLst>
                    <a:ext uri="{9D8B030D-6E8A-4147-A177-3AD203B41FA5}">
                      <a16:colId xmlns:a16="http://schemas.microsoft.com/office/drawing/2014/main" val="1756528288"/>
                    </a:ext>
                  </a:extLst>
                </a:gridCol>
                <a:gridCol w="354400">
                  <a:extLst>
                    <a:ext uri="{9D8B030D-6E8A-4147-A177-3AD203B41FA5}">
                      <a16:colId xmlns:a16="http://schemas.microsoft.com/office/drawing/2014/main" val="655469090"/>
                    </a:ext>
                  </a:extLst>
                </a:gridCol>
                <a:gridCol w="430286">
                  <a:extLst>
                    <a:ext uri="{9D8B030D-6E8A-4147-A177-3AD203B41FA5}">
                      <a16:colId xmlns:a16="http://schemas.microsoft.com/office/drawing/2014/main" val="3916666875"/>
                    </a:ext>
                  </a:extLst>
                </a:gridCol>
                <a:gridCol w="880058">
                  <a:extLst>
                    <a:ext uri="{9D8B030D-6E8A-4147-A177-3AD203B41FA5}">
                      <a16:colId xmlns:a16="http://schemas.microsoft.com/office/drawing/2014/main" val="3368420123"/>
                    </a:ext>
                  </a:extLst>
                </a:gridCol>
                <a:gridCol w="442396">
                  <a:extLst>
                    <a:ext uri="{9D8B030D-6E8A-4147-A177-3AD203B41FA5}">
                      <a16:colId xmlns:a16="http://schemas.microsoft.com/office/drawing/2014/main" val="3440697803"/>
                    </a:ext>
                  </a:extLst>
                </a:gridCol>
              </a:tblGrid>
              <a:tr h="1898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Makroelementų norma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Priedų norma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9079801"/>
                  </a:ext>
                </a:extLst>
              </a:tr>
              <a:tr h="1746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kg ha⁻¹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t-L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kg ha⁻¹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 ha⁻¹</a:t>
                      </a:r>
                      <a:endParaRPr lang="lt-LT"/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512148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Variantas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Santrumpa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Hidrogelis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Si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879644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 Kontrolė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5253740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 Amonio salietra N90 + P45 + K90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138048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 Amonio salietra N90 + P45 + K90+ hidrogelis50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AN1+H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8248186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 Amonio salietra N90 + P45 + K90 + silicis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AN1+Si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800540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 Amonio salietra N170 + P90 + K170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AN2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750429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Amonio salietra N170 + P90 + K170+ hidrogelis50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AN2+H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3456323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de-DE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7. Amonio salietra N170 + P90 + K170+ silicis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AN2+Si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5003597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 Granuliuotas galvijų mėšlas N170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PCM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4034842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9. Granuliuotas galvijų mėšlas N170 + hidrogelis50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PCM+H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9551194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10. Granuliuotas galvijų mėšlas N170 + silicis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PCM+Si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6306575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 Amonio salietra N90 + Granuliuotas galvijų mėšlas N80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AN1+PCM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0406479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12. Amonio salietra N90 + Granuliuotas galvijų mėšlas N80 + hidrogelis50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AN1+PCM+H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921512"/>
                  </a:ext>
                </a:extLst>
              </a:tr>
              <a:tr h="1803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  <a:tabLst>
                          <a:tab pos="2226310" algn="l"/>
                        </a:tabLst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 Amonio salietra N90 + Granuliuotas galvijų mėšlas N80 + silicis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AN1+PCM+Si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lt-LT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1 </a:t>
                      </a:r>
                      <a:endParaRPr lang="lt-LT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8978108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992AB893-F6AA-F661-EFED-641103D608D9}"/>
              </a:ext>
            </a:extLst>
          </p:cNvPr>
          <p:cNvSpPr txBox="1"/>
          <p:nvPr/>
        </p:nvSpPr>
        <p:spPr>
          <a:xfrm>
            <a:off x="117566" y="874514"/>
            <a:ext cx="84973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40385">
              <a:spcAft>
                <a:spcPts val="1000"/>
              </a:spcAft>
              <a:buNone/>
            </a:pPr>
            <a:r>
              <a:rPr lang="lt-LT" sz="1000" b="1" i="0" kern="10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lentelė. </a:t>
            </a:r>
            <a:r>
              <a:rPr sz="1000" b="0">
                <a:latin typeface="Times New Roman"/>
              </a:rPr>
              <a:t>Eksperimento variantai, santrumpos ir makroelementų bei priedų normos</a:t>
            </a:r>
            <a:endParaRPr lang="lt-LT" sz="1000" i="1" kern="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78513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EA2F88-21DA-191D-F37F-AA744623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6</a:t>
            </a:fld>
            <a:endParaRPr lang="lt-LT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FD28825-5019-CC6A-9136-6B45E477882C}"/>
              </a:ext>
            </a:extLst>
          </p:cNvPr>
          <p:cNvSpPr txBox="1"/>
          <p:nvPr/>
        </p:nvSpPr>
        <p:spPr>
          <a:xfrm>
            <a:off x="1895954" y="4190650"/>
            <a:ext cx="647007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>
                <a:latin typeface="Times New Roman" panose="02020603050405020304" pitchFamily="18" charset="0"/>
                <a:cs typeface="Times New Roman" panose="02020603050405020304" pitchFamily="18" charset="0"/>
              </a:rPr>
              <a:t>2 pav. </a:t>
            </a:r>
            <a:r>
              <a:rPr sz="1000" b="0">
                <a:latin typeface="Times New Roman"/>
              </a:rPr>
              <a:t>Bendroji kukurūzų biomasės vertinimo metodikos schema</a:t>
            </a:r>
            <a:endParaRPr lang="lt-LT" sz="10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588D9A-CCA7-35B9-B100-E2C303B082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472812"/>
            <a:ext cx="5667375" cy="38004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D55BCA-A138-16AA-2972-AB01A47F89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-6501"/>
            <a:ext cx="8928992" cy="451622"/>
          </a:xfrm>
        </p:spPr>
        <p:txBody>
          <a:bodyPr/>
          <a:lstStyle/>
          <a:p>
            <a:r>
              <a:rPr lang="lt-LT" sz="2400" b="1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Darbo eigos schema</a:t>
            </a:r>
            <a:endParaRPr lang="lt-LT" sz="24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590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Duomenys ir kintamieji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566928"/>
            <a:ext cx="8595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2 lentelė. </a:t>
            </a:r>
            <a:r>
              <a:rPr sz="1000">
                <a:latin typeface="Times New Roman"/>
              </a:rPr>
              <a:t>Modeliuose naudoti duomenys ir kintamieji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" y="896112"/>
          <a:ext cx="8412480" cy="1920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Nr.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Duomenų grupė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Santrumpa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Kintamieji / aprašymas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Antžeminė biomasė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AGB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Prognozuojamas kintamasis: sausa masė, t ha⁻¹; V5, V10, VT, R3, R6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Spektrinės juostos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BANDS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Iš viso 5: Blue, Green, Red, Red Edge, NIR (augalijos pikseliai)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Aplinkos kintamieji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ENV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err="1">
                          <a:solidFill>
                            <a:srgbClr val="000000"/>
                          </a:solidFill>
                          <a:latin typeface="Times New Roman"/>
                        </a:rPr>
                        <a:t>GDD (bazė 8 °C), paros temperatūrų suma, kritulių suma nuo sėjos iki tarpsnio</a:t>
                      </a:r>
                      <a:endParaRPr sz="1100" b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Lauko matavimai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FIELD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err="1">
                          <a:solidFill>
                            <a:srgbClr val="000000"/>
                          </a:solidFill>
                          <a:latin typeface="Times New Roman"/>
                        </a:rPr>
                        <a:t>Augalų aukštis, SPAD, chlorofilo fluorescencija (Fv/Fm)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3063240"/>
            <a:ext cx="8412480" cy="5129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200" dirty="0" err="1">
                <a:latin typeface="Times New Roman"/>
              </a:rPr>
              <a:t>Laukelio</a:t>
            </a:r>
            <a:r>
              <a:rPr sz="1200" dirty="0">
                <a:latin typeface="Times New Roman"/>
              </a:rPr>
              <a:t> </a:t>
            </a:r>
            <a:r>
              <a:rPr sz="1200" dirty="0" err="1">
                <a:latin typeface="Times New Roman"/>
              </a:rPr>
              <a:t>reikšmė</a:t>
            </a:r>
            <a:r>
              <a:rPr sz="1200" dirty="0">
                <a:latin typeface="Times New Roman"/>
              </a:rPr>
              <a:t> – augalų </a:t>
            </a:r>
            <a:r>
              <a:rPr sz="1200" dirty="0" err="1">
                <a:latin typeface="Times New Roman"/>
              </a:rPr>
              <a:t>matavimų</a:t>
            </a:r>
            <a:r>
              <a:rPr sz="1200" dirty="0">
                <a:latin typeface="Times New Roman"/>
              </a:rPr>
              <a:t> </a:t>
            </a:r>
            <a:r>
              <a:rPr sz="1200" dirty="0" err="1">
                <a:latin typeface="Times New Roman"/>
              </a:rPr>
              <a:t>vidurkis</a:t>
            </a:r>
            <a:r>
              <a:rPr sz="1200" dirty="0">
                <a:latin typeface="Times New Roman"/>
              </a:rPr>
              <a:t>; 52 </a:t>
            </a:r>
            <a:r>
              <a:rPr sz="1200" dirty="0" err="1">
                <a:latin typeface="Times New Roman"/>
              </a:rPr>
              <a:t>laukeliai</a:t>
            </a:r>
            <a:r>
              <a:rPr sz="1200" dirty="0">
                <a:latin typeface="Times New Roman"/>
              </a:rPr>
              <a:t> × 2 </a:t>
            </a:r>
            <a:r>
              <a:rPr sz="1200" dirty="0" err="1">
                <a:latin typeface="Times New Roman"/>
              </a:rPr>
              <a:t>vietovės</a:t>
            </a:r>
            <a:r>
              <a:rPr sz="1200" dirty="0">
                <a:latin typeface="Times New Roman"/>
              </a:rPr>
              <a:t> × 5 </a:t>
            </a:r>
            <a:r>
              <a:rPr sz="1200" dirty="0" err="1">
                <a:latin typeface="Times New Roman"/>
              </a:rPr>
              <a:t>tarpsniai</a:t>
            </a:r>
            <a:r>
              <a:rPr sz="1200" dirty="0">
                <a:latin typeface="Times New Roman"/>
              </a:rPr>
              <a:t> × 3 </a:t>
            </a:r>
            <a:r>
              <a:rPr sz="1200" dirty="0" err="1">
                <a:latin typeface="Times New Roman"/>
              </a:rPr>
              <a:t>metai</a:t>
            </a:r>
            <a:r>
              <a:rPr sz="1200" dirty="0">
                <a:latin typeface="Times New Roman"/>
              </a:rPr>
              <a:t> = 1560 </a:t>
            </a:r>
            <a:r>
              <a:rPr sz="1200" dirty="0" err="1">
                <a:latin typeface="Times New Roman"/>
              </a:rPr>
              <a:t>stebėjimų</a:t>
            </a:r>
            <a:r>
              <a:rPr sz="1200" dirty="0">
                <a:latin typeface="Times New Roman"/>
              </a:rPr>
              <a:t>.</a:t>
            </a:r>
          </a:p>
          <a:p>
            <a:pPr>
              <a:spcAft>
                <a:spcPts val="400"/>
              </a:spcAft>
            </a:pPr>
            <a:r>
              <a:rPr sz="1200" dirty="0" err="1">
                <a:latin typeface="Times New Roman"/>
              </a:rPr>
              <a:t>Meteorologiniai</a:t>
            </a:r>
            <a:r>
              <a:rPr sz="1200" dirty="0">
                <a:latin typeface="Times New Roman"/>
              </a:rPr>
              <a:t> </a:t>
            </a:r>
            <a:r>
              <a:rPr sz="1200" dirty="0" err="1">
                <a:latin typeface="Times New Roman"/>
              </a:rPr>
              <a:t>duomenys</a:t>
            </a:r>
            <a:r>
              <a:rPr sz="1200" dirty="0">
                <a:latin typeface="Times New Roman"/>
              </a:rPr>
              <a:t> – Dotnuvos </a:t>
            </a:r>
            <a:r>
              <a:rPr sz="1200" dirty="0" err="1">
                <a:latin typeface="Times New Roman"/>
              </a:rPr>
              <a:t>meteorologijos</a:t>
            </a:r>
            <a:r>
              <a:rPr sz="1200" dirty="0">
                <a:latin typeface="Times New Roman"/>
              </a:rPr>
              <a:t> </a:t>
            </a:r>
            <a:r>
              <a:rPr sz="1200" dirty="0" err="1">
                <a:latin typeface="Times New Roman"/>
              </a:rPr>
              <a:t>stotis</a:t>
            </a:r>
            <a:r>
              <a:rPr sz="1200" dirty="0">
                <a:latin typeface="Times New Roman"/>
              </a:rPr>
              <a:t>; </a:t>
            </a:r>
            <a:r>
              <a:rPr sz="1200" dirty="0" err="1">
                <a:latin typeface="Times New Roman"/>
              </a:rPr>
              <a:t>sėja</a:t>
            </a:r>
            <a:r>
              <a:rPr sz="1200" dirty="0">
                <a:latin typeface="Times New Roman"/>
              </a:rPr>
              <a:t>: 2023-05-17, 2024-05-15, 2025-05-14.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Modeliavimo scenarijai ir validavimas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566928"/>
            <a:ext cx="8595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3 lentelė. </a:t>
            </a:r>
            <a:r>
              <a:rPr sz="1000">
                <a:latin typeface="Times New Roman"/>
              </a:rPr>
              <a:t>Modeliavimo scenarijai ir naudoti kintamieji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65760" y="896112"/>
          <a:ext cx="8412480" cy="1920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457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54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Nr.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Scenarijus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Santrumpa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1">
                          <a:solidFill>
                            <a:srgbClr val="000000"/>
                          </a:solidFill>
                          <a:latin typeface="Times New Roman"/>
                        </a:rPr>
                        <a:t>Kintamieji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Spektrinės juostos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BANDS (5 kintamieji)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Juostos + aplinka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BANDS + ENV (8 kintamieji)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Juostos + lauko matavimai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err="1">
                          <a:solidFill>
                            <a:srgbClr val="000000"/>
                          </a:solidFill>
                          <a:latin typeface="Times New Roman"/>
                        </a:rPr>
                        <a:t>BANDS + FIELD (8 kintamieji)</a:t>
                      </a:r>
                      <a:endParaRPr sz="1100" b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algn="l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Juostos + aplinka + lauko matavimai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00000"/>
                          </a:solidFill>
                          <a:latin typeface="Times New Roman"/>
                        </a:rPr>
                        <a:t>A4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 err="1">
                          <a:solidFill>
                            <a:srgbClr val="000000"/>
                          </a:solidFill>
                          <a:latin typeface="Times New Roman"/>
                        </a:rPr>
                        <a:t>BANDS + ENV + FIELD (11 kintamųjų)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65760" y="3063240"/>
            <a:ext cx="841248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200">
                <a:latin typeface="Times New Roman"/>
              </a:rPr>
              <a:t>Modeliai: Random Forest (RF), atraminių vektorių regresija (SVR), dalinių mažiausių kvadratų regresija (PLSR).</a:t>
            </a:r>
          </a:p>
          <a:p>
            <a:pPr>
              <a:spcAft>
                <a:spcPts val="400"/>
              </a:spcAft>
            </a:pPr>
            <a:r>
              <a:rPr sz="1200">
                <a:latin typeface="Times New Roman"/>
              </a:rPr>
              <a:t>Viso sezono modelis: visi tarpsniai ir abi vietovės kartu; tarpsnis – papildomas kintamasis.</a:t>
            </a:r>
          </a:p>
          <a:p>
            <a:pPr>
              <a:spcAft>
                <a:spcPts val="400"/>
              </a:spcAft>
            </a:pPr>
            <a:r>
              <a:rPr sz="1200">
                <a:latin typeface="Times New Roman"/>
              </a:rPr>
              <a:t>Tarpmetinė validacija: kalibravimas dviejų metų, validacija trečiųjų metų duomenimis (3 kartai); parametrai parinkti tik kalibravimo duomenimis.</a:t>
            </a:r>
          </a:p>
          <a:p>
            <a:pPr>
              <a:spcAft>
                <a:spcPts val="400"/>
              </a:spcAft>
            </a:pPr>
            <a:r>
              <a:rPr sz="1200">
                <a:latin typeface="Times New Roman"/>
              </a:rPr>
              <a:t>Tikslumo rodikliai: R², RMSE ir NRMSE.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Antžeminės biomasės dinamika</a:t>
            </a:r>
          </a:p>
        </p:txBody>
      </p:sp>
      <p:pic>
        <p:nvPicPr>
          <p:cNvPr id="3" name="Picture 2" descr="f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66928"/>
            <a:ext cx="7863840" cy="3002557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74320" y="3587773"/>
            <a:ext cx="8595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3 pav. </a:t>
            </a:r>
            <a:r>
              <a:rPr sz="1000">
                <a:latin typeface="Times New Roman"/>
              </a:rPr>
              <a:t>Kukurūzų antžeminės sausos biomasės dinamika augimo tarpsniais Akademijoje ir Ruoščiuose 2023–2025 m. (vidurkis ± SD)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Aplinkos sąlygos vegetacijos metu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587773"/>
            <a:ext cx="8595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4 pav. </a:t>
            </a:r>
            <a:r>
              <a:rPr sz="1000">
                <a:latin typeface="Times New Roman"/>
              </a:rPr>
              <a:t>Sukaupta temperatūrų suma (GDD, bazė 8 °C) ir kritulių suma nuo sėjos 2023–2025 m.; taškai – biomasės ėmimo datos (V5, V10, VT, R3, R6)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10</a:t>
            </a:r>
          </a:p>
        </p:txBody>
      </p:sp>
      <p:pic>
        <p:nvPicPr>
          <p:cNvPr id="6" name="Picture 5" descr="f_aplink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566928"/>
            <a:ext cx="7863839" cy="300255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Viso sezono modelių tikslumas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4320" y="566928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4 lentelė. </a:t>
            </a:r>
            <a:r>
              <a:rPr sz="1000">
                <a:latin typeface="Times New Roman"/>
              </a:rPr>
              <a:t>Modelių R² validacijos metais (vidurkis ± SD, 3 validacijos metai)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8082554"/>
              </p:ext>
            </p:extLst>
          </p:nvPr>
        </p:nvGraphicFramePr>
        <p:xfrm>
          <a:off x="320040" y="841247"/>
          <a:ext cx="8503920" cy="13258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3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Scenarijus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Kintamieji</a:t>
                      </a:r>
                      <a:endParaRPr sz="1050" b="1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RF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SVR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PLSR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A1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BANDS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0,79 ± 0,02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0,79 ± 0,05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0,77 ± 0,05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lang="lt-LT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A2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ENV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0,75 ± 0,04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0,79 ± 0,03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0,81 ± 0,02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A3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FIELD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0,81 ± 0,05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0,79 ± 0,08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0,88 ± 0,02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lang="lt-LT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A4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ENV + FIELD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0,79 ± 0,03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0,80 ± 0,09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0,84 ± 0,01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274320" y="2377440"/>
            <a:ext cx="85953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 dirty="0">
                <a:latin typeface="Times New Roman"/>
              </a:rPr>
              <a:t>5 </a:t>
            </a:r>
            <a:r>
              <a:rPr sz="1000" b="1" dirty="0" err="1">
                <a:latin typeface="Times New Roman"/>
              </a:rPr>
              <a:t>lentelė</a:t>
            </a:r>
            <a:r>
              <a:rPr sz="1000" b="1" dirty="0">
                <a:latin typeface="Times New Roman"/>
              </a:rPr>
              <a:t>. </a:t>
            </a:r>
            <a:r>
              <a:rPr sz="1000" dirty="0" err="1">
                <a:latin typeface="Times New Roman"/>
              </a:rPr>
              <a:t>Modelių</a:t>
            </a:r>
            <a:r>
              <a:rPr sz="1000" dirty="0">
                <a:latin typeface="Times New Roman"/>
              </a:rPr>
              <a:t> NRMSE, % </a:t>
            </a:r>
            <a:r>
              <a:rPr sz="1000" dirty="0" err="1">
                <a:latin typeface="Times New Roman"/>
              </a:rPr>
              <a:t>validacijos</a:t>
            </a:r>
            <a:r>
              <a:rPr sz="1000" dirty="0">
                <a:latin typeface="Times New Roman"/>
              </a:rPr>
              <a:t> </a:t>
            </a:r>
            <a:r>
              <a:rPr sz="1000" dirty="0" err="1">
                <a:latin typeface="Times New Roman"/>
              </a:rPr>
              <a:t>metais</a:t>
            </a:r>
            <a:r>
              <a:rPr sz="1000" dirty="0">
                <a:latin typeface="Times New Roman"/>
              </a:rPr>
              <a:t> (</a:t>
            </a:r>
            <a:r>
              <a:rPr sz="1000" dirty="0" err="1">
                <a:latin typeface="Times New Roman"/>
              </a:rPr>
              <a:t>vidurkis</a:t>
            </a:r>
            <a:r>
              <a:rPr sz="1000" dirty="0">
                <a:latin typeface="Times New Roman"/>
              </a:rPr>
              <a:t> ± SD, 3 </a:t>
            </a:r>
            <a:r>
              <a:rPr sz="1000" dirty="0" err="1">
                <a:latin typeface="Times New Roman"/>
              </a:rPr>
              <a:t>validacijos</a:t>
            </a:r>
            <a:r>
              <a:rPr sz="1000" dirty="0">
                <a:latin typeface="Times New Roman"/>
              </a:rPr>
              <a:t> </a:t>
            </a:r>
            <a:r>
              <a:rPr sz="1000" dirty="0" err="1">
                <a:latin typeface="Times New Roman"/>
              </a:rPr>
              <a:t>metai</a:t>
            </a:r>
            <a:r>
              <a:rPr sz="1000" dirty="0">
                <a:latin typeface="Times New Roman"/>
              </a:rPr>
              <a:t>)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7309881"/>
              </p:ext>
            </p:extLst>
          </p:nvPr>
        </p:nvGraphicFramePr>
        <p:xfrm>
          <a:off x="320040" y="2651760"/>
          <a:ext cx="8503920" cy="132588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5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33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333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3333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Scenarijus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Kintamieji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RF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SVR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PLSR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12700">
                      <a:solidFill>
                        <a:srgbClr val="000000"/>
                      </a:solidFill>
                    </a:lnT>
                    <a:lnB w="635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A1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39,7 ± 2,8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39,4 ± 6,8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42,1 ± 6,8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6350">
                      <a:solidFill>
                        <a:srgbClr val="000000"/>
                      </a:solidFill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lang="lt-LT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A2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ENV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43,1 ± 4,3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39,5 ± 5,0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38,1 ± 3,9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A3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FIELD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37,6 ± 7,3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39,6 ± 8,6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000000"/>
                          </a:solidFill>
                          <a:latin typeface="Times New Roman"/>
                        </a:rPr>
                        <a:t>29,5 ± 2,3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176">
                <a:tc>
                  <a:txBody>
                    <a:bodyPr/>
                    <a:lstStyle/>
                    <a:p>
                      <a:pPr algn="l"/>
                      <a:r>
                        <a:rPr lang="lt-LT" sz="105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A4</a:t>
                      </a:r>
                      <a:endParaRPr sz="105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BANDS + ENV + FIELD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39,8 ± 4,7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>
                          <a:solidFill>
                            <a:srgbClr val="000000"/>
                          </a:solidFill>
                          <a:latin typeface="Times New Roman"/>
                        </a:rPr>
                        <a:t>38,3 ± 9,7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0" dirty="0">
                          <a:solidFill>
                            <a:srgbClr val="000000"/>
                          </a:solidFill>
                          <a:latin typeface="Times New Roman"/>
                        </a:rPr>
                        <a:t>34,5 ± 1,3</a:t>
                      </a:r>
                    </a:p>
                  </a:txBody>
                  <a:tcPr marL="45720" marR="45720" marT="9000" marB="90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2700">
                      <a:solidFill>
                        <a:srgbClr val="000000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20040" y="4160520"/>
            <a:ext cx="607089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900" dirty="0" err="1">
                <a:latin typeface="Times New Roman"/>
              </a:rPr>
              <a:t>Pastaba</a:t>
            </a:r>
            <a:r>
              <a:rPr sz="900" dirty="0">
                <a:latin typeface="Times New Roman"/>
              </a:rPr>
              <a:t>. </a:t>
            </a:r>
            <a:r>
              <a:rPr sz="900" dirty="0" err="1">
                <a:latin typeface="Times New Roman"/>
              </a:rPr>
              <a:t>Paryškinta</a:t>
            </a:r>
            <a:r>
              <a:rPr sz="900" dirty="0">
                <a:latin typeface="Times New Roman"/>
              </a:rPr>
              <a:t> – </a:t>
            </a:r>
            <a:r>
              <a:rPr sz="900" dirty="0" err="1">
                <a:latin typeface="Times New Roman"/>
              </a:rPr>
              <a:t>tiksliausias</a:t>
            </a:r>
            <a:r>
              <a:rPr sz="900" dirty="0">
                <a:latin typeface="Times New Roman"/>
              </a:rPr>
              <a:t> </a:t>
            </a:r>
            <a:r>
              <a:rPr sz="900" dirty="0" err="1">
                <a:latin typeface="Times New Roman"/>
              </a:rPr>
              <a:t>modelis</a:t>
            </a:r>
            <a:r>
              <a:rPr sz="900" dirty="0">
                <a:latin typeface="Times New Roman"/>
              </a:rPr>
              <a:t>. BANDS – </a:t>
            </a:r>
            <a:r>
              <a:rPr sz="900" dirty="0" err="1">
                <a:latin typeface="Times New Roman"/>
              </a:rPr>
              <a:t>spektrinės</a:t>
            </a:r>
            <a:r>
              <a:rPr sz="900" dirty="0">
                <a:latin typeface="Times New Roman"/>
              </a:rPr>
              <a:t> </a:t>
            </a:r>
            <a:r>
              <a:rPr sz="900" dirty="0" err="1">
                <a:latin typeface="Times New Roman"/>
              </a:rPr>
              <a:t>juostos</a:t>
            </a:r>
            <a:r>
              <a:rPr sz="900" dirty="0">
                <a:latin typeface="Times New Roman"/>
              </a:rPr>
              <a:t>; ENV – </a:t>
            </a:r>
            <a:r>
              <a:rPr sz="900" dirty="0" err="1">
                <a:latin typeface="Times New Roman"/>
              </a:rPr>
              <a:t>aplinkos</a:t>
            </a:r>
            <a:r>
              <a:rPr sz="900" dirty="0">
                <a:latin typeface="Times New Roman"/>
              </a:rPr>
              <a:t> </a:t>
            </a:r>
            <a:r>
              <a:rPr sz="900" dirty="0" err="1">
                <a:latin typeface="Times New Roman"/>
              </a:rPr>
              <a:t>kintamieji</a:t>
            </a:r>
            <a:r>
              <a:rPr sz="900" dirty="0">
                <a:latin typeface="Times New Roman"/>
              </a:rPr>
              <a:t>; FIELD – </a:t>
            </a:r>
            <a:r>
              <a:rPr sz="900" dirty="0" err="1">
                <a:latin typeface="Times New Roman"/>
              </a:rPr>
              <a:t>lauko</a:t>
            </a:r>
            <a:r>
              <a:rPr sz="900" dirty="0">
                <a:latin typeface="Times New Roman"/>
              </a:rPr>
              <a:t> </a:t>
            </a:r>
            <a:r>
              <a:rPr sz="900" dirty="0" err="1">
                <a:latin typeface="Times New Roman"/>
              </a:rPr>
              <a:t>matavimai</a:t>
            </a:r>
            <a:r>
              <a:rPr lang="lt-LT" sz="900" dirty="0">
                <a:latin typeface="Times New Roman"/>
              </a:rPr>
              <a:t>.</a:t>
            </a:r>
            <a:endParaRPr sz="900" dirty="0">
              <a:latin typeface="Times New Roman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Scenarijų ir modelių palyginimas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4040816"/>
            <a:ext cx="85953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5 pav. </a:t>
            </a:r>
            <a:r>
              <a:rPr sz="1000">
                <a:latin typeface="Times New Roman"/>
              </a:rPr>
              <a:t>Viso sezono modelių R² ir NRMSE validacijos metais (vidurkis ± SD, 3 validacijos metai)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12</a:t>
            </a:r>
          </a:p>
        </p:txBody>
      </p:sp>
      <p:pic>
        <p:nvPicPr>
          <p:cNvPr id="6" name="Picture 5" descr="f_tikslum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881980"/>
            <a:ext cx="6949440" cy="2779776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" y="0"/>
            <a:ext cx="8924544" cy="548640"/>
          </a:xfrm>
        </p:spPr>
        <p:txBody>
          <a:bodyPr/>
          <a:lstStyle/>
          <a:p>
            <a:pPr algn="ctr"/>
            <a:r>
              <a:rPr sz="2400" b="1">
                <a:solidFill>
                  <a:srgbClr val="000000"/>
                </a:solidFill>
                <a:latin typeface="Times New Roman"/>
              </a:rPr>
              <a:t>Išmatuota ir prognozuota biomasė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3704982"/>
            <a:ext cx="859536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000" b="1">
                <a:latin typeface="Times New Roman"/>
              </a:rPr>
              <a:t>6 pav. </a:t>
            </a:r>
            <a:r>
              <a:rPr sz="1000">
                <a:latin typeface="Times New Roman"/>
              </a:rPr>
              <a:t>Išmatuota ir prognozuota antžeminė biomasė validacijos metais: A1 (SVR), A3 (PLSR) ir A4 (PLSR) scenarijai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13</a:t>
            </a:r>
          </a:p>
        </p:txBody>
      </p:sp>
      <p:pic>
        <p:nvPicPr>
          <p:cNvPr id="6" name="Picture 5" descr="f_sklaid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39" y="616908"/>
            <a:ext cx="8503920" cy="304723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solidFill>
                  <a:srgbClr val="000000"/>
                </a:solidFill>
                <a:latin typeface="Times New Roman"/>
              </a:rPr>
              <a:t>Apibendrinimas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sz="1500" dirty="0" err="1">
                <a:latin typeface="Times New Roman"/>
              </a:rPr>
              <a:t>Modelius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kalibruojant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dviejų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metų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duomenimis</a:t>
            </a:r>
            <a:r>
              <a:rPr sz="1500" dirty="0">
                <a:latin typeface="Times New Roman"/>
              </a:rPr>
              <a:t>, </a:t>
            </a:r>
            <a:r>
              <a:rPr sz="1500" dirty="0" err="1">
                <a:latin typeface="Times New Roman"/>
              </a:rPr>
              <a:t>vien</a:t>
            </a:r>
            <a:r>
              <a:rPr sz="1500" dirty="0">
                <a:latin typeface="Times New Roman"/>
              </a:rPr>
              <a:t> </a:t>
            </a:r>
            <a:r>
              <a:rPr lang="lt-LT" sz="1500" dirty="0">
                <a:latin typeface="Times New Roman"/>
              </a:rPr>
              <a:t>nuotoliniai spektriniai duomenis </a:t>
            </a:r>
            <a:r>
              <a:rPr sz="1500" dirty="0">
                <a:latin typeface="Times New Roman"/>
              </a:rPr>
              <a:t>(A1) </a:t>
            </a:r>
            <a:r>
              <a:rPr sz="1500" dirty="0" err="1">
                <a:latin typeface="Times New Roman"/>
              </a:rPr>
              <a:t>leido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prognozuoti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biomasę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trečiaisiais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metais</a:t>
            </a:r>
            <a:r>
              <a:rPr sz="1500" dirty="0">
                <a:latin typeface="Times New Roman"/>
              </a:rPr>
              <a:t> su R² 0,77–0,79 (NRMSE ~40 %).</a:t>
            </a:r>
          </a:p>
          <a:p>
            <a:pPr>
              <a:spcAft>
                <a:spcPts val="600"/>
              </a:spcAft>
            </a:pPr>
            <a:r>
              <a:rPr sz="1500" dirty="0" err="1">
                <a:latin typeface="Times New Roman"/>
              </a:rPr>
              <a:t>Tiksliausias</a:t>
            </a:r>
            <a:r>
              <a:rPr sz="1500" dirty="0">
                <a:latin typeface="Times New Roman"/>
              </a:rPr>
              <a:t> – A3 </a:t>
            </a:r>
            <a:r>
              <a:rPr sz="1500" dirty="0" err="1">
                <a:latin typeface="Times New Roman"/>
              </a:rPr>
              <a:t>scenarijus</a:t>
            </a:r>
            <a:r>
              <a:rPr sz="1500" dirty="0">
                <a:latin typeface="Times New Roman"/>
              </a:rPr>
              <a:t> (</a:t>
            </a:r>
            <a:r>
              <a:rPr lang="lt-LT" sz="1500" dirty="0">
                <a:latin typeface="Times New Roman"/>
              </a:rPr>
              <a:t>nuotoliniai spektriniai duomenis </a:t>
            </a:r>
            <a:r>
              <a:rPr sz="1500" dirty="0">
                <a:latin typeface="Times New Roman"/>
              </a:rPr>
              <a:t>+ </a:t>
            </a:r>
            <a:r>
              <a:rPr sz="1500" dirty="0" err="1">
                <a:latin typeface="Times New Roman"/>
              </a:rPr>
              <a:t>lauko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matavimai</a:t>
            </a:r>
            <a:r>
              <a:rPr sz="1500" dirty="0">
                <a:latin typeface="Times New Roman"/>
              </a:rPr>
              <a:t>) su PLSR: R² 0,88, RMSE 1,85 t ha⁻¹, NRMSE 30 %; </a:t>
            </a:r>
            <a:r>
              <a:rPr sz="1500" dirty="0" err="1">
                <a:latin typeface="Times New Roman"/>
              </a:rPr>
              <a:t>stabilus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visais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validacijos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metais</a:t>
            </a:r>
            <a:r>
              <a:rPr sz="1500" dirty="0">
                <a:latin typeface="Times New Roman"/>
              </a:rPr>
              <a:t> (R² 0,87–0,90).</a:t>
            </a:r>
          </a:p>
          <a:p>
            <a:pPr>
              <a:spcAft>
                <a:spcPts val="600"/>
              </a:spcAft>
            </a:pPr>
            <a:r>
              <a:rPr sz="1500" dirty="0" err="1">
                <a:latin typeface="Times New Roman"/>
              </a:rPr>
              <a:t>Aplinkos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kintamieji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tikslumą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padidino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nedaug</a:t>
            </a:r>
            <a:r>
              <a:rPr sz="1500" dirty="0">
                <a:latin typeface="Times New Roman"/>
              </a:rPr>
              <a:t> arba </a:t>
            </a:r>
            <a:r>
              <a:rPr sz="1500" dirty="0" err="1">
                <a:latin typeface="Times New Roman"/>
              </a:rPr>
              <a:t>sumažino</a:t>
            </a:r>
            <a:r>
              <a:rPr sz="1500" dirty="0">
                <a:latin typeface="Times New Roman"/>
              </a:rPr>
              <a:t>; </a:t>
            </a:r>
            <a:r>
              <a:rPr sz="1500" dirty="0" err="1">
                <a:latin typeface="Times New Roman"/>
              </a:rPr>
              <a:t>modeliuose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jie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daugiausia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atspindėjo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augimo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tarpsnį</a:t>
            </a:r>
            <a:r>
              <a:rPr sz="1500" dirty="0">
                <a:latin typeface="Times New Roman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500" dirty="0">
                <a:latin typeface="Times New Roman"/>
              </a:rPr>
              <a:t>Iš </a:t>
            </a:r>
            <a:r>
              <a:rPr sz="1500" dirty="0" err="1">
                <a:latin typeface="Times New Roman"/>
              </a:rPr>
              <a:t>lauko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matavimų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svarbiausias</a:t>
            </a:r>
            <a:r>
              <a:rPr sz="1500" dirty="0">
                <a:latin typeface="Times New Roman"/>
              </a:rPr>
              <a:t> – augalų </a:t>
            </a:r>
            <a:r>
              <a:rPr sz="1500" dirty="0" err="1">
                <a:latin typeface="Times New Roman"/>
              </a:rPr>
              <a:t>aukštis</a:t>
            </a:r>
            <a:r>
              <a:rPr sz="1500" dirty="0">
                <a:latin typeface="Times New Roman"/>
              </a:rPr>
              <a:t>; </a:t>
            </a:r>
            <a:r>
              <a:rPr sz="1500" dirty="0" err="1">
                <a:latin typeface="Times New Roman"/>
              </a:rPr>
              <a:t>jį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įvertinus</a:t>
            </a:r>
            <a:r>
              <a:rPr sz="1500" dirty="0">
                <a:latin typeface="Times New Roman"/>
              </a:rPr>
              <a:t> iš </a:t>
            </a:r>
            <a:r>
              <a:rPr lang="lt-LT" sz="1500" dirty="0">
                <a:latin typeface="Times New Roman"/>
              </a:rPr>
              <a:t>nepilotuojamos skraidykles surinktų duomenų sudaryto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paviršiaus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modelio</a:t>
            </a:r>
            <a:r>
              <a:rPr sz="1500" dirty="0">
                <a:latin typeface="Times New Roman"/>
              </a:rPr>
              <a:t>, A3 </a:t>
            </a:r>
            <a:r>
              <a:rPr sz="1500" dirty="0" err="1">
                <a:latin typeface="Times New Roman"/>
              </a:rPr>
              <a:t>scenarijus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galėtų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būti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taikomas</a:t>
            </a:r>
            <a:r>
              <a:rPr sz="1500" dirty="0">
                <a:latin typeface="Times New Roman"/>
              </a:rPr>
              <a:t> be </a:t>
            </a:r>
            <a:r>
              <a:rPr sz="1500" dirty="0" err="1">
                <a:latin typeface="Times New Roman"/>
              </a:rPr>
              <a:t>lauko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matavimų</a:t>
            </a:r>
            <a:r>
              <a:rPr sz="1500" dirty="0">
                <a:latin typeface="Times New Roman"/>
              </a:rPr>
              <a:t>.</a:t>
            </a:r>
          </a:p>
          <a:p>
            <a:pPr>
              <a:spcAft>
                <a:spcPts val="600"/>
              </a:spcAft>
            </a:pPr>
            <a:r>
              <a:rPr sz="1500" dirty="0" err="1">
                <a:latin typeface="Times New Roman"/>
              </a:rPr>
              <a:t>Tolesni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darbai</a:t>
            </a:r>
            <a:r>
              <a:rPr sz="1500" dirty="0">
                <a:latin typeface="Times New Roman"/>
              </a:rPr>
              <a:t>: </a:t>
            </a:r>
            <a:r>
              <a:rPr lang="lt-LT" sz="1500" dirty="0">
                <a:latin typeface="Times New Roman"/>
              </a:rPr>
              <a:t>aukščio įvertinimas nuotoliniais duomenimis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visiems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metams</a:t>
            </a:r>
            <a:r>
              <a:rPr sz="1500" dirty="0">
                <a:latin typeface="Times New Roman"/>
              </a:rPr>
              <a:t> ir </a:t>
            </a:r>
            <a:r>
              <a:rPr sz="1500" dirty="0" err="1">
                <a:latin typeface="Times New Roman"/>
              </a:rPr>
              <a:t>galutinės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biomasės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prognozė</a:t>
            </a:r>
            <a:r>
              <a:rPr sz="1500" dirty="0">
                <a:latin typeface="Times New Roman"/>
              </a:rPr>
              <a:t> iš </a:t>
            </a:r>
            <a:r>
              <a:rPr sz="1500" dirty="0" err="1">
                <a:latin typeface="Times New Roman"/>
              </a:rPr>
              <a:t>ankstyvesnių</a:t>
            </a:r>
            <a:r>
              <a:rPr sz="1500" dirty="0">
                <a:latin typeface="Times New Roman"/>
              </a:rPr>
              <a:t> </a:t>
            </a:r>
            <a:r>
              <a:rPr sz="1500" dirty="0" err="1">
                <a:latin typeface="Times New Roman"/>
              </a:rPr>
              <a:t>tarpsnių</a:t>
            </a:r>
            <a:r>
              <a:rPr sz="1500" dirty="0">
                <a:latin typeface="Times New Roman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02152" y="4599432"/>
            <a:ext cx="2130552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900">
                <a:solidFill>
                  <a:srgbClr val="898989"/>
                </a:solidFill>
              </a:rPr>
              <a:t>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field with plants in it&#10;&#10;Description automatically generated with medium confidence">
            <a:extLst>
              <a:ext uri="{FF2B5EF4-FFF2-40B4-BE49-F238E27FC236}">
                <a16:creationId xmlns:a16="http://schemas.microsoft.com/office/drawing/2014/main" id="{64281F6F-449B-706D-2E6B-F698E32DCAA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72666"/>
            <a:ext cx="9144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D356E45-66DE-809A-29DF-5E3A698AF3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868" y="857498"/>
            <a:ext cx="8229600" cy="857250"/>
          </a:xfrm>
        </p:spPr>
        <p:txBody>
          <a:bodyPr/>
          <a:lstStyle/>
          <a:p>
            <a:r>
              <a:rPr lang="lt-LT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Ačiū už dėmesį!</a:t>
            </a:r>
            <a:br>
              <a:rPr lang="en-US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lt-LT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BFE62D-C713-4FB0-670F-06A2ADD69B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26E2A6-6D93-4997-8D45-933F879E6E5B}" type="slidenum">
              <a:rPr lang="lt-LT" smtClean="0"/>
              <a:pPr/>
              <a:t>15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956495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">
  <a:themeElements>
    <a:clrScheme name="Pasirinktinis 7">
      <a:dk1>
        <a:sysClr val="windowText" lastClr="000000"/>
      </a:dk1>
      <a:lt1>
        <a:sysClr val="window" lastClr="FFFFFF"/>
      </a:lt1>
      <a:dk2>
        <a:srgbClr val="4C6311"/>
      </a:dk2>
      <a:lt2>
        <a:srgbClr val="D8D8D8"/>
      </a:lt2>
      <a:accent1>
        <a:srgbClr val="CF7317"/>
      </a:accent1>
      <a:accent2>
        <a:srgbClr val="72951A"/>
      </a:accent2>
      <a:accent3>
        <a:srgbClr val="C7E778"/>
      </a:accent3>
      <a:accent4>
        <a:srgbClr val="4C6311"/>
      </a:accent4>
      <a:accent5>
        <a:srgbClr val="E8C174"/>
      </a:accent5>
      <a:accent6>
        <a:srgbClr val="67390B"/>
      </a:accent6>
      <a:hlink>
        <a:srgbClr val="DA891C"/>
      </a:hlink>
      <a:folHlink>
        <a:srgbClr val="4C631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t-sablonas" id="{D07786C3-2936-4337-A2FA-132F2D7B7EE7}" vid="{E4680119-7D71-451C-8793-927D2B923831}"/>
    </a:ext>
  </a:extLst>
</a:theme>
</file>

<file path=ppt/theme/theme2.xml><?xml version="1.0" encoding="utf-8"?>
<a:theme xmlns:a="http://schemas.openxmlformats.org/drawingml/2006/main" name="Office 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lt-sablonas</Template>
  <TotalTime>949</TotalTime>
  <Words>1216</Words>
  <Application>Microsoft Office PowerPoint</Application>
  <PresentationFormat>On-screen Show (16:9)</PresentationFormat>
  <Paragraphs>274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Cambria</vt:lpstr>
      <vt:lpstr>Times New Roman</vt:lpstr>
      <vt:lpstr>Wingdings</vt:lpstr>
      <vt:lpstr>Office tema</vt:lpstr>
      <vt:lpstr>PowerPoint Presentation</vt:lpstr>
      <vt:lpstr>Tyrimo problema ir aktualumas</vt:lpstr>
      <vt:lpstr>Tikslas</vt:lpstr>
      <vt:lpstr>PowerPoint Presentation</vt:lpstr>
      <vt:lpstr>Tręšimo variantai</vt:lpstr>
      <vt:lpstr>Darbo eigos schema</vt:lpstr>
      <vt:lpstr>Duomenys ir kintamieji</vt:lpstr>
      <vt:lpstr>Modeliavimo scenarijai ir validavimas</vt:lpstr>
      <vt:lpstr>Antžeminės biomasės dinamika</vt:lpstr>
      <vt:lpstr>Aplinkos sąlygos vegetacijos metu</vt:lpstr>
      <vt:lpstr>Viso sezono modelių tikslumas</vt:lpstr>
      <vt:lpstr>Scenarijų ir modelių palyginimas</vt:lpstr>
      <vt:lpstr>Išmatuota ir prognozuota biomasė</vt:lpstr>
      <vt:lpstr>Apibendrinimas</vt:lpstr>
      <vt:lpstr>Ačiū už dėmesį!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pristatymas</dc:title>
  <dc:creator>Gintare</dc:creator>
  <cp:lastModifiedBy>Ardas Kavaliauskas</cp:lastModifiedBy>
  <cp:revision>2</cp:revision>
  <cp:lastPrinted>2025-02-14T08:10:27Z</cp:lastPrinted>
  <dcterms:created xsi:type="dcterms:W3CDTF">2017-12-19T07:28:23Z</dcterms:created>
  <dcterms:modified xsi:type="dcterms:W3CDTF">2026-10-29T07:46:43Z</dcterms:modified>
</cp:coreProperties>
</file>