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57" r:id="rId5"/>
    <p:sldId id="262" r:id="rId6"/>
    <p:sldId id="848" r:id="rId7"/>
    <p:sldId id="868" r:id="rId8"/>
    <p:sldId id="866" r:id="rId9"/>
    <p:sldId id="867" r:id="rId10"/>
    <p:sldId id="869" r:id="rId11"/>
    <p:sldId id="871" r:id="rId12"/>
    <p:sldId id="872" r:id="rId13"/>
    <p:sldId id="873" r:id="rId14"/>
    <p:sldId id="870" r:id="rId15"/>
    <p:sldId id="874" r:id="rId16"/>
    <p:sldId id="875" r:id="rId17"/>
    <p:sldId id="876" r:id="rId18"/>
    <p:sldId id="877" r:id="rId19"/>
    <p:sldId id="878" r:id="rId20"/>
    <p:sldId id="879" r:id="rId21"/>
    <p:sldId id="880" r:id="rId22"/>
    <p:sldId id="865" r:id="rId23"/>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C543"/>
    <a:srgbClr val="9BBB59"/>
    <a:srgbClr val="126A3A"/>
    <a:srgbClr val="009900"/>
    <a:srgbClr val="FFE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9ECB96-E1D7-546A-9E33-5F42EAA485E3}" v="12" dt="2023-03-22T21:03:08.275"/>
    <p1510:client id="{ADA01007-E5FD-409F-940A-1E18B0C1E7D1}" v="37" dt="2023-03-22T21:40:28.005"/>
  </p1510:revLst>
</p1510:revInfo>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Tamsus stilius1 – paryškinima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Vidutinis stilius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6" autoAdjust="0"/>
    <p:restoredTop sz="94660"/>
  </p:normalViewPr>
  <p:slideViewPr>
    <p:cSldViewPr snapToGrid="0">
      <p:cViewPr varScale="1">
        <p:scale>
          <a:sx n="142" d="100"/>
          <a:sy n="142" d="100"/>
        </p:scale>
        <p:origin x="522"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A91FE38-6656-4C69-8773-66178E16107B}" type="datetimeFigureOut">
              <a:rPr lang="en-US" smtClean="0"/>
              <a:pPr/>
              <a:t>5/15/2023</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07D9B4B-C667-46DA-8DB6-7CF7DF6CE5C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3</a:t>
            </a:fld>
            <a:endParaRPr lang="en-GB"/>
          </a:p>
        </p:txBody>
      </p:sp>
    </p:spTree>
    <p:extLst>
      <p:ext uri="{BB962C8B-B14F-4D97-AF65-F5344CB8AC3E}">
        <p14:creationId xmlns:p14="http://schemas.microsoft.com/office/powerpoint/2010/main" val="3463996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12</a:t>
            </a:fld>
            <a:endParaRPr lang="en-GB"/>
          </a:p>
        </p:txBody>
      </p:sp>
    </p:spTree>
    <p:extLst>
      <p:ext uri="{BB962C8B-B14F-4D97-AF65-F5344CB8AC3E}">
        <p14:creationId xmlns:p14="http://schemas.microsoft.com/office/powerpoint/2010/main" val="36160214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13</a:t>
            </a:fld>
            <a:endParaRPr lang="en-GB"/>
          </a:p>
        </p:txBody>
      </p:sp>
    </p:spTree>
    <p:extLst>
      <p:ext uri="{BB962C8B-B14F-4D97-AF65-F5344CB8AC3E}">
        <p14:creationId xmlns:p14="http://schemas.microsoft.com/office/powerpoint/2010/main" val="2526368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14</a:t>
            </a:fld>
            <a:endParaRPr lang="en-GB"/>
          </a:p>
        </p:txBody>
      </p:sp>
    </p:spTree>
    <p:extLst>
      <p:ext uri="{BB962C8B-B14F-4D97-AF65-F5344CB8AC3E}">
        <p14:creationId xmlns:p14="http://schemas.microsoft.com/office/powerpoint/2010/main" val="2517318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15</a:t>
            </a:fld>
            <a:endParaRPr lang="en-GB"/>
          </a:p>
        </p:txBody>
      </p:sp>
    </p:spTree>
    <p:extLst>
      <p:ext uri="{BB962C8B-B14F-4D97-AF65-F5344CB8AC3E}">
        <p14:creationId xmlns:p14="http://schemas.microsoft.com/office/powerpoint/2010/main" val="3529750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16</a:t>
            </a:fld>
            <a:endParaRPr lang="en-GB"/>
          </a:p>
        </p:txBody>
      </p:sp>
    </p:spTree>
    <p:extLst>
      <p:ext uri="{BB962C8B-B14F-4D97-AF65-F5344CB8AC3E}">
        <p14:creationId xmlns:p14="http://schemas.microsoft.com/office/powerpoint/2010/main" val="1758719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17</a:t>
            </a:fld>
            <a:endParaRPr lang="en-GB"/>
          </a:p>
        </p:txBody>
      </p:sp>
    </p:spTree>
    <p:extLst>
      <p:ext uri="{BB962C8B-B14F-4D97-AF65-F5344CB8AC3E}">
        <p14:creationId xmlns:p14="http://schemas.microsoft.com/office/powerpoint/2010/main" val="2729180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18</a:t>
            </a:fld>
            <a:endParaRPr lang="en-GB"/>
          </a:p>
        </p:txBody>
      </p:sp>
    </p:spTree>
    <p:extLst>
      <p:ext uri="{BB962C8B-B14F-4D97-AF65-F5344CB8AC3E}">
        <p14:creationId xmlns:p14="http://schemas.microsoft.com/office/powerpoint/2010/main" val="1692483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4</a:t>
            </a:fld>
            <a:endParaRPr lang="en-GB"/>
          </a:p>
        </p:txBody>
      </p:sp>
    </p:spTree>
    <p:extLst>
      <p:ext uri="{BB962C8B-B14F-4D97-AF65-F5344CB8AC3E}">
        <p14:creationId xmlns:p14="http://schemas.microsoft.com/office/powerpoint/2010/main" val="848670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5</a:t>
            </a:fld>
            <a:endParaRPr lang="en-GB"/>
          </a:p>
        </p:txBody>
      </p:sp>
    </p:spTree>
    <p:extLst>
      <p:ext uri="{BB962C8B-B14F-4D97-AF65-F5344CB8AC3E}">
        <p14:creationId xmlns:p14="http://schemas.microsoft.com/office/powerpoint/2010/main" val="643919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6</a:t>
            </a:fld>
            <a:endParaRPr lang="en-GB"/>
          </a:p>
        </p:txBody>
      </p:sp>
    </p:spTree>
    <p:extLst>
      <p:ext uri="{BB962C8B-B14F-4D97-AF65-F5344CB8AC3E}">
        <p14:creationId xmlns:p14="http://schemas.microsoft.com/office/powerpoint/2010/main" val="1074933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7</a:t>
            </a:fld>
            <a:endParaRPr lang="en-GB"/>
          </a:p>
        </p:txBody>
      </p:sp>
    </p:spTree>
    <p:extLst>
      <p:ext uri="{BB962C8B-B14F-4D97-AF65-F5344CB8AC3E}">
        <p14:creationId xmlns:p14="http://schemas.microsoft.com/office/powerpoint/2010/main" val="3655863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8</a:t>
            </a:fld>
            <a:endParaRPr lang="en-GB"/>
          </a:p>
        </p:txBody>
      </p:sp>
    </p:spTree>
    <p:extLst>
      <p:ext uri="{BB962C8B-B14F-4D97-AF65-F5344CB8AC3E}">
        <p14:creationId xmlns:p14="http://schemas.microsoft.com/office/powerpoint/2010/main" val="405060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9</a:t>
            </a:fld>
            <a:endParaRPr lang="en-GB"/>
          </a:p>
        </p:txBody>
      </p:sp>
    </p:spTree>
    <p:extLst>
      <p:ext uri="{BB962C8B-B14F-4D97-AF65-F5344CB8AC3E}">
        <p14:creationId xmlns:p14="http://schemas.microsoft.com/office/powerpoint/2010/main" val="1094121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10</a:t>
            </a:fld>
            <a:endParaRPr lang="en-GB"/>
          </a:p>
        </p:txBody>
      </p:sp>
    </p:spTree>
    <p:extLst>
      <p:ext uri="{BB962C8B-B14F-4D97-AF65-F5344CB8AC3E}">
        <p14:creationId xmlns:p14="http://schemas.microsoft.com/office/powerpoint/2010/main" val="668654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D07D9B4B-C667-46DA-8DB6-7CF7DF6CE5C6}" type="slidenum">
              <a:rPr lang="en-GB" smtClean="0"/>
              <a:pPr/>
              <a:t>11</a:t>
            </a:fld>
            <a:endParaRPr lang="en-GB"/>
          </a:p>
        </p:txBody>
      </p:sp>
    </p:spTree>
    <p:extLst>
      <p:ext uri="{BB962C8B-B14F-4D97-AF65-F5344CB8AC3E}">
        <p14:creationId xmlns:p14="http://schemas.microsoft.com/office/powerpoint/2010/main" val="2085742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lt-LT"/>
              <a:t>Spustelėję redaguokite stilių</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norėdami redaguoti šablono paantraštės stilių</a:t>
            </a:r>
            <a:endParaRPr lang="en-GB"/>
          </a:p>
        </p:txBody>
      </p:sp>
      <p:sp>
        <p:nvSpPr>
          <p:cNvPr id="4" name="Date Placeholder 3"/>
          <p:cNvSpPr>
            <a:spLocks noGrp="1"/>
          </p:cNvSpPr>
          <p:nvPr>
            <p:ph type="dt" sz="half" idx="10"/>
          </p:nvPr>
        </p:nvSpPr>
        <p:spPr/>
        <p:txBody>
          <a:bodyPr/>
          <a:lstStyle/>
          <a:p>
            <a:fld id="{8F9F551B-3E93-4ABF-AAD3-5D1267357C68}" type="datetime1">
              <a:rPr lang="en-US" smtClean="0"/>
              <a:t>5/15/2023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GB"/>
          </a:p>
        </p:txBody>
      </p:sp>
      <p:sp>
        <p:nvSpPr>
          <p:cNvPr id="3" name="Vertical Text Placeholder 2"/>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Date Placeholder 3"/>
          <p:cNvSpPr>
            <a:spLocks noGrp="1"/>
          </p:cNvSpPr>
          <p:nvPr>
            <p:ph type="dt" sz="half" idx="10"/>
          </p:nvPr>
        </p:nvSpPr>
        <p:spPr/>
        <p:txBody>
          <a:bodyPr/>
          <a:lstStyle/>
          <a:p>
            <a:fld id="{D578F0E3-927D-4426-80E5-9B0809DCA569}" type="datetime1">
              <a:rPr lang="en-US" smtClean="0"/>
              <a:t>5/15/2023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lt-LT"/>
              <a:t>Spustelėję redaguokite stilių</a:t>
            </a:r>
            <a:endParaRPr lang="en-GB"/>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Date Placeholder 3"/>
          <p:cNvSpPr>
            <a:spLocks noGrp="1"/>
          </p:cNvSpPr>
          <p:nvPr>
            <p:ph type="dt" sz="half" idx="10"/>
          </p:nvPr>
        </p:nvSpPr>
        <p:spPr/>
        <p:txBody>
          <a:bodyPr/>
          <a:lstStyle/>
          <a:p>
            <a:fld id="{AF33BCBA-35C2-4092-80BE-CB9F56A04E67}" type="datetime1">
              <a:rPr lang="en-US" smtClean="0"/>
              <a:t>5/15/2023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GB"/>
          </a:p>
        </p:txBody>
      </p:sp>
      <p:sp>
        <p:nvSpPr>
          <p:cNvPr id="3" name="Content Placeholder 2"/>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Date Placeholder 3"/>
          <p:cNvSpPr>
            <a:spLocks noGrp="1"/>
          </p:cNvSpPr>
          <p:nvPr>
            <p:ph type="dt" sz="half" idx="10"/>
          </p:nvPr>
        </p:nvSpPr>
        <p:spPr/>
        <p:txBody>
          <a:bodyPr/>
          <a:lstStyle/>
          <a:p>
            <a:fld id="{2CC15798-AF34-4985-A702-8EFE83A1F6F5}" type="datetime1">
              <a:rPr lang="en-US" smtClean="0"/>
              <a:t>5/15/2023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lt-LT"/>
              <a:t>Spustelėję redaguokite stilių</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ED04D5A0-5488-44B4-9582-65115BA4EF97}" type="datetime1">
              <a:rPr lang="en-US" smtClean="0"/>
              <a:t>5/15/2023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5" name="Date Placeholder 4"/>
          <p:cNvSpPr>
            <a:spLocks noGrp="1"/>
          </p:cNvSpPr>
          <p:nvPr>
            <p:ph type="dt" sz="half" idx="10"/>
          </p:nvPr>
        </p:nvSpPr>
        <p:spPr/>
        <p:txBody>
          <a:bodyPr/>
          <a:lstStyle/>
          <a:p>
            <a:fld id="{F208F3D3-B719-4FF4-9600-D7239F01FF86}" type="datetime1">
              <a:rPr lang="en-US" smtClean="0"/>
              <a:t>5/15/2023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lt-LT"/>
              <a:t>Spustelėję redaguokite stilių</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7" name="Date Placeholder 6"/>
          <p:cNvSpPr>
            <a:spLocks noGrp="1"/>
          </p:cNvSpPr>
          <p:nvPr>
            <p:ph type="dt" sz="half" idx="10"/>
          </p:nvPr>
        </p:nvSpPr>
        <p:spPr/>
        <p:txBody>
          <a:bodyPr/>
          <a:lstStyle/>
          <a:p>
            <a:fld id="{F9C157DB-2A84-4937-9A93-F8334203843B}" type="datetime1">
              <a:rPr lang="en-US" smtClean="0"/>
              <a:t>5/15/2023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GB"/>
          </a:p>
        </p:txBody>
      </p:sp>
      <p:sp>
        <p:nvSpPr>
          <p:cNvPr id="3" name="Date Placeholder 2"/>
          <p:cNvSpPr>
            <a:spLocks noGrp="1"/>
          </p:cNvSpPr>
          <p:nvPr>
            <p:ph type="dt" sz="half" idx="10"/>
          </p:nvPr>
        </p:nvSpPr>
        <p:spPr/>
        <p:txBody>
          <a:bodyPr/>
          <a:lstStyle/>
          <a:p>
            <a:fld id="{3E021B55-1F9C-41F6-A8BD-5515041BFB11}" type="datetime1">
              <a:rPr lang="en-US" smtClean="0"/>
              <a:t>5/15/2023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5BC499-BFAE-4F1C-BF0F-3FE0E31A0242}" type="datetime1">
              <a:rPr lang="en-US" smtClean="0"/>
              <a:t>5/15/2023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lt-LT"/>
              <a:t>Spustelėję redaguokite stilių</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B4957FEC-2452-4822-AD33-74BD83A6D585}" type="datetime1">
              <a:rPr lang="en-US" smtClean="0"/>
              <a:t>5/15/2023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lt-LT"/>
              <a:t>Spustelėję redaguokite stilių</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a:t>Spustelėkite piktogramą norėdami įtraukti paveikslėlį</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EAB202CA-8E3E-4495-91A9-719C40E7FE4A}" type="datetime1">
              <a:rPr lang="en-US" smtClean="0"/>
              <a:t>5/15/2023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9B7F88-8E2D-499B-BAD8-FA2927D3DC0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lt-LT"/>
              <a:t>Spustelėję redaguokite stilių</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9B6F227-1518-4CE8-A27B-6C5D49C6B1FA}" type="datetime1">
              <a:rPr lang="en-US" smtClean="0"/>
              <a:t>5/15/2023</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B7F88-8E2D-499B-BAD8-FA2927D3DC0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7.sv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78996" y="1208992"/>
            <a:ext cx="7284975" cy="1538883"/>
          </a:xfrm>
          <a:prstGeom prst="rect">
            <a:avLst/>
          </a:prstGeom>
          <a:noFill/>
        </p:spPr>
        <p:txBody>
          <a:bodyPr wrap="square" lIns="91440" tIns="45720" rIns="91440" bIns="45720" rtlCol="0" anchor="t">
            <a:spAutoFit/>
          </a:bodyPr>
          <a:lstStyle/>
          <a:p>
            <a:r>
              <a:rPr lang="lt-LT" sz="1600" dirty="0">
                <a:solidFill>
                  <a:srgbClr val="8EC543"/>
                </a:solidFill>
                <a:latin typeface="Arial"/>
                <a:cs typeface="Arial"/>
              </a:rPr>
              <a:t>„</a:t>
            </a:r>
            <a:r>
              <a:rPr lang="lt-LT" sz="1600" b="1" dirty="0">
                <a:solidFill>
                  <a:srgbClr val="8EC543"/>
                </a:solidFill>
                <a:latin typeface="Arial"/>
                <a:cs typeface="Arial"/>
              </a:rPr>
              <a:t>SMULKIŲ–VIDUTINIŲ ŪKIŲ PLĖTRA</a:t>
            </a:r>
            <a:r>
              <a:rPr lang="lt-LT" sz="1600" dirty="0">
                <a:solidFill>
                  <a:srgbClr val="8EC543"/>
                </a:solidFill>
                <a:latin typeface="Arial"/>
                <a:cs typeface="Arial"/>
              </a:rPr>
              <a:t>“ </a:t>
            </a:r>
          </a:p>
          <a:p>
            <a:r>
              <a:rPr lang="lt-LT" sz="1600" dirty="0">
                <a:solidFill>
                  <a:srgbClr val="8EC543"/>
                </a:solidFill>
                <a:latin typeface="Arial"/>
                <a:cs typeface="Arial"/>
              </a:rPr>
              <a:t> </a:t>
            </a:r>
          </a:p>
          <a:p>
            <a:r>
              <a:rPr lang="lt-LT" sz="1600" dirty="0">
                <a:solidFill>
                  <a:srgbClr val="8EC543"/>
                </a:solidFill>
                <a:latin typeface="Arial" pitchFamily="34" charset="0"/>
                <a:cs typeface="Arial" pitchFamily="34" charset="0"/>
              </a:rPr>
              <a:t>Lietuvos žemės ūkio ir kaimo plėtros </a:t>
            </a:r>
            <a:r>
              <a:rPr lang="en-GB" sz="1600" dirty="0">
                <a:solidFill>
                  <a:srgbClr val="8EC543"/>
                </a:solidFill>
                <a:latin typeface="Arial" pitchFamily="34" charset="0"/>
                <a:cs typeface="Arial" pitchFamily="34" charset="0"/>
              </a:rPr>
              <a:t>2023–2027 </a:t>
            </a:r>
            <a:r>
              <a:rPr lang="lt-LT" sz="1600" dirty="0">
                <a:solidFill>
                  <a:srgbClr val="8EC543"/>
                </a:solidFill>
                <a:latin typeface="Arial" pitchFamily="34" charset="0"/>
                <a:cs typeface="Arial" pitchFamily="34" charset="0"/>
              </a:rPr>
              <a:t>m</a:t>
            </a:r>
            <a:r>
              <a:rPr lang="en-GB" sz="1600" dirty="0">
                <a:solidFill>
                  <a:srgbClr val="8EC543"/>
                </a:solidFill>
                <a:latin typeface="Arial" pitchFamily="34" charset="0"/>
                <a:cs typeface="Arial" pitchFamily="34" charset="0"/>
              </a:rPr>
              <a:t>. ​</a:t>
            </a:r>
          </a:p>
          <a:p>
            <a:r>
              <a:rPr lang="lt-LT" sz="1600" dirty="0">
                <a:solidFill>
                  <a:srgbClr val="8EC543"/>
                </a:solidFill>
                <a:latin typeface="Arial"/>
                <a:cs typeface="Arial"/>
              </a:rPr>
              <a:t>strateginio plano intervencinės priemonės</a:t>
            </a:r>
          </a:p>
          <a:p>
            <a:r>
              <a:rPr lang="lt-LT" sz="1600" dirty="0">
                <a:solidFill>
                  <a:srgbClr val="8EC543"/>
                </a:solidFill>
                <a:latin typeface="Arial"/>
                <a:cs typeface="Arial"/>
              </a:rPr>
              <a:t>įgyvendinimo taisyklių projektas</a:t>
            </a:r>
          </a:p>
          <a:p>
            <a:r>
              <a:rPr lang="en-GB" sz="1400" dirty="0">
                <a:solidFill>
                  <a:srgbClr val="8EC543"/>
                </a:solidFill>
                <a:latin typeface="Arial"/>
                <a:cs typeface="Arial"/>
              </a:rPr>
              <a:t>​</a:t>
            </a:r>
          </a:p>
        </p:txBody>
      </p:sp>
      <p:sp>
        <p:nvSpPr>
          <p:cNvPr id="6" name="TextBox 5"/>
          <p:cNvSpPr txBox="1"/>
          <p:nvPr/>
        </p:nvSpPr>
        <p:spPr>
          <a:xfrm>
            <a:off x="6882550" y="2722391"/>
            <a:ext cx="1228430" cy="276999"/>
          </a:xfrm>
          <a:prstGeom prst="rect">
            <a:avLst/>
          </a:prstGeom>
          <a:noFill/>
        </p:spPr>
        <p:txBody>
          <a:bodyPr wrap="square" lIns="91440" tIns="45720" rIns="91440" bIns="45720" rtlCol="0" anchor="t">
            <a:spAutoFit/>
          </a:bodyPr>
          <a:lstStyle/>
          <a:p>
            <a:pPr algn="r"/>
            <a:r>
              <a:rPr lang="lt-LT" sz="1200" dirty="0">
                <a:solidFill>
                  <a:srgbClr val="8EC543"/>
                </a:solidFill>
                <a:latin typeface="Arial"/>
                <a:cs typeface="Arial"/>
              </a:rPr>
              <a:t>Gegužė</a:t>
            </a:r>
            <a:r>
              <a:rPr lang="en-GB" sz="1200" dirty="0">
                <a:solidFill>
                  <a:srgbClr val="8EC543"/>
                </a:solidFill>
                <a:latin typeface="Arial"/>
                <a:cs typeface="Arial"/>
              </a:rPr>
              <a:t>, 2023</a:t>
            </a:r>
            <a:endParaRPr lang="en-US" dirty="0"/>
          </a:p>
        </p:txBody>
      </p:sp>
      <p:sp>
        <p:nvSpPr>
          <p:cNvPr id="8" name="TextBox 7"/>
          <p:cNvSpPr txBox="1"/>
          <p:nvPr/>
        </p:nvSpPr>
        <p:spPr>
          <a:xfrm>
            <a:off x="7000892" y="4733526"/>
            <a:ext cx="991746" cy="338554"/>
          </a:xfrm>
          <a:prstGeom prst="rect">
            <a:avLst/>
          </a:prstGeom>
          <a:noFill/>
        </p:spPr>
        <p:txBody>
          <a:bodyPr wrap="none" rtlCol="0">
            <a:spAutoFit/>
          </a:bodyPr>
          <a:lstStyle/>
          <a:p>
            <a:r>
              <a:rPr lang="en-GB" sz="1600">
                <a:solidFill>
                  <a:srgbClr val="8EC543"/>
                </a:solidFill>
                <a:latin typeface="Arial" pitchFamily="34" charset="0"/>
                <a:cs typeface="Arial" pitchFamily="34" charset="0"/>
              </a:rPr>
              <a:t>zum.lrv.lt</a:t>
            </a:r>
          </a:p>
        </p:txBody>
      </p:sp>
      <p:sp>
        <p:nvSpPr>
          <p:cNvPr id="3" name="TextBox 2">
            <a:extLst>
              <a:ext uri="{FF2B5EF4-FFF2-40B4-BE49-F238E27FC236}">
                <a16:creationId xmlns:a16="http://schemas.microsoft.com/office/drawing/2014/main" id="{E532148A-5E46-FB91-B68A-5F4DFB9DB4A8}"/>
              </a:ext>
            </a:extLst>
          </p:cNvPr>
          <p:cNvSpPr txBox="1"/>
          <p:nvPr/>
        </p:nvSpPr>
        <p:spPr>
          <a:xfrm>
            <a:off x="403411" y="3641182"/>
            <a:ext cx="2702860" cy="969496"/>
          </a:xfrm>
          <a:prstGeom prst="rect">
            <a:avLst/>
          </a:prstGeom>
          <a:noFill/>
        </p:spPr>
        <p:txBody>
          <a:bodyPr wrap="square" lIns="91440" tIns="45720" rIns="91440" bIns="45720" rtlCol="0" anchor="t">
            <a:spAutoFit/>
          </a:bodyPr>
          <a:lstStyle/>
          <a:p>
            <a:pPr algn="just"/>
            <a:r>
              <a:rPr lang="lt-LT" sz="1200" dirty="0">
                <a:solidFill>
                  <a:srgbClr val="8EC543"/>
                </a:solidFill>
                <a:latin typeface="Arial"/>
                <a:cs typeface="Arial"/>
              </a:rPr>
              <a:t>Snieguolė Valiulienė</a:t>
            </a:r>
          </a:p>
          <a:p>
            <a:pPr algn="just"/>
            <a:endParaRPr lang="lt-LT" sz="1200" dirty="0">
              <a:solidFill>
                <a:srgbClr val="8EC543"/>
              </a:solidFill>
              <a:latin typeface="Arial"/>
              <a:cs typeface="Arial"/>
            </a:endParaRPr>
          </a:p>
          <a:p>
            <a:pPr algn="just"/>
            <a:r>
              <a:rPr lang="lt-LT" sz="1100" dirty="0">
                <a:solidFill>
                  <a:srgbClr val="8EC543"/>
                </a:solidFill>
                <a:latin typeface="Arial"/>
                <a:cs typeface="Arial"/>
              </a:rPr>
              <a:t>Europos Sąjungos reikalų ir paramos politikos departamento</a:t>
            </a:r>
          </a:p>
          <a:p>
            <a:pPr algn="just"/>
            <a:r>
              <a:rPr lang="lt-LT" sz="1100" dirty="0">
                <a:solidFill>
                  <a:srgbClr val="8EC543"/>
                </a:solidFill>
                <a:latin typeface="Arial"/>
                <a:cs typeface="Arial"/>
              </a:rPr>
              <a:t>Paramos verslui skyriaus vyr. specialistė</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981775"/>
            <a:ext cx="4425323" cy="338554"/>
          </a:xfrm>
          <a:prstGeom prst="rect">
            <a:avLst/>
          </a:prstGeom>
          <a:noFill/>
        </p:spPr>
        <p:txBody>
          <a:bodyPr wrap="square" rtlCol="0">
            <a:spAutoFit/>
          </a:bodyPr>
          <a:lstStyle/>
          <a:p>
            <a:pPr algn="ctr"/>
            <a:r>
              <a:rPr lang="lt-LT" sz="1600" b="1" spc="10" dirty="0">
                <a:solidFill>
                  <a:srgbClr val="8EC543"/>
                </a:solidFill>
                <a:effectLst/>
                <a:latin typeface="Arial" panose="020B0604020202020204" pitchFamily="34" charset="0"/>
                <a:ea typeface="Calibri" panose="020F0502020204030204" pitchFamily="34" charset="0"/>
                <a:cs typeface="Arial" panose="020B0604020202020204" pitchFamily="34" charset="0"/>
              </a:rPr>
              <a:t>PARTNERIO ĮSIPAREIGOJIMAI</a:t>
            </a:r>
            <a:endParaRPr lang="lt-LT" sz="1600" dirty="0">
              <a:solidFill>
                <a:srgbClr val="8EC543"/>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75784" y="1625397"/>
            <a:ext cx="8184995" cy="1384995"/>
          </a:xfrm>
          <a:prstGeom prst="rect">
            <a:avLst/>
          </a:prstGeom>
          <a:noFill/>
        </p:spPr>
        <p:txBody>
          <a:bodyPr wrap="square" lIns="91440" tIns="45720" rIns="91440" bIns="45720" anchor="t">
            <a:spAutoFit/>
          </a:bodyPr>
          <a:lstStyle/>
          <a:p>
            <a:pPr indent="450215" algn="just">
              <a:lnSpc>
                <a:spcPct val="150000"/>
              </a:lnSpc>
            </a:pPr>
            <a:r>
              <a:rPr lang="lt-LT" sz="1200" spc="10" dirty="0">
                <a:solidFill>
                  <a:srgbClr val="000000"/>
                </a:solidFill>
                <a:effectLst/>
                <a:latin typeface="Times New Roman" panose="02020603050405020304" pitchFamily="18" charset="0"/>
                <a:ea typeface="Calibri" panose="020F0502020204030204" pitchFamily="34" charset="0"/>
              </a:rPr>
              <a:t>Partneris (-</a:t>
            </a:r>
            <a:r>
              <a:rPr lang="lt-LT" sz="1200" spc="10" dirty="0" err="1">
                <a:solidFill>
                  <a:srgbClr val="000000"/>
                </a:solidFill>
                <a:effectLst/>
                <a:latin typeface="Times New Roman" panose="02020603050405020304" pitchFamily="18" charset="0"/>
                <a:ea typeface="Calibri" panose="020F0502020204030204" pitchFamily="34" charset="0"/>
              </a:rPr>
              <a:t>iai</a:t>
            </a:r>
            <a:r>
              <a:rPr lang="lt-LT" sz="1200" spc="10" dirty="0">
                <a:solidFill>
                  <a:srgbClr val="000000"/>
                </a:solidFill>
                <a:effectLst/>
                <a:latin typeface="Times New Roman" panose="02020603050405020304" pitchFamily="18" charset="0"/>
                <a:ea typeface="Calibri" panose="020F0502020204030204" pitchFamily="34" charset="0"/>
              </a:rPr>
              <a:t>) prisiima ir iki projekto kontrolės laikotarpio pabaigos laikosi šių įsipareigojimų:  </a:t>
            </a:r>
            <a:endParaRPr lang="lt-LT" sz="1200" dirty="0">
              <a:effectLst/>
              <a:latin typeface="Times New Roman" panose="02020603050405020304" pitchFamily="18" charset="0"/>
              <a:ea typeface="Times New Roman" panose="02020603050405020304" pitchFamily="18" charset="0"/>
            </a:endParaRPr>
          </a:p>
          <a:p>
            <a:pPr marL="171450" indent="-171450" algn="just">
              <a:lnSpc>
                <a:spcPct val="150000"/>
              </a:lnSpc>
              <a:buFont typeface="Wingdings" panose="05000000000000000000" pitchFamily="2" charset="2"/>
              <a:buChar char="Ø"/>
            </a:pPr>
            <a:r>
              <a:rPr lang="lt-LT" sz="1200" spc="10" dirty="0">
                <a:solidFill>
                  <a:srgbClr val="000000"/>
                </a:solidFill>
                <a:effectLst/>
                <a:latin typeface="Times New Roman" panose="02020603050405020304" pitchFamily="18" charset="0"/>
                <a:ea typeface="Calibri" panose="020F0502020204030204" pitchFamily="34" charset="0"/>
              </a:rPr>
              <a:t>prisiima bendruosius įsipareigojimus, nurodytus Administravimo taisyklėse;</a:t>
            </a:r>
            <a:endParaRPr lang="lt-LT" sz="1200" spc="10" dirty="0">
              <a:latin typeface="Times New Roman" panose="02020603050405020304" pitchFamily="18" charset="0"/>
              <a:ea typeface="Calibri" panose="020F0502020204030204" pitchFamily="34" charset="0"/>
            </a:endParaRPr>
          </a:p>
          <a:p>
            <a:pPr marL="171450" indent="-171450" algn="just">
              <a:lnSpc>
                <a:spcPct val="150000"/>
              </a:lnSpc>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užtikrina, kad </a:t>
            </a:r>
            <a:r>
              <a:rPr lang="lt-LT" sz="1200" b="1" dirty="0">
                <a:solidFill>
                  <a:srgbClr val="000000"/>
                </a:solidFill>
                <a:effectLst/>
                <a:latin typeface="Times New Roman" panose="02020603050405020304" pitchFamily="18" charset="0"/>
                <a:ea typeface="Times New Roman" panose="02020603050405020304" pitchFamily="18" charset="0"/>
              </a:rPr>
              <a:t>valdos ekonominis dydis</a:t>
            </a:r>
            <a:r>
              <a:rPr lang="lt-LT" sz="1200" dirty="0">
                <a:solidFill>
                  <a:srgbClr val="000000"/>
                </a:solidFill>
                <a:effectLst/>
                <a:latin typeface="Times New Roman" panose="02020603050405020304" pitchFamily="18" charset="0"/>
                <a:ea typeface="Times New Roman" panose="02020603050405020304" pitchFamily="18" charset="0"/>
              </a:rPr>
              <a:t>, išreikštas produkcijos standartine verte, </a:t>
            </a:r>
            <a:r>
              <a:rPr lang="lt-LT" sz="1200" b="1" dirty="0">
                <a:solidFill>
                  <a:srgbClr val="000000"/>
                </a:solidFill>
                <a:effectLst/>
                <a:latin typeface="Times New Roman" panose="02020603050405020304" pitchFamily="18" charset="0"/>
                <a:ea typeface="Times New Roman" panose="02020603050405020304" pitchFamily="18" charset="0"/>
              </a:rPr>
              <a:t>nuo paramos paraiškos pateikimo dienos iki projekto kontrolės laikotarpio pabaigos bus didesnis kaip 16 001 Eur</a:t>
            </a:r>
            <a:r>
              <a:rPr lang="lt-LT" sz="1200" dirty="0">
                <a:solidFill>
                  <a:srgbClr val="000000"/>
                </a:solidFill>
                <a:effectLst/>
                <a:latin typeface="Times New Roman" panose="02020603050405020304" pitchFamily="18" charset="0"/>
                <a:ea typeface="Times New Roman" panose="02020603050405020304" pitchFamily="18" charset="0"/>
              </a:rPr>
              <a:t>.</a:t>
            </a:r>
            <a:endParaRPr lang="lt-LT" sz="1200" dirty="0">
              <a:effectLst/>
              <a:latin typeface="Times New Roman" panose="02020603050405020304" pitchFamily="18" charset="0"/>
              <a:ea typeface="Times New Roman" panose="02020603050405020304" pitchFamily="18" charset="0"/>
            </a:endParaRPr>
          </a:p>
          <a:p>
            <a:pPr indent="450215" algn="just"/>
            <a:r>
              <a:rPr lang="lt-LT" sz="1200" dirty="0">
                <a:solidFill>
                  <a:srgbClr val="000000"/>
                </a:solidFill>
                <a:effectLst/>
                <a:latin typeface="Times New Roman" panose="02020603050405020304" pitchFamily="18" charset="0"/>
                <a:ea typeface="Times New Roman" panose="02020603050405020304" pitchFamily="18" charset="0"/>
              </a:rPr>
              <a:t> </a:t>
            </a:r>
            <a:endParaRPr lang="lt-LT" sz="1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03481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887645"/>
            <a:ext cx="4425323" cy="338554"/>
          </a:xfrm>
          <a:prstGeom prst="rect">
            <a:avLst/>
          </a:prstGeom>
          <a:noFill/>
        </p:spPr>
        <p:txBody>
          <a:bodyPr wrap="square" rtlCol="0">
            <a:spAutoFit/>
          </a:bodyPr>
          <a:lstStyle/>
          <a:p>
            <a:r>
              <a:rPr lang="lt-LT" sz="1600" b="1" dirty="0">
                <a:solidFill>
                  <a:srgbClr val="8EC543"/>
                </a:solidFill>
                <a:latin typeface="Arial" panose="020B0604020202020204" pitchFamily="34" charset="0"/>
                <a:cs typeface="Arial" panose="020B0604020202020204" pitchFamily="34" charset="0"/>
              </a:rPr>
              <a:t>PARAMOS DYDIS IR INTENSYVUMAS</a:t>
            </a:r>
            <a:endParaRPr lang="en-GB" sz="1600" b="1" dirty="0">
              <a:solidFill>
                <a:srgbClr val="8EC543"/>
              </a:solidFill>
              <a:latin typeface="Arial" panose="020B0604020202020204" pitchFamily="34" charset="0"/>
              <a:cs typeface="Arial" panose="020B0604020202020204" pitchFamily="34" charset="0"/>
            </a:endParaRPr>
          </a:p>
        </p:txBody>
      </p:sp>
      <p:pic>
        <p:nvPicPr>
          <p:cNvPr id="11" name="Grafinis elementas 10" descr="Coins outline">
            <a:extLst>
              <a:ext uri="{FF2B5EF4-FFF2-40B4-BE49-F238E27FC236}">
                <a16:creationId xmlns:a16="http://schemas.microsoft.com/office/drawing/2014/main" id="{D121C565-158E-C726-3880-66505323D3E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1890" y="1743040"/>
            <a:ext cx="608116" cy="608116"/>
          </a:xfrm>
          <a:prstGeom prst="rect">
            <a:avLst/>
          </a:prstGeom>
        </p:spPr>
      </p:pic>
      <p:sp>
        <p:nvSpPr>
          <p:cNvPr id="24" name="TextBox 23">
            <a:extLst>
              <a:ext uri="{FF2B5EF4-FFF2-40B4-BE49-F238E27FC236}">
                <a16:creationId xmlns:a16="http://schemas.microsoft.com/office/drawing/2014/main" id="{CFB04A6D-1DC0-B3DA-068A-6287C75DD8F2}"/>
              </a:ext>
            </a:extLst>
          </p:cNvPr>
          <p:cNvSpPr txBox="1"/>
          <p:nvPr/>
        </p:nvSpPr>
        <p:spPr>
          <a:xfrm>
            <a:off x="1580029" y="1393074"/>
            <a:ext cx="7079877" cy="2685159"/>
          </a:xfrm>
          <a:prstGeom prst="rect">
            <a:avLst/>
          </a:prstGeom>
          <a:noFill/>
        </p:spPr>
        <p:txBody>
          <a:bodyPr wrap="square" lIns="91440" tIns="45720" rIns="91440" bIns="45720" anchor="t">
            <a:spAutoFit/>
          </a:bodyPr>
          <a:lstStyle/>
          <a:p>
            <a:pPr indent="450215" algn="just">
              <a:lnSpc>
                <a:spcPct val="142000"/>
              </a:lnSpc>
            </a:pPr>
            <a:r>
              <a:rPr lang="lt-LT" sz="1200" dirty="0">
                <a:effectLst/>
                <a:latin typeface="Times New Roman" panose="02020603050405020304" pitchFamily="18" charset="0"/>
                <a:ea typeface="Times New Roman" panose="02020603050405020304" pitchFamily="18" charset="0"/>
              </a:rPr>
              <a:t>Paramos dydis skaičiuojamas atsižvelgiant į tinkamas finansuoti projekto išlaidas be pridėtinės vertės mokesčio (PVM). </a:t>
            </a:r>
            <a:r>
              <a:rPr lang="lt-LT" sz="1200" b="1" dirty="0">
                <a:effectLst/>
                <a:latin typeface="Times New Roman" panose="02020603050405020304" pitchFamily="18" charset="0"/>
                <a:ea typeface="Times New Roman" panose="02020603050405020304" pitchFamily="18" charset="0"/>
              </a:rPr>
              <a:t>D</a:t>
            </a:r>
            <a:r>
              <a:rPr lang="lt-LT" sz="1200" b="1" spc="15" dirty="0">
                <a:solidFill>
                  <a:srgbClr val="000000"/>
                </a:solidFill>
                <a:effectLst/>
                <a:latin typeface="Times New Roman" panose="02020603050405020304" pitchFamily="18" charset="0"/>
                <a:ea typeface="Times New Roman" panose="02020603050405020304" pitchFamily="18" charset="0"/>
              </a:rPr>
              <a:t>idžiausia paramos suma </a:t>
            </a:r>
            <a:r>
              <a:rPr lang="lt-LT" sz="1200" spc="15" dirty="0">
                <a:solidFill>
                  <a:srgbClr val="000000"/>
                </a:solidFill>
                <a:effectLst/>
                <a:latin typeface="Times New Roman" panose="02020603050405020304" pitchFamily="18" charset="0"/>
                <a:ea typeface="Times New Roman" panose="02020603050405020304" pitchFamily="18" charset="0"/>
              </a:rPr>
              <a:t>vienam projektui negali viršyti </a:t>
            </a:r>
            <a:r>
              <a:rPr lang="lt-LT" sz="1200" b="1" spc="15" dirty="0">
                <a:solidFill>
                  <a:srgbClr val="000000"/>
                </a:solidFill>
                <a:effectLst/>
                <a:latin typeface="Times New Roman" panose="02020603050405020304" pitchFamily="18" charset="0"/>
                <a:ea typeface="Times New Roman" panose="02020603050405020304" pitchFamily="18" charset="0"/>
              </a:rPr>
              <a:t>200 000 Eur</a:t>
            </a:r>
            <a:r>
              <a:rPr lang="lt-LT" sz="1200" spc="15" dirty="0">
                <a:solidFill>
                  <a:srgbClr val="000000"/>
                </a:solidFill>
                <a:effectLst/>
                <a:latin typeface="Times New Roman" panose="02020603050405020304" pitchFamily="18" charset="0"/>
                <a:ea typeface="Times New Roman" panose="02020603050405020304" pitchFamily="18" charset="0"/>
              </a:rPr>
              <a:t>.</a:t>
            </a:r>
            <a:endParaRPr lang="lt-LT" sz="1200" dirty="0">
              <a:effectLst/>
              <a:latin typeface="Times New Roman" panose="02020603050405020304" pitchFamily="18" charset="0"/>
              <a:ea typeface="Times New Roman" panose="02020603050405020304" pitchFamily="18" charset="0"/>
            </a:endParaRPr>
          </a:p>
          <a:p>
            <a:pPr indent="450215" algn="just">
              <a:lnSpc>
                <a:spcPct val="142000"/>
              </a:lnSpc>
            </a:pPr>
            <a:r>
              <a:rPr lang="lt-LT" sz="1200" b="1" dirty="0">
                <a:effectLst/>
                <a:latin typeface="Times New Roman" panose="02020603050405020304" pitchFamily="18" charset="0"/>
                <a:ea typeface="Times New Roman" panose="02020603050405020304" pitchFamily="18" charset="0"/>
              </a:rPr>
              <a:t>Didžiausias paramos intensyvumas </a:t>
            </a:r>
            <a:r>
              <a:rPr lang="lt-LT" sz="1200" dirty="0">
                <a:effectLst/>
                <a:latin typeface="Times New Roman" panose="02020603050405020304" pitchFamily="18" charset="0"/>
                <a:ea typeface="Times New Roman" panose="02020603050405020304" pitchFamily="18" charset="0"/>
              </a:rPr>
              <a:t>yra </a:t>
            </a:r>
            <a:r>
              <a:rPr lang="lt-LT" sz="1200" b="1" dirty="0">
                <a:effectLst/>
                <a:latin typeface="Times New Roman" panose="02020603050405020304" pitchFamily="18" charset="0"/>
                <a:ea typeface="Times New Roman" panose="02020603050405020304" pitchFamily="18" charset="0"/>
              </a:rPr>
              <a:t>65 proc. </a:t>
            </a:r>
            <a:r>
              <a:rPr lang="lt-LT" sz="1200" dirty="0">
                <a:effectLst/>
                <a:latin typeface="Times New Roman" panose="02020603050405020304" pitchFamily="18" charset="0"/>
                <a:ea typeface="Times New Roman" panose="02020603050405020304" pitchFamily="18" charset="0"/>
              </a:rPr>
              <a:t>tinkamų finansuoti projekto išlaidų (išskyrus atvejus, kai pareiškėjas prašo ar sutinka dėl mažesnio paramos intensyvumo, kuris negali būti mažesnis kaip 20 proc. visų tinkamų finansuoti išlaidų vertės, taikymo). </a:t>
            </a:r>
          </a:p>
          <a:p>
            <a:pPr indent="450215" algn="just">
              <a:lnSpc>
                <a:spcPct val="142000"/>
              </a:lnSpc>
            </a:pPr>
            <a:r>
              <a:rPr lang="lt-LT" sz="1200" b="1" dirty="0">
                <a:effectLst/>
                <a:latin typeface="Times New Roman" panose="02020603050405020304" pitchFamily="18" charset="0"/>
                <a:ea typeface="Times New Roman" panose="02020603050405020304" pitchFamily="18" charset="0"/>
              </a:rPr>
              <a:t>Jauniesiems ūkininkams</a:t>
            </a:r>
            <a:r>
              <a:rPr lang="lt-LT" sz="1200" dirty="0">
                <a:effectLst/>
                <a:latin typeface="Times New Roman" panose="02020603050405020304" pitchFamily="18" charset="0"/>
                <a:ea typeface="Times New Roman" panose="02020603050405020304" pitchFamily="18" charset="0"/>
              </a:rPr>
              <a:t>, kreipiantis paramos pagal šią intervencinę priemonę pirmą kartą, </a:t>
            </a:r>
            <a:r>
              <a:rPr lang="lt-LT" sz="1200" b="1" dirty="0">
                <a:effectLst/>
                <a:latin typeface="Times New Roman" panose="02020603050405020304" pitchFamily="18" charset="0"/>
                <a:ea typeface="Times New Roman" panose="02020603050405020304" pitchFamily="18" charset="0"/>
              </a:rPr>
              <a:t>paramos intensyvumas </a:t>
            </a:r>
            <a:r>
              <a:rPr lang="lt-LT" sz="1200" dirty="0">
                <a:effectLst/>
                <a:latin typeface="Times New Roman" panose="02020603050405020304" pitchFamily="18" charset="0"/>
                <a:ea typeface="Times New Roman" panose="02020603050405020304" pitchFamily="18" charset="0"/>
              </a:rPr>
              <a:t>gali būti padidintas </a:t>
            </a:r>
            <a:r>
              <a:rPr lang="lt-LT" sz="1200" b="1" dirty="0">
                <a:effectLst/>
                <a:latin typeface="Times New Roman" panose="02020603050405020304" pitchFamily="18" charset="0"/>
                <a:ea typeface="Times New Roman" panose="02020603050405020304" pitchFamily="18" charset="0"/>
              </a:rPr>
              <a:t>15 </a:t>
            </a:r>
            <a:r>
              <a:rPr lang="lt-LT" sz="1200" dirty="0">
                <a:effectLst/>
                <a:latin typeface="Times New Roman" panose="02020603050405020304" pitchFamily="18" charset="0"/>
                <a:ea typeface="Times New Roman" panose="02020603050405020304" pitchFamily="18" charset="0"/>
              </a:rPr>
              <a:t>procentinių punktų (išskyrus atvejus, kai pareiškėjas prašo ar sutinka dėl mažesnio paramos intensyvumo taikymo).</a:t>
            </a:r>
          </a:p>
          <a:p>
            <a:pPr indent="450215" algn="just">
              <a:lnSpc>
                <a:spcPct val="142000"/>
              </a:lnSpc>
            </a:pPr>
            <a:r>
              <a:rPr lang="lt-LT" sz="1200" spc="10" dirty="0">
                <a:effectLst/>
                <a:latin typeface="Times New Roman" panose="02020603050405020304" pitchFamily="18" charset="0"/>
                <a:ea typeface="Times New Roman" panose="02020603050405020304" pitchFamily="18" charset="0"/>
              </a:rPr>
              <a:t>Pakartotinai paramos galima kreiptis tik įgyvendinus ankstesnįjį investicinį projektą, </a:t>
            </a:r>
            <a:r>
              <a:rPr lang="lt-LT" sz="1200" spc="10" dirty="0" err="1">
                <a:effectLst/>
                <a:latin typeface="Times New Roman" panose="02020603050405020304" pitchFamily="18" charset="0"/>
                <a:ea typeface="Times New Roman" panose="02020603050405020304" pitchFamily="18" charset="0"/>
              </a:rPr>
              <a:t>t.y</a:t>
            </a:r>
            <a:r>
              <a:rPr lang="lt-LT" sz="1200" spc="10" dirty="0">
                <a:effectLst/>
                <a:latin typeface="Times New Roman" panose="02020603050405020304" pitchFamily="18" charset="0"/>
                <a:ea typeface="Times New Roman" panose="02020603050405020304" pitchFamily="18" charset="0"/>
              </a:rPr>
              <a:t>. ne anksčiau kaip pateikus galutinį mokėjimo prašymą.</a:t>
            </a:r>
            <a:endParaRPr lang="lt-LT" sz="1200" dirty="0">
              <a:latin typeface="Arial"/>
              <a:cs typeface="Arial"/>
            </a:endParaRPr>
          </a:p>
        </p:txBody>
      </p:sp>
    </p:spTree>
    <p:extLst>
      <p:ext uri="{BB962C8B-B14F-4D97-AF65-F5344CB8AC3E}">
        <p14:creationId xmlns:p14="http://schemas.microsoft.com/office/powerpoint/2010/main" val="412770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887645"/>
            <a:ext cx="4425323" cy="338554"/>
          </a:xfrm>
          <a:prstGeom prst="rect">
            <a:avLst/>
          </a:prstGeom>
          <a:noFill/>
        </p:spPr>
        <p:txBody>
          <a:bodyPr wrap="square" rtlCol="0">
            <a:spAutoFit/>
          </a:bodyPr>
          <a:lstStyle/>
          <a:p>
            <a:r>
              <a:rPr lang="lt-LT" sz="1600" b="1" dirty="0">
                <a:solidFill>
                  <a:srgbClr val="8EC543"/>
                </a:solidFill>
                <a:latin typeface="Arial" panose="020B0604020202020204" pitchFamily="34" charset="0"/>
                <a:cs typeface="Arial" panose="020B0604020202020204" pitchFamily="34" charset="0"/>
              </a:rPr>
              <a:t>TINKAMOS FINANSUOTI IŠLAIDOS</a:t>
            </a:r>
            <a:endParaRPr lang="en-GB" sz="1600" b="1" dirty="0">
              <a:solidFill>
                <a:srgbClr val="8EC543"/>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97541" y="1359456"/>
            <a:ext cx="7714629" cy="3648115"/>
          </a:xfrm>
          <a:prstGeom prst="rect">
            <a:avLst/>
          </a:prstGeom>
          <a:noFill/>
        </p:spPr>
        <p:txBody>
          <a:bodyPr wrap="square" lIns="91440" tIns="45720" rIns="91440" bIns="45720" anchor="t">
            <a:spAutoFit/>
          </a:bodyPr>
          <a:lstStyle/>
          <a:p>
            <a:pPr indent="450215" algn="just"/>
            <a:r>
              <a:rPr lang="lt-LT" sz="1200" spc="-10" dirty="0">
                <a:effectLst/>
                <a:latin typeface="Times New Roman" panose="02020603050405020304" pitchFamily="18" charset="0"/>
                <a:ea typeface="Times New Roman" panose="02020603050405020304" pitchFamily="18" charset="0"/>
              </a:rPr>
              <a:t>Tinkamų finansuoti išlaidų kategorijos:</a:t>
            </a:r>
            <a:r>
              <a:rPr lang="lt-LT" sz="1200" spc="-10" dirty="0">
                <a:solidFill>
                  <a:srgbClr val="000000"/>
                </a:solidFill>
                <a:effectLst/>
                <a:highlight>
                  <a:srgbClr val="FFFF00"/>
                </a:highlight>
                <a:latin typeface="Times New Roman" panose="02020603050405020304" pitchFamily="18" charset="0"/>
                <a:ea typeface="Times New Roman" panose="02020603050405020304" pitchFamily="18" charset="0"/>
              </a:rPr>
              <a:t> </a:t>
            </a:r>
            <a:endParaRPr lang="lt-LT" sz="1200" dirty="0">
              <a:effectLst/>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spc="-10" dirty="0">
                <a:solidFill>
                  <a:srgbClr val="000000"/>
                </a:solidFill>
                <a:effectLst/>
                <a:latin typeface="Times New Roman" panose="02020603050405020304" pitchFamily="18" charset="0"/>
                <a:ea typeface="Times New Roman" panose="02020603050405020304" pitchFamily="18" charset="0"/>
              </a:rPr>
              <a:t>nauja žemės ūkio technika ir nauja žemės ūkio įranga</a:t>
            </a:r>
            <a:r>
              <a:rPr lang="lt-LT" sz="1200" spc="-10" dirty="0">
                <a:effectLst/>
                <a:latin typeface="Times New Roman" panose="02020603050405020304" pitchFamily="18" charset="0"/>
                <a:ea typeface="Times New Roman" panose="02020603050405020304" pitchFamily="18" charset="0"/>
              </a:rPr>
              <a:t>;</a:t>
            </a:r>
            <a:endParaRPr lang="lt-LT" sz="1200" dirty="0">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b-LU" sz="1200" spc="-10" dirty="0">
                <a:effectLst/>
                <a:latin typeface="Times New Roman" panose="02020603050405020304" pitchFamily="18" charset="0"/>
                <a:ea typeface="Times New Roman" panose="02020603050405020304" pitchFamily="18" charset="0"/>
              </a:rPr>
              <a:t>nauji technologiniai įrengimai, skirti </a:t>
            </a:r>
            <a:r>
              <a:rPr lang="lb-LU" sz="1200" dirty="0">
                <a:solidFill>
                  <a:srgbClr val="000000"/>
                </a:solidFill>
                <a:effectLst/>
                <a:latin typeface="Times New Roman" panose="02020603050405020304" pitchFamily="18" charset="0"/>
                <a:ea typeface="Times New Roman" panose="02020603050405020304" pitchFamily="18" charset="0"/>
              </a:rPr>
              <a:t>žemės ūkio sektoriaus </a:t>
            </a:r>
            <a:r>
              <a:rPr lang="lb-LU" sz="1200" spc="-10" dirty="0">
                <a:effectLst/>
                <a:latin typeface="Times New Roman" panose="02020603050405020304" pitchFamily="18" charset="0"/>
                <a:ea typeface="Times New Roman" panose="02020603050405020304" pitchFamily="18" charset="0"/>
              </a:rPr>
              <a:t>pirminiams žemės ūkio produktams apdoroti ir (arba) perdirbti ir (arba) paruošti realizacijai;</a:t>
            </a:r>
            <a:endParaRPr lang="lt-LT" sz="1200" spc="-10" dirty="0">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spc="-10" dirty="0">
                <a:effectLst/>
                <a:latin typeface="Times New Roman" panose="02020603050405020304" pitchFamily="18" charset="0"/>
                <a:ea typeface="Times New Roman" panose="02020603050405020304" pitchFamily="18" charset="0"/>
              </a:rPr>
              <a:t>nauja kompiuterinė ir programinė įranga, susijusi su įsigyjamos įrangos ar technologinio proceso valdymu;</a:t>
            </a:r>
          </a:p>
          <a:p>
            <a:pPr marL="171450" indent="-171450" algn="just">
              <a:buFont typeface="Wingdings" panose="05000000000000000000" pitchFamily="2" charset="2"/>
              <a:buChar char="Ø"/>
            </a:pPr>
            <a:r>
              <a:rPr lang="lt-LT" sz="1200" spc="-10" dirty="0">
                <a:latin typeface="Times New Roman" panose="02020603050405020304" pitchFamily="18" charset="0"/>
                <a:ea typeface="Times New Roman" panose="02020603050405020304" pitchFamily="18" charset="0"/>
              </a:rPr>
              <a:t>n</a:t>
            </a:r>
            <a:r>
              <a:rPr lang="lt-LT" sz="1200" spc="-10" dirty="0">
                <a:effectLst/>
                <a:latin typeface="Times New Roman" panose="02020603050405020304" pitchFamily="18" charset="0"/>
                <a:ea typeface="Times New Roman" panose="02020603050405020304" pitchFamily="18" charset="0"/>
              </a:rPr>
              <a:t>aujos N kategorijos transporto priemonės, </a:t>
            </a:r>
            <a:r>
              <a:rPr lang="lt-LT" sz="1200" dirty="0">
                <a:solidFill>
                  <a:srgbClr val="000000"/>
                </a:solidFill>
                <a:effectLst/>
                <a:latin typeface="Times New Roman" panose="02020603050405020304" pitchFamily="18" charset="0"/>
                <a:ea typeface="Times New Roman" panose="02020603050405020304" pitchFamily="18" charset="0"/>
              </a:rPr>
              <a:t>kaip nurodyta Motorinių transporto priemonių ir jų priekabų kategorijų ir klasių pagal konstrukciją reikalavimuose, skirtos žemės ūkio produktams gabenti: pienovežiai, </a:t>
            </a:r>
            <a:r>
              <a:rPr lang="lt-LT" sz="1200" dirty="0">
                <a:effectLst/>
                <a:latin typeface="Times New Roman" panose="02020603050405020304" pitchFamily="18" charset="0"/>
                <a:ea typeface="Times New Roman" panose="02020603050405020304" pitchFamily="18" charset="0"/>
              </a:rPr>
              <a:t>sunkvežimiai gyvuliams vežti, transporto priemonės su temperatūriniu</a:t>
            </a:r>
            <a:r>
              <a:rPr lang="lt-LT" sz="1200" b="1" dirty="0">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režimu</a:t>
            </a:r>
            <a:r>
              <a:rPr lang="lt-LT" sz="1200" dirty="0">
                <a:solidFill>
                  <a:srgbClr val="000000"/>
                </a:solidFill>
                <a:effectLst/>
                <a:latin typeface="Times New Roman" panose="02020603050405020304" pitchFamily="18" charset="0"/>
                <a:ea typeface="Times New Roman" panose="02020603050405020304" pitchFamily="18" charset="0"/>
              </a:rPr>
              <a:t>;</a:t>
            </a:r>
            <a:endParaRPr lang="lt-LT" sz="1200" dirty="0">
              <a:solidFill>
                <a:srgbClr val="000000"/>
              </a:solidFill>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projekte numatytai veiklai žemės ūkio sektoriuje vykdyti būtinų pastatų ir (arba) statinių nauja statyba, rekonstravimas ar kapitalinis remontas</a:t>
            </a:r>
            <a:r>
              <a:rPr lang="lt-LT" sz="1200" dirty="0">
                <a:solidFill>
                  <a:srgbClr val="000000"/>
                </a:solidFill>
                <a:effectLst/>
                <a:latin typeface="Times New Roman" panose="02020603050405020304" pitchFamily="18" charset="0"/>
                <a:ea typeface="Times New Roman" panose="02020603050405020304" pitchFamily="18" charset="0"/>
              </a:rPr>
              <a:t>;</a:t>
            </a:r>
            <a:r>
              <a:rPr lang="lt-LT" sz="1200" dirty="0">
                <a:effectLst/>
                <a:latin typeface="Times New Roman" panose="02020603050405020304" pitchFamily="18" charset="0"/>
                <a:ea typeface="Times New Roman" panose="02020603050405020304" pitchFamily="18" charset="0"/>
              </a:rPr>
              <a:t> </a:t>
            </a: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naujos statybinės medžiagos;</a:t>
            </a: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infrastruktūra valdoje, jei ji susijusi su žemės ūkio sektoriaus žemės ūkio produktų gamyba ir (arba) apdorojimu, ir (arba) perdirbimu ir paruošimu realizacijai;</a:t>
            </a:r>
          </a:p>
          <a:p>
            <a:pPr marL="171450" indent="-171450" algn="just">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daugiamečių augalų įsigijimas ir jų sodinimo darbai (rangos būdu);</a:t>
            </a:r>
          </a:p>
          <a:p>
            <a:pPr marL="171450" indent="-171450" algn="just">
              <a:buFont typeface="Wingdings" panose="05000000000000000000" pitchFamily="2" charset="2"/>
              <a:buChar char="Ø"/>
            </a:pPr>
            <a:r>
              <a:rPr lang="lt-LT" sz="1200" spc="15" dirty="0">
                <a:effectLst/>
                <a:latin typeface="Times New Roman" panose="02020603050405020304" pitchFamily="18" charset="0"/>
                <a:ea typeface="Times New Roman" panose="02020603050405020304" pitchFamily="18" charset="0"/>
              </a:rPr>
              <a:t> bendrosios išlaidos. Finansuojama bendrųjų išlaidų dalis gali būti ne daugiau kaip 10</a:t>
            </a:r>
            <a:r>
              <a:rPr lang="lt-LT" sz="1200" dirty="0">
                <a:effectLst/>
                <a:latin typeface="Times New Roman" panose="02020603050405020304" pitchFamily="18" charset="0"/>
                <a:ea typeface="Times New Roman" panose="02020603050405020304" pitchFamily="18" charset="0"/>
              </a:rPr>
              <a:t> proc. kitų tinkamų finansuoti projekto išlaidų vertės </a:t>
            </a:r>
            <a:r>
              <a:rPr lang="lt-LT" sz="1200" spc="15" dirty="0">
                <a:effectLst/>
                <a:latin typeface="Times New Roman" panose="02020603050405020304" pitchFamily="18" charset="0"/>
                <a:ea typeface="Times New Roman" panose="02020603050405020304" pitchFamily="18" charset="0"/>
              </a:rPr>
              <a:t>be PVM ir ne didesnė kaip 1 800 Eur. Tuo atveju, kai projekte numatyti statybos, rekonstrukcijos, kapitalinio remonto ar infrastruktūros įrengimo darbai, finansuojama bendrųjų išlaidų suma be PVM gali būti ne didesnė kaip 3 000 Eur. </a:t>
            </a:r>
            <a:endParaRPr lang="lt-LT" sz="1200" dirty="0">
              <a:effectLst/>
              <a:latin typeface="Times New Roman" panose="02020603050405020304" pitchFamily="18" charset="0"/>
              <a:ea typeface="Times New Roman" panose="02020603050405020304" pitchFamily="18" charset="0"/>
            </a:endParaRPr>
          </a:p>
          <a:p>
            <a:pPr indent="450215" algn="just">
              <a:lnSpc>
                <a:spcPct val="142000"/>
              </a:lnSpc>
            </a:pPr>
            <a:endParaRPr lang="lt-LT" sz="1200" dirty="0">
              <a:latin typeface="Arial"/>
              <a:cs typeface="Arial"/>
            </a:endParaRPr>
          </a:p>
        </p:txBody>
      </p:sp>
    </p:spTree>
    <p:extLst>
      <p:ext uri="{BB962C8B-B14F-4D97-AF65-F5344CB8AC3E}">
        <p14:creationId xmlns:p14="http://schemas.microsoft.com/office/powerpoint/2010/main" val="1383283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887645"/>
            <a:ext cx="4425323" cy="338554"/>
          </a:xfrm>
          <a:prstGeom prst="rect">
            <a:avLst/>
          </a:prstGeom>
          <a:noFill/>
        </p:spPr>
        <p:txBody>
          <a:bodyPr wrap="square" rtlCol="0">
            <a:spAutoFit/>
          </a:bodyPr>
          <a:lstStyle/>
          <a:p>
            <a:r>
              <a:rPr lang="lt-LT" sz="1600" b="1" dirty="0">
                <a:solidFill>
                  <a:srgbClr val="8EC543"/>
                </a:solidFill>
                <a:latin typeface="Arial" panose="020B0604020202020204" pitchFamily="34" charset="0"/>
                <a:cs typeface="Arial" panose="020B0604020202020204" pitchFamily="34" charset="0"/>
              </a:rPr>
              <a:t>NETINKAMOS FINANSUOTI IŠLAIDOS</a:t>
            </a:r>
            <a:endParaRPr lang="en-GB" sz="1600" b="1" dirty="0">
              <a:solidFill>
                <a:srgbClr val="8EC543"/>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97541" y="1359456"/>
            <a:ext cx="7714629" cy="3648115"/>
          </a:xfrm>
          <a:prstGeom prst="rect">
            <a:avLst/>
          </a:prstGeom>
          <a:noFill/>
        </p:spPr>
        <p:txBody>
          <a:bodyPr wrap="square" lIns="91440" tIns="45720" rIns="91440" bIns="45720" anchor="t">
            <a:spAutoFit/>
          </a:bodyPr>
          <a:lstStyle/>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 nurodytos Administravimo taisyklių 127 ir 130 punktuose;</a:t>
            </a: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trumpalaikio turto, įsigijimas;</a:t>
            </a: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transporto priemonių, išskyrus žemės ūkio techniką ir transporto priemones žemės ūkio produktų gabenimui;</a:t>
            </a: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išlaidos ar jų dalis, patirtos perkant prekes, darbus ar paslaugas, nesilaikant teisės aktuose nustatytos pirkimo tvarkos;</a:t>
            </a: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esamų paskolų </a:t>
            </a:r>
            <a:r>
              <a:rPr lang="lt-LT" sz="1200" dirty="0" err="1">
                <a:effectLst/>
                <a:latin typeface="Times New Roman" panose="02020603050405020304" pitchFamily="18" charset="0"/>
                <a:ea typeface="Times New Roman" panose="02020603050405020304" pitchFamily="18" charset="0"/>
              </a:rPr>
              <a:t>refinansavimo</a:t>
            </a:r>
            <a:r>
              <a:rPr lang="lt-LT" sz="1200" dirty="0">
                <a:effectLst/>
                <a:latin typeface="Times New Roman" panose="02020603050405020304" pitchFamily="18" charset="0"/>
                <a:ea typeface="Times New Roman" panose="02020603050405020304" pitchFamily="18" charset="0"/>
              </a:rPr>
              <a:t> išlaidos;</a:t>
            </a: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išlaidos drėkinimui, išskyrus drėkinimo sistemas, kurioms naudojamas lietaus vanduo;</a:t>
            </a:r>
          </a:p>
          <a:p>
            <a:pPr marL="171450" indent="-171450" algn="just">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saulės baterijos, saulės kolektoriai, saulės moduliai, geoterminio šildymo, oras-oras, oras-vanduo šildymo sistemos, išskyrus atvejus, kai nurodytos investicijos susijusios su valdos gamybinių poreikių;</a:t>
            </a:r>
          </a:p>
          <a:p>
            <a:pPr marL="171450" indent="-171450" algn="just">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išlaidos, neatitinkančios pareiškėjo ir (ar) partnerio ūkių gamybinio potencialo;</a:t>
            </a:r>
          </a:p>
          <a:p>
            <a:pPr marL="171450" indent="-171450" algn="just">
              <a:buFont typeface="Wingdings" panose="05000000000000000000" pitchFamily="2" charset="2"/>
              <a:buChar char="Ø"/>
            </a:pPr>
            <a:r>
              <a:rPr lang="lt-LT" sz="1200" spc="15" dirty="0">
                <a:effectLst/>
                <a:latin typeface="Times New Roman" panose="02020603050405020304" pitchFamily="18" charset="0"/>
                <a:ea typeface="Times New Roman" panose="02020603050405020304" pitchFamily="18" charset="0"/>
              </a:rPr>
              <a:t>viršijančios Ministerijos nustatytus fiksuotuosius įkainius;</a:t>
            </a:r>
            <a:endParaRPr lang="lt-LT" sz="1200" spc="15" dirty="0">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investicijos į turtą, kurio valdymo, naudojimo ar disponavimo teisė pareiškėjui apribota (pvz., turtas areštuotas);</a:t>
            </a:r>
          </a:p>
          <a:p>
            <a:pPr marL="171450" indent="-171450" algn="just">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susijusios su alkoholinių gėrimų gamyba;</a:t>
            </a:r>
            <a:endParaRPr lang="lt-LT" sz="1200" dirty="0">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susijusios su kalėdinių eglučių auginimu;</a:t>
            </a:r>
            <a:endParaRPr lang="lt-LT" sz="1200" dirty="0">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narvai paukščiams laikyti;</a:t>
            </a:r>
            <a:endParaRPr lang="lt-LT" sz="1200" dirty="0">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žemės ūkio produktams sandėliuoti skirtos dėžės ir konteineriai;</a:t>
            </a:r>
            <a:endParaRPr lang="lt-LT" sz="1200" dirty="0">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naujų mėšlidžių ir (arba) srutų kauptuvų statyba, išskyrus tuos atvejus, kai pateiktame projekte pareiškėjas numato pradėti vykdyti gyvulininkystės veiklą arba plėsti vykdomą gyvulininkystės veiklą (pateiktame projekte numatyta padidinti valdoje laikomų ūkinių gyvūnų skaičių. </a:t>
            </a:r>
            <a:endParaRPr lang="lt-LT" sz="1200" dirty="0">
              <a:effectLst/>
              <a:latin typeface="Times New Roman" panose="02020603050405020304" pitchFamily="18" charset="0"/>
              <a:ea typeface="Times New Roman" panose="02020603050405020304" pitchFamily="18" charset="0"/>
            </a:endParaRPr>
          </a:p>
          <a:p>
            <a:pPr indent="450215" algn="just">
              <a:lnSpc>
                <a:spcPct val="142000"/>
              </a:lnSpc>
            </a:pPr>
            <a:endParaRPr lang="lt-LT" sz="1200" dirty="0">
              <a:latin typeface="Arial"/>
              <a:cs typeface="Arial"/>
            </a:endParaRPr>
          </a:p>
        </p:txBody>
      </p:sp>
    </p:spTree>
    <p:extLst>
      <p:ext uri="{BB962C8B-B14F-4D97-AF65-F5344CB8AC3E}">
        <p14:creationId xmlns:p14="http://schemas.microsoft.com/office/powerpoint/2010/main" val="2550869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887645"/>
            <a:ext cx="4425323" cy="338554"/>
          </a:xfrm>
          <a:prstGeom prst="rect">
            <a:avLst/>
          </a:prstGeom>
          <a:noFill/>
        </p:spPr>
        <p:txBody>
          <a:bodyPr wrap="square" rtlCol="0">
            <a:spAutoFit/>
          </a:bodyPr>
          <a:lstStyle/>
          <a:p>
            <a:r>
              <a:rPr lang="lt-LT" sz="1600" b="1" dirty="0">
                <a:solidFill>
                  <a:srgbClr val="8EC543"/>
                </a:solidFill>
                <a:latin typeface="Arial" panose="020B0604020202020204" pitchFamily="34" charset="0"/>
                <a:cs typeface="Arial" panose="020B0604020202020204" pitchFamily="34" charset="0"/>
              </a:rPr>
              <a:t>ATRANKOS KRITERIJAI</a:t>
            </a:r>
            <a:endParaRPr lang="en-GB" sz="1600" b="1" dirty="0">
              <a:solidFill>
                <a:srgbClr val="8EC543"/>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97541" y="1359456"/>
            <a:ext cx="7714629" cy="3046988"/>
          </a:xfrm>
          <a:prstGeom prst="rect">
            <a:avLst/>
          </a:prstGeom>
          <a:noFill/>
        </p:spPr>
        <p:txBody>
          <a:bodyPr wrap="square" lIns="91440" tIns="45720" rIns="91440" bIns="45720" anchor="t">
            <a:spAutoFit/>
          </a:bodyPr>
          <a:lstStyle/>
          <a:p>
            <a:pPr indent="450215" algn="just"/>
            <a:r>
              <a:rPr lang="lt-LT" sz="1200" dirty="0">
                <a:effectLst/>
                <a:latin typeface="Times New Roman" panose="02020603050405020304" pitchFamily="18" charset="0"/>
                <a:ea typeface="Times New Roman" panose="02020603050405020304" pitchFamily="18" charset="0"/>
              </a:rPr>
              <a:t>1. </a:t>
            </a:r>
            <a:r>
              <a:rPr lang="lt-LT" sz="1200" b="1" dirty="0">
                <a:effectLst/>
                <a:latin typeface="Times New Roman" panose="02020603050405020304" pitchFamily="18" charset="0"/>
                <a:ea typeface="Times New Roman" panose="02020603050405020304" pitchFamily="18" charset="0"/>
              </a:rPr>
              <a:t>Pridėtinę vertę kuriantiems projektams, kuriuose vykdomas žemės ūkio produktų perdirbimas,</a:t>
            </a:r>
            <a:r>
              <a:rPr lang="lt-LT" sz="1200" dirty="0">
                <a:effectLst/>
                <a:latin typeface="Times New Roman" panose="02020603050405020304" pitchFamily="18" charset="0"/>
                <a:ea typeface="Times New Roman" panose="02020603050405020304" pitchFamily="18" charset="0"/>
              </a:rPr>
              <a:t> atrankos balai suteikiami, kai:</a:t>
            </a:r>
          </a:p>
          <a:p>
            <a:pPr indent="450215" algn="just"/>
            <a:r>
              <a:rPr lang="lt-LT" sz="1200" dirty="0">
                <a:effectLst/>
                <a:latin typeface="Times New Roman" panose="02020603050405020304" pitchFamily="18" charset="0"/>
                <a:ea typeface="Times New Roman" panose="02020603050405020304" pitchFamily="18" charset="0"/>
              </a:rPr>
              <a:t>1.1. </a:t>
            </a:r>
            <a:r>
              <a:rPr lang="lt-LT" sz="1200" b="1" dirty="0">
                <a:effectLst/>
                <a:latin typeface="Times New Roman" panose="02020603050405020304" pitchFamily="18" charset="0"/>
                <a:ea typeface="Times New Roman" panose="02020603050405020304" pitchFamily="18" charset="0"/>
              </a:rPr>
              <a:t>pareiškėjas vykdo </a:t>
            </a:r>
            <a:r>
              <a:rPr lang="lt-LT" sz="1200" dirty="0">
                <a:effectLst/>
                <a:latin typeface="Times New Roman" panose="02020603050405020304" pitchFamily="18" charset="0"/>
                <a:ea typeface="Times New Roman" panose="02020603050405020304" pitchFamily="18" charset="0"/>
              </a:rPr>
              <a:t>savo ūkyje pagamintos ir (arba) užaugintos produkcijos perdirbimą, įskaitant pirminį perdirbimą </a:t>
            </a:r>
            <a:r>
              <a:rPr lang="lt-LT" sz="1200" dirty="0">
                <a:solidFill>
                  <a:srgbClr val="000000"/>
                </a:solidFill>
                <a:effectLst/>
                <a:latin typeface="Times New Roman" panose="02020603050405020304" pitchFamily="18" charset="0"/>
                <a:ea typeface="Calibri" panose="020F0502020204030204" pitchFamily="34" charset="0"/>
              </a:rPr>
              <a:t>(balai suteikiami, jei pajamos iš savo ūkyje pagamintos ir (arba) užaugintos žemės ūkio produkcijos perdirbimo, įskaitant pirminį perdirbimą, sudaro ne mažiau kaip </a:t>
            </a:r>
            <a:r>
              <a:rPr lang="en-US" sz="1200" dirty="0">
                <a:solidFill>
                  <a:srgbClr val="000000"/>
                </a:solidFill>
                <a:effectLst/>
                <a:latin typeface="Times New Roman" panose="02020603050405020304" pitchFamily="18" charset="0"/>
                <a:ea typeface="Calibri" panose="020F0502020204030204" pitchFamily="34" charset="0"/>
              </a:rPr>
              <a:t>50 </a:t>
            </a:r>
            <a:r>
              <a:rPr lang="lt-LT" sz="1200" dirty="0">
                <a:solidFill>
                  <a:srgbClr val="000000"/>
                </a:solidFill>
                <a:effectLst/>
                <a:latin typeface="Times New Roman" panose="02020603050405020304" pitchFamily="18" charset="0"/>
                <a:ea typeface="Calibri" panose="020F0502020204030204" pitchFamily="34" charset="0"/>
              </a:rPr>
              <a:t>proc. visų subjekto veiklos pajamų.</a:t>
            </a:r>
            <a:r>
              <a:rPr lang="lt-LT" sz="1200" dirty="0">
                <a:effectLst/>
                <a:latin typeface="Times New Roman" panose="02020603050405020304" pitchFamily="18" charset="0"/>
                <a:ea typeface="Times New Roman" panose="02020603050405020304" pitchFamily="18" charset="0"/>
              </a:rPr>
              <a:t> Tikrinama pagal Pažymą apie pajamas</a:t>
            </a:r>
            <a:r>
              <a:rPr lang="lt-LT" sz="1200" spc="10" dirty="0">
                <a:effectLst/>
                <a:latin typeface="Times New Roman" panose="02020603050405020304" pitchFamily="18" charset="0"/>
                <a:ea typeface="Times New Roman" panose="02020603050405020304" pitchFamily="18" charset="0"/>
              </a:rPr>
              <a:t>) – </a:t>
            </a:r>
            <a:r>
              <a:rPr lang="lt-LT" sz="1200" dirty="0">
                <a:effectLst/>
                <a:latin typeface="Times New Roman" panose="02020603050405020304" pitchFamily="18" charset="0"/>
                <a:ea typeface="Times New Roman" panose="02020603050405020304" pitchFamily="18" charset="0"/>
              </a:rPr>
              <a:t>suteikiama </a:t>
            </a:r>
            <a:r>
              <a:rPr lang="lt-LT" sz="1200" b="1" dirty="0">
                <a:effectLst/>
                <a:latin typeface="Times New Roman" panose="02020603050405020304" pitchFamily="18" charset="0"/>
                <a:ea typeface="Times New Roman" panose="02020603050405020304" pitchFamily="18" charset="0"/>
              </a:rPr>
              <a:t>15</a:t>
            </a:r>
            <a:r>
              <a:rPr lang="lt-LT" sz="1200" dirty="0">
                <a:effectLst/>
                <a:latin typeface="Times New Roman" panose="02020603050405020304" pitchFamily="18" charset="0"/>
                <a:ea typeface="Times New Roman" panose="02020603050405020304" pitchFamily="18" charset="0"/>
              </a:rPr>
              <a:t> balų;</a:t>
            </a:r>
            <a:r>
              <a:rPr lang="lt-LT" sz="1200" dirty="0">
                <a:solidFill>
                  <a:srgbClr val="000000"/>
                </a:solidFill>
                <a:effectLst/>
                <a:latin typeface="Times New Roman" panose="02020603050405020304" pitchFamily="18" charset="0"/>
                <a:ea typeface="Calibri" panose="020F0502020204030204" pitchFamily="34" charset="0"/>
              </a:rPr>
              <a:t> </a:t>
            </a:r>
            <a:endParaRPr lang="lt-LT" sz="1200" dirty="0">
              <a:effectLst/>
              <a:latin typeface="Times New Roman" panose="02020603050405020304" pitchFamily="18" charset="0"/>
              <a:ea typeface="Times New Roman" panose="02020603050405020304" pitchFamily="18" charset="0"/>
            </a:endParaRPr>
          </a:p>
          <a:p>
            <a:pPr indent="450215" algn="just"/>
            <a:r>
              <a:rPr lang="lt-LT" sz="1200" dirty="0">
                <a:effectLst/>
                <a:latin typeface="Times New Roman" panose="02020603050405020304" pitchFamily="18" charset="0"/>
                <a:ea typeface="Times New Roman" panose="02020603050405020304" pitchFamily="18" charset="0"/>
              </a:rPr>
              <a:t>1.2. </a:t>
            </a:r>
            <a:r>
              <a:rPr lang="lt-LT" sz="1200" b="1" dirty="0">
                <a:effectLst/>
                <a:latin typeface="Times New Roman" panose="02020603050405020304" pitchFamily="18" charset="0"/>
                <a:ea typeface="Times New Roman" panose="02020603050405020304" pitchFamily="18" charset="0"/>
              </a:rPr>
              <a:t>pareiškėjas įsipareigoja vykdyti </a:t>
            </a:r>
            <a:r>
              <a:rPr lang="lt-LT" sz="1200" dirty="0">
                <a:effectLst/>
                <a:latin typeface="Times New Roman" panose="02020603050405020304" pitchFamily="18" charset="0"/>
                <a:ea typeface="Times New Roman" panose="02020603050405020304" pitchFamily="18" charset="0"/>
              </a:rPr>
              <a:t>savo ūkyje pagamintos ir (arba) užaugintos produkcijos perdirbimą, įskaitant pirminį perdirbimą, ir pateiktame projekte numato investicijas į</a:t>
            </a:r>
            <a:r>
              <a:rPr lang="lt-LT" sz="1200" dirty="0">
                <a:solidFill>
                  <a:srgbClr val="000000"/>
                </a:solidFill>
                <a:effectLst/>
                <a:latin typeface="Times New Roman" panose="02020603050405020304" pitchFamily="18" charset="0"/>
                <a:ea typeface="Calibri" panose="020F0502020204030204" pitchFamily="34" charset="0"/>
              </a:rPr>
              <a:t> žemės ūkio produktų perdirbimo įrengimus, kurių vertė sudaro daugiau kaip 50 proc. visų projekte numatytų įsigyti investicijų vertės (be PVM) </a:t>
            </a:r>
            <a:r>
              <a:rPr lang="lt-LT" sz="1200" spc="10" dirty="0">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suteikiama </a:t>
            </a:r>
            <a:r>
              <a:rPr lang="lt-LT" sz="1200" b="1" dirty="0">
                <a:effectLst/>
                <a:latin typeface="Times New Roman" panose="02020603050405020304" pitchFamily="18" charset="0"/>
                <a:ea typeface="Times New Roman" panose="02020603050405020304" pitchFamily="18" charset="0"/>
              </a:rPr>
              <a:t>10 </a:t>
            </a:r>
            <a:r>
              <a:rPr lang="lt-LT" sz="1200" dirty="0">
                <a:effectLst/>
                <a:latin typeface="Times New Roman" panose="02020603050405020304" pitchFamily="18" charset="0"/>
                <a:ea typeface="Times New Roman" panose="02020603050405020304" pitchFamily="18" charset="0"/>
              </a:rPr>
              <a:t>balų.</a:t>
            </a:r>
            <a:r>
              <a:rPr lang="lt-LT" sz="1200" dirty="0">
                <a:solidFill>
                  <a:srgbClr val="000000"/>
                </a:solidFill>
                <a:effectLst/>
                <a:latin typeface="Times New Roman" panose="02020603050405020304" pitchFamily="18" charset="0"/>
                <a:ea typeface="Calibri" panose="020F0502020204030204" pitchFamily="34" charset="0"/>
              </a:rPr>
              <a:t> </a:t>
            </a:r>
          </a:p>
          <a:p>
            <a:pPr indent="450215" algn="just"/>
            <a:r>
              <a:rPr lang="lt-LT" sz="1200" dirty="0">
                <a:solidFill>
                  <a:srgbClr val="000000"/>
                </a:solidFill>
                <a:latin typeface="Times New Roman" panose="02020603050405020304" pitchFamily="18" charset="0"/>
                <a:ea typeface="Times New Roman" panose="02020603050405020304" pitchFamily="18" charset="0"/>
              </a:rPr>
              <a:t>2. P</a:t>
            </a:r>
            <a:r>
              <a:rPr lang="lt-LT" sz="1200" dirty="0">
                <a:effectLst/>
                <a:latin typeface="Times New Roman" panose="02020603050405020304" pitchFamily="18" charset="0"/>
                <a:ea typeface="Times New Roman" panose="02020603050405020304" pitchFamily="18" charset="0"/>
              </a:rPr>
              <a:t>rojektams, kuriuose </a:t>
            </a:r>
            <a:r>
              <a:rPr lang="lt-LT" sz="1200" b="1" dirty="0">
                <a:effectLst/>
                <a:latin typeface="Times New Roman" panose="02020603050405020304" pitchFamily="18" charset="0"/>
                <a:ea typeface="Times New Roman" panose="02020603050405020304" pitchFamily="18" charset="0"/>
              </a:rPr>
              <a:t>diegiamos inovacijos</a:t>
            </a:r>
            <a:r>
              <a:rPr lang="lt-LT" sz="1200" dirty="0">
                <a:effectLst/>
                <a:latin typeface="Times New Roman" panose="02020603050405020304" pitchFamily="18" charset="0"/>
                <a:ea typeface="Times New Roman" panose="02020603050405020304" pitchFamily="18" charset="0"/>
              </a:rPr>
              <a:t>, suteikiama </a:t>
            </a:r>
            <a:r>
              <a:rPr lang="lt-LT" sz="1200" b="1" dirty="0">
                <a:effectLst/>
                <a:latin typeface="Times New Roman" panose="02020603050405020304" pitchFamily="18" charset="0"/>
                <a:ea typeface="Times New Roman" panose="02020603050405020304" pitchFamily="18" charset="0"/>
              </a:rPr>
              <a:t>20</a:t>
            </a:r>
            <a:r>
              <a:rPr lang="lt-LT" sz="1200" dirty="0">
                <a:effectLst/>
                <a:latin typeface="Times New Roman" panose="02020603050405020304" pitchFamily="18" charset="0"/>
                <a:ea typeface="Times New Roman" panose="02020603050405020304" pitchFamily="18" charset="0"/>
              </a:rPr>
              <a:t> balų. Balai suteikiami vadovaujantis Projektų inovatyvumo vertinimo metodika, patvirtinta Lietuvos Respublikos žemės ūkio ministro 2023 m. kovo 24d. įsakymu Nr. 3D-181 „Dėl projektų inovatyvumo vertinimo metodikos patvirtinimo“: </a:t>
            </a:r>
          </a:p>
          <a:p>
            <a:pPr indent="450215" algn="just"/>
            <a:r>
              <a:rPr lang="lt-LT" sz="1200" dirty="0">
                <a:effectLst/>
                <a:latin typeface="Times New Roman" panose="02020603050405020304" pitchFamily="18" charset="0"/>
                <a:ea typeface="Times New Roman" panose="02020603050405020304" pitchFamily="18" charset="0"/>
              </a:rPr>
              <a:t>2.1. jei nustatomas </a:t>
            </a:r>
            <a:r>
              <a:rPr lang="lt-LT" sz="1200" b="1" dirty="0">
                <a:effectLst/>
                <a:latin typeface="Times New Roman" panose="02020603050405020304" pitchFamily="18" charset="0"/>
                <a:ea typeface="Times New Roman" panose="02020603050405020304" pitchFamily="18" charset="0"/>
              </a:rPr>
              <a:t>I</a:t>
            </a:r>
            <a:r>
              <a:rPr lang="lt-LT" sz="1200" dirty="0">
                <a:effectLst/>
                <a:latin typeface="Times New Roman" panose="02020603050405020304" pitchFamily="18" charset="0"/>
                <a:ea typeface="Times New Roman" panose="02020603050405020304" pitchFamily="18" charset="0"/>
              </a:rPr>
              <a:t> inovatyvumo lygis, – suteikiama </a:t>
            </a:r>
            <a:r>
              <a:rPr lang="lt-LT" sz="1200" b="1" dirty="0">
                <a:effectLst/>
                <a:latin typeface="Times New Roman" panose="02020603050405020304" pitchFamily="18" charset="0"/>
                <a:ea typeface="Times New Roman" panose="02020603050405020304" pitchFamily="18" charset="0"/>
              </a:rPr>
              <a:t>20</a:t>
            </a:r>
            <a:r>
              <a:rPr lang="lt-LT" sz="1200" dirty="0">
                <a:effectLst/>
                <a:latin typeface="Times New Roman" panose="02020603050405020304" pitchFamily="18" charset="0"/>
                <a:ea typeface="Times New Roman" panose="02020603050405020304" pitchFamily="18" charset="0"/>
              </a:rPr>
              <a:t> balų;</a:t>
            </a:r>
          </a:p>
          <a:p>
            <a:pPr indent="450215" algn="just"/>
            <a:r>
              <a:rPr lang="lt-LT" sz="1200" dirty="0">
                <a:effectLst/>
                <a:latin typeface="Times New Roman" panose="02020603050405020304" pitchFamily="18" charset="0"/>
                <a:ea typeface="Times New Roman" panose="02020603050405020304" pitchFamily="18" charset="0"/>
              </a:rPr>
              <a:t>2.2. jei nustatomas </a:t>
            </a:r>
            <a:r>
              <a:rPr lang="lt-LT" sz="1200" b="1" dirty="0">
                <a:effectLst/>
                <a:latin typeface="Times New Roman" panose="02020603050405020304" pitchFamily="18" charset="0"/>
                <a:ea typeface="Times New Roman" panose="02020603050405020304" pitchFamily="18" charset="0"/>
              </a:rPr>
              <a:t>II</a:t>
            </a:r>
            <a:r>
              <a:rPr lang="lt-LT" sz="1200" dirty="0">
                <a:effectLst/>
                <a:latin typeface="Times New Roman" panose="02020603050405020304" pitchFamily="18" charset="0"/>
                <a:ea typeface="Times New Roman" panose="02020603050405020304" pitchFamily="18" charset="0"/>
              </a:rPr>
              <a:t> inovatyvumo lygis, – suteikiama </a:t>
            </a:r>
            <a:r>
              <a:rPr lang="lt-LT" sz="1200" b="1" dirty="0">
                <a:effectLst/>
                <a:latin typeface="Times New Roman" panose="02020603050405020304" pitchFamily="18" charset="0"/>
                <a:ea typeface="Times New Roman" panose="02020603050405020304" pitchFamily="18" charset="0"/>
              </a:rPr>
              <a:t>15</a:t>
            </a:r>
            <a:r>
              <a:rPr lang="lt-LT" sz="1200" dirty="0">
                <a:effectLst/>
                <a:latin typeface="Times New Roman" panose="02020603050405020304" pitchFamily="18" charset="0"/>
                <a:ea typeface="Times New Roman" panose="02020603050405020304" pitchFamily="18" charset="0"/>
              </a:rPr>
              <a:t> balų;</a:t>
            </a:r>
          </a:p>
          <a:p>
            <a:pPr indent="450215" algn="just"/>
            <a:r>
              <a:rPr lang="lt-LT" sz="1200" dirty="0">
                <a:effectLst/>
                <a:latin typeface="Times New Roman" panose="02020603050405020304" pitchFamily="18" charset="0"/>
                <a:ea typeface="Times New Roman" panose="02020603050405020304" pitchFamily="18" charset="0"/>
              </a:rPr>
              <a:t>2.3. jei nustatomas </a:t>
            </a:r>
            <a:r>
              <a:rPr lang="lt-LT" sz="1200" b="1" dirty="0">
                <a:effectLst/>
                <a:latin typeface="Times New Roman" panose="02020603050405020304" pitchFamily="18" charset="0"/>
                <a:ea typeface="Times New Roman" panose="02020603050405020304" pitchFamily="18" charset="0"/>
              </a:rPr>
              <a:t>III</a:t>
            </a:r>
            <a:r>
              <a:rPr lang="lt-LT" sz="1200" dirty="0">
                <a:effectLst/>
                <a:latin typeface="Times New Roman" panose="02020603050405020304" pitchFamily="18" charset="0"/>
                <a:ea typeface="Times New Roman" panose="02020603050405020304" pitchFamily="18" charset="0"/>
              </a:rPr>
              <a:t> inovatyvumo lygis, – suteikiami </a:t>
            </a:r>
            <a:r>
              <a:rPr lang="lt-LT" sz="1200" b="1" dirty="0">
                <a:effectLst/>
                <a:latin typeface="Times New Roman" panose="02020603050405020304" pitchFamily="18" charset="0"/>
                <a:ea typeface="Times New Roman" panose="02020603050405020304" pitchFamily="18" charset="0"/>
              </a:rPr>
              <a:t>10</a:t>
            </a:r>
            <a:r>
              <a:rPr lang="lt-LT" sz="1200" dirty="0">
                <a:effectLst/>
                <a:latin typeface="Times New Roman" panose="02020603050405020304" pitchFamily="18" charset="0"/>
                <a:ea typeface="Times New Roman" panose="02020603050405020304" pitchFamily="18" charset="0"/>
              </a:rPr>
              <a:t> balų.</a:t>
            </a:r>
          </a:p>
          <a:p>
            <a:pPr indent="450215" algn="just"/>
            <a:endParaRPr lang="lt-LT"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2365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887645"/>
            <a:ext cx="4425323" cy="338554"/>
          </a:xfrm>
          <a:prstGeom prst="rect">
            <a:avLst/>
          </a:prstGeom>
          <a:noFill/>
        </p:spPr>
        <p:txBody>
          <a:bodyPr wrap="square" rtlCol="0">
            <a:spAutoFit/>
          </a:bodyPr>
          <a:lstStyle/>
          <a:p>
            <a:r>
              <a:rPr lang="lt-LT" sz="1600" b="1" dirty="0">
                <a:solidFill>
                  <a:srgbClr val="8EC543"/>
                </a:solidFill>
                <a:latin typeface="Arial" panose="020B0604020202020204" pitchFamily="34" charset="0"/>
                <a:cs typeface="Arial" panose="020B0604020202020204" pitchFamily="34" charset="0"/>
              </a:rPr>
              <a:t>ATRANKOS KRITERIJAI (2)</a:t>
            </a:r>
            <a:endParaRPr lang="en-GB" sz="1600" b="1" dirty="0">
              <a:solidFill>
                <a:srgbClr val="8EC543"/>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97541" y="1359456"/>
            <a:ext cx="7714629" cy="3416320"/>
          </a:xfrm>
          <a:prstGeom prst="rect">
            <a:avLst/>
          </a:prstGeom>
          <a:noFill/>
        </p:spPr>
        <p:txBody>
          <a:bodyPr wrap="square" lIns="91440" tIns="45720" rIns="91440" bIns="45720" anchor="t">
            <a:spAutoFit/>
          </a:bodyPr>
          <a:lstStyle/>
          <a:p>
            <a:pPr marL="457200" indent="450215" algn="just"/>
            <a:r>
              <a:rPr lang="lt-LT" sz="1200" dirty="0">
                <a:effectLst/>
                <a:latin typeface="Times New Roman" panose="02020603050405020304" pitchFamily="18" charset="0"/>
                <a:ea typeface="Times New Roman" panose="02020603050405020304" pitchFamily="18" charset="0"/>
              </a:rPr>
              <a:t>3. </a:t>
            </a:r>
            <a:r>
              <a:rPr lang="lt-LT" sz="1200" b="1" dirty="0">
                <a:effectLst/>
                <a:latin typeface="Times New Roman" panose="02020603050405020304" pitchFamily="18" charset="0"/>
                <a:ea typeface="Times New Roman" panose="02020603050405020304" pitchFamily="18" charset="0"/>
              </a:rPr>
              <a:t>Prie aplinkos ir klimato tikslų prisidedantiems projektams </a:t>
            </a:r>
            <a:r>
              <a:rPr lang="lt-LT" sz="1200" dirty="0">
                <a:effectLst/>
                <a:latin typeface="Times New Roman" panose="02020603050405020304" pitchFamily="18" charset="0"/>
                <a:ea typeface="Times New Roman" panose="02020603050405020304" pitchFamily="18" charset="0"/>
              </a:rPr>
              <a:t>– didžiausia suteikiamų balų suma negali viršyti </a:t>
            </a:r>
            <a:r>
              <a:rPr lang="lt-LT" sz="1200" b="1" dirty="0">
                <a:effectLst/>
                <a:latin typeface="Times New Roman" panose="02020603050405020304" pitchFamily="18" charset="0"/>
                <a:ea typeface="Times New Roman" panose="02020603050405020304" pitchFamily="18" charset="0"/>
              </a:rPr>
              <a:t>15</a:t>
            </a:r>
            <a:r>
              <a:rPr lang="lt-LT" sz="1200" dirty="0">
                <a:effectLst/>
                <a:latin typeface="Times New Roman" panose="02020603050405020304" pitchFamily="18" charset="0"/>
                <a:ea typeface="Times New Roman" panose="02020603050405020304" pitchFamily="18" charset="0"/>
              </a:rPr>
              <a:t> balų. Tuo atveju, kai (pasirenkamas tik vienas iš nurodytų variantų):</a:t>
            </a:r>
          </a:p>
          <a:p>
            <a:pPr indent="450215" algn="just"/>
            <a:r>
              <a:rPr lang="lt-LT" sz="1200" dirty="0">
                <a:effectLst/>
                <a:latin typeface="Times New Roman" panose="02020603050405020304" pitchFamily="18" charset="0"/>
                <a:ea typeface="Times New Roman" panose="02020603050405020304" pitchFamily="18" charset="0"/>
              </a:rPr>
              <a:t>3.1. </a:t>
            </a:r>
            <a:r>
              <a:rPr lang="lt-LT" sz="1200" b="1" dirty="0">
                <a:effectLst/>
                <a:latin typeface="Times New Roman" panose="02020603050405020304" pitchFamily="18" charset="0"/>
                <a:ea typeface="Times New Roman" panose="02020603050405020304" pitchFamily="18" charset="0"/>
              </a:rPr>
              <a:t>pareiškėjas dalyvauja </a:t>
            </a:r>
            <a:r>
              <a:rPr lang="lt-LT" sz="1200" dirty="0">
                <a:effectLst/>
                <a:latin typeface="Times New Roman" panose="02020603050405020304" pitchFamily="18" charset="0"/>
                <a:ea typeface="Times New Roman" panose="02020603050405020304" pitchFamily="18" charset="0"/>
              </a:rPr>
              <a:t>(yra patvirtintas paramos gavėju) Strateginio plano intervencinėje priemonėje, patenkančioje į Klimatui, aplinkai ir gyvūnų gerovei naudingas sistemas (</a:t>
            </a:r>
            <a:r>
              <a:rPr lang="lt-LT" sz="1200" dirty="0" err="1">
                <a:effectLst/>
                <a:latin typeface="Times New Roman" panose="02020603050405020304" pitchFamily="18" charset="0"/>
                <a:ea typeface="Times New Roman" panose="02020603050405020304" pitchFamily="18" charset="0"/>
              </a:rPr>
              <a:t>Ekoschemas</a:t>
            </a:r>
            <a:r>
              <a:rPr lang="lt-LT" sz="1200" dirty="0">
                <a:effectLst/>
                <a:latin typeface="Times New Roman" panose="02020603050405020304" pitchFamily="18" charset="0"/>
                <a:ea typeface="Times New Roman" panose="02020603050405020304" pitchFamily="18" charset="0"/>
              </a:rPr>
              <a:t>), išskyrus dalyvavimą priemonėse: „Ekologinis ūkininkavimas“, „Perėjimas prie ekologinio ūkininkavimo“, „Tausojanti vaisių, uogų ir daržovių programa“ (NKP), „Gyvūnų gerovė“</a:t>
            </a:r>
            <a:r>
              <a:rPr lang="lt-LT" sz="1200" dirty="0">
                <a:solidFill>
                  <a:srgbClr val="000000"/>
                </a:solidFill>
                <a:effectLst/>
                <a:latin typeface="Times New Roman" panose="02020603050405020304" pitchFamily="18" charset="0"/>
                <a:ea typeface="Times New Roman" panose="02020603050405020304" pitchFamily="18" charset="0"/>
              </a:rPr>
              <a:t> (d</a:t>
            </a:r>
            <a:r>
              <a:rPr lang="lt-LT" sz="1200" dirty="0">
                <a:effectLst/>
                <a:latin typeface="Times New Roman" panose="02020603050405020304" pitchFamily="18" charset="0"/>
                <a:ea typeface="Times New Roman" panose="02020603050405020304" pitchFamily="18" charset="0"/>
              </a:rPr>
              <a:t>alyvavimo priemonėse ŽŪN plotas turi sudaryti ne mažiau kaip 10</a:t>
            </a:r>
            <a:r>
              <a:rPr lang="lt-LT" sz="1200" b="1" dirty="0">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proc. deklaruoto ŽŪN ploto</a:t>
            </a:r>
            <a:r>
              <a:rPr lang="lt-LT" sz="1200" spc="10" dirty="0">
                <a:effectLst/>
                <a:latin typeface="Times New Roman" panose="02020603050405020304" pitchFamily="18" charset="0"/>
                <a:ea typeface="Times New Roman" panose="02020603050405020304" pitchFamily="18" charset="0"/>
              </a:rPr>
              <a:t>) – </a:t>
            </a:r>
            <a:r>
              <a:rPr lang="lt-LT" sz="1200" dirty="0">
                <a:effectLst/>
                <a:latin typeface="Times New Roman" panose="02020603050405020304" pitchFamily="18" charset="0"/>
                <a:ea typeface="Times New Roman" panose="02020603050405020304" pitchFamily="18" charset="0"/>
              </a:rPr>
              <a:t>suteikiama </a:t>
            </a:r>
            <a:r>
              <a:rPr lang="lt-LT" sz="1200" b="1" dirty="0">
                <a:effectLst/>
                <a:latin typeface="Times New Roman" panose="02020603050405020304" pitchFamily="18" charset="0"/>
                <a:ea typeface="Times New Roman" panose="02020603050405020304" pitchFamily="18" charset="0"/>
              </a:rPr>
              <a:t>15</a:t>
            </a:r>
            <a:r>
              <a:rPr lang="lt-LT" sz="1200" dirty="0">
                <a:effectLst/>
                <a:latin typeface="Times New Roman" panose="02020603050405020304" pitchFamily="18" charset="0"/>
                <a:ea typeface="Times New Roman" panose="02020603050405020304" pitchFamily="18" charset="0"/>
              </a:rPr>
              <a:t> balų;</a:t>
            </a:r>
            <a:r>
              <a:rPr lang="lt-LT" sz="1200" dirty="0">
                <a:solidFill>
                  <a:srgbClr val="000000"/>
                </a:solidFill>
                <a:effectLst/>
                <a:latin typeface="Times New Roman" panose="02020603050405020304" pitchFamily="18" charset="0"/>
                <a:ea typeface="Calibri" panose="020F0502020204030204" pitchFamily="34" charset="0"/>
              </a:rPr>
              <a:t> </a:t>
            </a:r>
            <a:endParaRPr lang="lt-LT" sz="1200" dirty="0">
              <a:effectLst/>
              <a:latin typeface="Times New Roman" panose="02020603050405020304" pitchFamily="18" charset="0"/>
              <a:ea typeface="Times New Roman" panose="02020603050405020304" pitchFamily="18" charset="0"/>
            </a:endParaRPr>
          </a:p>
          <a:p>
            <a:pPr indent="450215" algn="just"/>
            <a:r>
              <a:rPr lang="lt-LT" sz="1200" dirty="0">
                <a:effectLst/>
                <a:latin typeface="Times New Roman" panose="02020603050405020304" pitchFamily="18" charset="0"/>
                <a:ea typeface="Times New Roman" panose="02020603050405020304" pitchFamily="18" charset="0"/>
              </a:rPr>
              <a:t>3.2. </a:t>
            </a:r>
            <a:r>
              <a:rPr lang="lt-LT" sz="1200" b="1" dirty="0">
                <a:effectLst/>
                <a:latin typeface="Times New Roman" panose="02020603050405020304" pitchFamily="18" charset="0"/>
                <a:ea typeface="Times New Roman" panose="02020603050405020304" pitchFamily="18" charset="0"/>
              </a:rPr>
              <a:t>pareiškėjas įsipareigoja dalyvauti </a:t>
            </a:r>
            <a:r>
              <a:rPr lang="lt-LT" sz="1200" dirty="0">
                <a:effectLst/>
                <a:latin typeface="Times New Roman" panose="02020603050405020304" pitchFamily="18" charset="0"/>
                <a:ea typeface="Times New Roman" panose="02020603050405020304" pitchFamily="18" charset="0"/>
              </a:rPr>
              <a:t>ne vėliau kaip per 1 metų laikotarpį nuo paramos sutarties pasirašymo Strateginio plano intervencinėje priemonėje, patenkančioje į Klimatui, aplinkai ir gyvūnų gerovei naudingas sistemas (</a:t>
            </a:r>
            <a:r>
              <a:rPr lang="lt-LT" sz="1200" dirty="0" err="1">
                <a:effectLst/>
                <a:latin typeface="Times New Roman" panose="02020603050405020304" pitchFamily="18" charset="0"/>
                <a:ea typeface="Times New Roman" panose="02020603050405020304" pitchFamily="18" charset="0"/>
              </a:rPr>
              <a:t>Ekoschemas</a:t>
            </a:r>
            <a:r>
              <a:rPr lang="lt-LT" sz="1200" dirty="0">
                <a:effectLst/>
                <a:latin typeface="Times New Roman" panose="02020603050405020304" pitchFamily="18" charset="0"/>
                <a:ea typeface="Times New Roman" panose="02020603050405020304" pitchFamily="18" charset="0"/>
              </a:rPr>
              <a:t>), išskyrus dalyvavimą priemonėse: „Ekologinis ūkininkavimas“, „Perėjimas prie ekologinio ūkininkavimo“, „Tausojanti vaisių, uogų ir daržovių programa“ (NKP), „Gyvūnų gerovė“</a:t>
            </a:r>
            <a:r>
              <a:rPr lang="lt-LT" sz="1200" dirty="0">
                <a:solidFill>
                  <a:srgbClr val="000000"/>
                </a:solidFill>
                <a:effectLst/>
                <a:latin typeface="Times New Roman" panose="02020603050405020304" pitchFamily="18" charset="0"/>
                <a:ea typeface="Times New Roman" panose="02020603050405020304" pitchFamily="18" charset="0"/>
              </a:rPr>
              <a:t> (d</a:t>
            </a:r>
            <a:r>
              <a:rPr lang="lt-LT" sz="1200" dirty="0">
                <a:effectLst/>
                <a:latin typeface="Times New Roman" panose="02020603050405020304" pitchFamily="18" charset="0"/>
                <a:ea typeface="Times New Roman" panose="02020603050405020304" pitchFamily="18" charset="0"/>
              </a:rPr>
              <a:t>alyvavimo priemonėse ŽŪN plotas turi sudaryti ne mažiau kaip 10</a:t>
            </a:r>
            <a:r>
              <a:rPr lang="lt-LT" sz="1200" b="1" dirty="0">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proc. deklaruoto ŽŪN ploto</a:t>
            </a:r>
            <a:r>
              <a:rPr lang="lt-LT" sz="1200" spc="-10" dirty="0">
                <a:solidFill>
                  <a:srgbClr val="000000"/>
                </a:solidFill>
                <a:effectLst/>
                <a:latin typeface="Times New Roman" panose="02020603050405020304" pitchFamily="18" charset="0"/>
                <a:ea typeface="Times New Roman" panose="02020603050405020304" pitchFamily="18" charset="0"/>
              </a:rPr>
              <a:t>, įsipareigojimo vykdymas nustatomas pagal pirmaisiais įsipareigojimo vykdymo metais deklaruotą ŽŪN plotą</a:t>
            </a:r>
            <a:r>
              <a:rPr lang="lt-LT" sz="1200" dirty="0">
                <a:effectLst/>
                <a:latin typeface="Times New Roman" panose="02020603050405020304" pitchFamily="18" charset="0"/>
                <a:ea typeface="Times New Roman" panose="02020603050405020304" pitchFamily="18" charset="0"/>
              </a:rPr>
              <a:t>) – suteikiama </a:t>
            </a:r>
            <a:r>
              <a:rPr lang="lt-LT" sz="1200" b="1" dirty="0">
                <a:effectLst/>
                <a:latin typeface="Times New Roman" panose="02020603050405020304" pitchFamily="18" charset="0"/>
                <a:ea typeface="Times New Roman" panose="02020603050405020304" pitchFamily="18" charset="0"/>
              </a:rPr>
              <a:t>10</a:t>
            </a:r>
            <a:r>
              <a:rPr lang="lt-LT" sz="1200" dirty="0">
                <a:effectLst/>
                <a:latin typeface="Times New Roman" panose="02020603050405020304" pitchFamily="18" charset="0"/>
                <a:ea typeface="Times New Roman" panose="02020603050405020304" pitchFamily="18" charset="0"/>
              </a:rPr>
              <a:t> balų;</a:t>
            </a:r>
            <a:r>
              <a:rPr lang="lt-LT" sz="1200" dirty="0">
                <a:solidFill>
                  <a:srgbClr val="000000"/>
                </a:solidFill>
                <a:effectLst/>
                <a:latin typeface="Times New Roman" panose="02020603050405020304" pitchFamily="18" charset="0"/>
                <a:ea typeface="Calibri" panose="020F0502020204030204" pitchFamily="34" charset="0"/>
              </a:rPr>
              <a:t> </a:t>
            </a:r>
            <a:endParaRPr lang="lt-LT" sz="1200" dirty="0">
              <a:effectLst/>
              <a:latin typeface="Times New Roman" panose="02020603050405020304" pitchFamily="18" charset="0"/>
              <a:ea typeface="Times New Roman" panose="02020603050405020304" pitchFamily="18" charset="0"/>
            </a:endParaRPr>
          </a:p>
          <a:p>
            <a:pPr indent="450215" algn="just"/>
            <a:r>
              <a:rPr lang="lt-LT" sz="1200" dirty="0">
                <a:effectLst/>
                <a:latin typeface="Times New Roman" panose="02020603050405020304" pitchFamily="18" charset="0"/>
                <a:ea typeface="Times New Roman" panose="02020603050405020304" pitchFamily="18" charset="0"/>
              </a:rPr>
              <a:t>3.3. </a:t>
            </a:r>
            <a:r>
              <a:rPr lang="lt-LT" sz="1200" b="1" dirty="0">
                <a:effectLst/>
                <a:latin typeface="Times New Roman" panose="02020603050405020304" pitchFamily="18" charset="0"/>
                <a:ea typeface="Times New Roman" panose="02020603050405020304" pitchFamily="18" charset="0"/>
              </a:rPr>
              <a:t>pareiškėjas vykdo ekologinę gamybą </a:t>
            </a:r>
            <a:r>
              <a:rPr lang="lt-LT" sz="1200" dirty="0">
                <a:effectLst/>
                <a:latin typeface="Times New Roman" panose="02020603050405020304" pitchFamily="18" charset="0"/>
                <a:ea typeface="Times New Roman" panose="02020603050405020304" pitchFamily="18" charset="0"/>
              </a:rPr>
              <a:t>arba</a:t>
            </a:r>
            <a:r>
              <a:rPr lang="lt-LT" sz="1200" dirty="0">
                <a:solidFill>
                  <a:srgbClr val="000000"/>
                </a:solidFill>
                <a:effectLst/>
                <a:latin typeface="Times New Roman" panose="02020603050405020304" pitchFamily="18" charset="0"/>
                <a:ea typeface="Times New Roman" panose="02020603050405020304" pitchFamily="18" charset="0"/>
              </a:rPr>
              <a:t> kontroliuojančioje institucijoje yra registruotas kaip perėjimo prie ekologinio ūkininkavimo laikotarpio</a:t>
            </a:r>
            <a:r>
              <a:rPr lang="lt-LT" sz="1200" dirty="0">
                <a:effectLst/>
                <a:latin typeface="Times New Roman" panose="02020603050405020304" pitchFamily="18" charset="0"/>
                <a:ea typeface="Times New Roman" panose="02020603050405020304" pitchFamily="18" charset="0"/>
              </a:rPr>
              <a:t> ūkis ir turi </a:t>
            </a:r>
            <a:r>
              <a:rPr lang="lt-LT" sz="1200" dirty="0">
                <a:solidFill>
                  <a:srgbClr val="000000"/>
                </a:solidFill>
                <a:effectLst/>
                <a:latin typeface="Times New Roman" panose="02020603050405020304" pitchFamily="18" charset="0"/>
                <a:ea typeface="Times New Roman" panose="02020603050405020304" pitchFamily="18" charset="0"/>
              </a:rPr>
              <a:t>sertifikavimo institucijos išduotą ekologinės gamybos patvirtinimo dokumentą ir įsipareigoja iki projekto kontrolės pabaigos vykdyti ekologinę gamybą </a:t>
            </a:r>
            <a:r>
              <a:rPr lang="lt-LT" sz="1200" dirty="0">
                <a:effectLst/>
                <a:latin typeface="Times New Roman" panose="02020603050405020304" pitchFamily="18" charset="0"/>
                <a:ea typeface="Times New Roman" panose="02020603050405020304" pitchFamily="18" charset="0"/>
              </a:rPr>
              <a:t>(</a:t>
            </a:r>
            <a:r>
              <a:rPr lang="lt-LT" sz="1200" dirty="0">
                <a:solidFill>
                  <a:srgbClr val="000000"/>
                </a:solidFill>
                <a:effectLst/>
                <a:latin typeface="Times New Roman" panose="02020603050405020304" pitchFamily="18" charset="0"/>
                <a:ea typeface="Calibri" panose="020F0502020204030204" pitchFamily="34" charset="0"/>
              </a:rPr>
              <a:t>t</a:t>
            </a:r>
            <a:r>
              <a:rPr lang="lt-LT" sz="1200" dirty="0">
                <a:effectLst/>
                <a:latin typeface="Times New Roman" panose="02020603050405020304" pitchFamily="18" charset="0"/>
                <a:ea typeface="Times New Roman" panose="02020603050405020304" pitchFamily="18" charset="0"/>
              </a:rPr>
              <a:t>uri būti sertifikuota 100 proc. deklaruoto ŽŪN ploto, laikomų ūkinių gyvūnų rūšių</a:t>
            </a:r>
            <a:r>
              <a:rPr lang="lt-LT" sz="1200" dirty="0">
                <a:solidFill>
                  <a:srgbClr val="000000"/>
                </a:solidFill>
                <a:effectLst/>
                <a:latin typeface="Times New Roman" panose="02020603050405020304" pitchFamily="18" charset="0"/>
                <a:ea typeface="Times New Roman" panose="02020603050405020304" pitchFamily="18" charset="0"/>
              </a:rPr>
              <a:t>)</a:t>
            </a:r>
            <a:r>
              <a:rPr lang="lt-LT" sz="1200" spc="10" dirty="0">
                <a:effectLst/>
                <a:latin typeface="Times New Roman" panose="02020603050405020304" pitchFamily="18" charset="0"/>
                <a:ea typeface="Times New Roman" panose="02020603050405020304" pitchFamily="18" charset="0"/>
              </a:rPr>
              <a:t> </a:t>
            </a:r>
            <a:r>
              <a:rPr lang="lt-LT" sz="1200" dirty="0">
                <a:solidFill>
                  <a:srgbClr val="000000"/>
                </a:solidFill>
                <a:effectLst/>
                <a:latin typeface="Times New Roman" panose="02020603050405020304" pitchFamily="18" charset="0"/>
                <a:ea typeface="Times New Roman" panose="02020603050405020304" pitchFamily="18" charset="0"/>
              </a:rPr>
              <a:t>– suteikiama </a:t>
            </a:r>
            <a:r>
              <a:rPr lang="lt-LT" sz="1200" b="1" dirty="0">
                <a:solidFill>
                  <a:srgbClr val="000000"/>
                </a:solidFill>
                <a:effectLst/>
                <a:latin typeface="Times New Roman" panose="02020603050405020304" pitchFamily="18" charset="0"/>
                <a:ea typeface="Times New Roman" panose="02020603050405020304" pitchFamily="18" charset="0"/>
              </a:rPr>
              <a:t>15</a:t>
            </a:r>
            <a:r>
              <a:rPr lang="lt-LT" sz="1200" dirty="0">
                <a:solidFill>
                  <a:srgbClr val="000000"/>
                </a:solidFill>
                <a:effectLst/>
                <a:latin typeface="Times New Roman" panose="02020603050405020304" pitchFamily="18" charset="0"/>
                <a:ea typeface="Times New Roman" panose="02020603050405020304" pitchFamily="18" charset="0"/>
              </a:rPr>
              <a:t> balų</a:t>
            </a:r>
            <a:r>
              <a:rPr lang="lt-LT" sz="1200" dirty="0">
                <a:effectLst/>
                <a:latin typeface="Times New Roman" panose="02020603050405020304" pitchFamily="18" charset="0"/>
                <a:ea typeface="Times New Roman" panose="02020603050405020304" pitchFamily="18" charset="0"/>
              </a:rPr>
              <a:t>;</a:t>
            </a:r>
            <a:r>
              <a:rPr lang="lt-LT" sz="1200" dirty="0">
                <a:solidFill>
                  <a:srgbClr val="000000"/>
                </a:solidFill>
                <a:effectLst/>
                <a:latin typeface="Times New Roman" panose="02020603050405020304" pitchFamily="18" charset="0"/>
                <a:ea typeface="Calibri" panose="020F0502020204030204" pitchFamily="34" charset="0"/>
              </a:rPr>
              <a:t> </a:t>
            </a:r>
            <a:endParaRPr lang="lt-LT" sz="1200" dirty="0">
              <a:effectLst/>
              <a:latin typeface="Times New Roman" panose="02020603050405020304" pitchFamily="18" charset="0"/>
              <a:ea typeface="Times New Roman" panose="02020603050405020304" pitchFamily="18" charset="0"/>
            </a:endParaRPr>
          </a:p>
          <a:p>
            <a:pPr indent="450215" algn="just"/>
            <a:endParaRPr lang="lt-LT"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091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887645"/>
            <a:ext cx="4425323" cy="338554"/>
          </a:xfrm>
          <a:prstGeom prst="rect">
            <a:avLst/>
          </a:prstGeom>
          <a:noFill/>
        </p:spPr>
        <p:txBody>
          <a:bodyPr wrap="square" rtlCol="0">
            <a:spAutoFit/>
          </a:bodyPr>
          <a:lstStyle/>
          <a:p>
            <a:r>
              <a:rPr lang="lt-LT" sz="1600" b="1" dirty="0">
                <a:solidFill>
                  <a:srgbClr val="8EC543"/>
                </a:solidFill>
                <a:latin typeface="Arial" panose="020B0604020202020204" pitchFamily="34" charset="0"/>
                <a:cs typeface="Arial" panose="020B0604020202020204" pitchFamily="34" charset="0"/>
              </a:rPr>
              <a:t>ATRANKOS KRITERIJAI (3)</a:t>
            </a:r>
            <a:endParaRPr lang="en-GB" sz="1600" b="1" dirty="0">
              <a:solidFill>
                <a:srgbClr val="8EC543"/>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97541" y="1359456"/>
            <a:ext cx="7714629" cy="3231654"/>
          </a:xfrm>
          <a:prstGeom prst="rect">
            <a:avLst/>
          </a:prstGeom>
          <a:noFill/>
        </p:spPr>
        <p:txBody>
          <a:bodyPr wrap="square" lIns="91440" tIns="45720" rIns="91440" bIns="45720" anchor="t">
            <a:spAutoFit/>
          </a:bodyPr>
          <a:lstStyle/>
          <a:p>
            <a:pPr indent="450215" algn="just"/>
            <a:r>
              <a:rPr lang="lt-LT" sz="1200" dirty="0">
                <a:effectLst/>
                <a:latin typeface="Times New Roman" panose="02020603050405020304" pitchFamily="18" charset="0"/>
                <a:ea typeface="Times New Roman" panose="02020603050405020304" pitchFamily="18" charset="0"/>
              </a:rPr>
              <a:t>3.4. </a:t>
            </a:r>
            <a:r>
              <a:rPr lang="lt-LT" sz="1200" b="1" dirty="0">
                <a:effectLst/>
                <a:latin typeface="Times New Roman" panose="02020603050405020304" pitchFamily="18" charset="0"/>
                <a:ea typeface="Times New Roman" panose="02020603050405020304" pitchFamily="18" charset="0"/>
              </a:rPr>
              <a:t>pareiškėjas </a:t>
            </a:r>
            <a:r>
              <a:rPr lang="lt-LT" sz="1200" b="1" dirty="0">
                <a:solidFill>
                  <a:srgbClr val="000000"/>
                </a:solidFill>
                <a:effectLst/>
                <a:latin typeface="Times New Roman" panose="02020603050405020304" pitchFamily="18" charset="0"/>
                <a:ea typeface="Times New Roman" panose="02020603050405020304" pitchFamily="18" charset="0"/>
              </a:rPr>
              <a:t>įsipareigoja vykdyti </a:t>
            </a:r>
            <a:r>
              <a:rPr lang="lt-LT" sz="1200" dirty="0">
                <a:solidFill>
                  <a:srgbClr val="000000"/>
                </a:solidFill>
                <a:effectLst/>
                <a:latin typeface="Times New Roman" panose="02020603050405020304" pitchFamily="18" charset="0"/>
                <a:ea typeface="Times New Roman" panose="02020603050405020304" pitchFamily="18" charset="0"/>
              </a:rPr>
              <a:t>žemės ūkio sektoriaus </a:t>
            </a:r>
            <a:r>
              <a:rPr lang="lt-LT" sz="1200" b="1" dirty="0">
                <a:solidFill>
                  <a:srgbClr val="000000"/>
                </a:solidFill>
                <a:effectLst/>
                <a:latin typeface="Times New Roman" panose="02020603050405020304" pitchFamily="18" charset="0"/>
                <a:ea typeface="Times New Roman" panose="02020603050405020304" pitchFamily="18" charset="0"/>
              </a:rPr>
              <a:t>ekologinę gamybą </a:t>
            </a:r>
            <a:r>
              <a:rPr lang="lt-LT" sz="1200" dirty="0">
                <a:solidFill>
                  <a:srgbClr val="000000"/>
                </a:solidFill>
                <a:effectLst/>
                <a:latin typeface="Times New Roman" panose="02020603050405020304" pitchFamily="18" charset="0"/>
                <a:ea typeface="Times New Roman" panose="02020603050405020304" pitchFamily="18" charset="0"/>
              </a:rPr>
              <a:t>ir po projekto įgyvendinimo pabaigos </a:t>
            </a:r>
            <a:r>
              <a:rPr lang="lt-LT" sz="1200" dirty="0">
                <a:effectLst/>
                <a:latin typeface="Times New Roman" panose="02020603050405020304" pitchFamily="18" charset="0"/>
                <a:ea typeface="Times New Roman" panose="02020603050405020304" pitchFamily="18" charset="0"/>
              </a:rPr>
              <a:t>antraisiais projekto kontrolės metais turėti sertifikavimo institucijos išduotą ekologinę gamybą patvirtinantį dokumentą ir ekologinę gamybą įsipareigoja vykdyti iki projekto kontrolės laikotarpio pabaigos</a:t>
            </a:r>
            <a:r>
              <a:rPr lang="lt-LT" sz="1200" dirty="0">
                <a:solidFill>
                  <a:srgbClr val="000000"/>
                </a:solidFill>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a:t>
            </a:r>
            <a:r>
              <a:rPr lang="lt-LT" sz="1200" dirty="0">
                <a:solidFill>
                  <a:srgbClr val="000000"/>
                </a:solidFill>
                <a:effectLst/>
                <a:latin typeface="Times New Roman" panose="02020603050405020304" pitchFamily="18" charset="0"/>
                <a:ea typeface="Calibri" panose="020F0502020204030204" pitchFamily="34" charset="0"/>
              </a:rPr>
              <a:t>t</a:t>
            </a:r>
            <a:r>
              <a:rPr lang="lt-LT" sz="1200" dirty="0">
                <a:effectLst/>
                <a:latin typeface="Times New Roman" panose="02020603050405020304" pitchFamily="18" charset="0"/>
                <a:ea typeface="Times New Roman" panose="02020603050405020304" pitchFamily="18" charset="0"/>
              </a:rPr>
              <a:t>uri būti sertifikuota 100 proc. deklaruoto ŽŪN ploto, laikomų ūkinių gyvūnų rūšių)</a:t>
            </a:r>
            <a:r>
              <a:rPr lang="lt-LT" sz="1200" spc="10" dirty="0">
                <a:effectLst/>
                <a:latin typeface="Times New Roman" panose="02020603050405020304" pitchFamily="18" charset="0"/>
                <a:ea typeface="Times New Roman" panose="02020603050405020304" pitchFamily="18" charset="0"/>
              </a:rPr>
              <a:t> </a:t>
            </a:r>
            <a:r>
              <a:rPr lang="lt-LT" sz="1200" dirty="0">
                <a:solidFill>
                  <a:srgbClr val="000000"/>
                </a:solidFill>
                <a:effectLst/>
                <a:latin typeface="Times New Roman" panose="02020603050405020304" pitchFamily="18" charset="0"/>
                <a:ea typeface="Times New Roman" panose="02020603050405020304" pitchFamily="18" charset="0"/>
              </a:rPr>
              <a:t>– suteikiama </a:t>
            </a:r>
            <a:r>
              <a:rPr lang="lt-LT" sz="1200" b="1" dirty="0">
                <a:solidFill>
                  <a:srgbClr val="000000"/>
                </a:solidFill>
                <a:effectLst/>
                <a:latin typeface="Times New Roman" panose="02020603050405020304" pitchFamily="18" charset="0"/>
                <a:ea typeface="Times New Roman" panose="02020603050405020304" pitchFamily="18" charset="0"/>
              </a:rPr>
              <a:t>10</a:t>
            </a:r>
            <a:r>
              <a:rPr lang="lt-LT" sz="1200" dirty="0">
                <a:solidFill>
                  <a:srgbClr val="000000"/>
                </a:solidFill>
                <a:effectLst/>
                <a:latin typeface="Times New Roman" panose="02020603050405020304" pitchFamily="18" charset="0"/>
                <a:ea typeface="Times New Roman" panose="02020603050405020304" pitchFamily="18" charset="0"/>
              </a:rPr>
              <a:t> balų</a:t>
            </a:r>
            <a:r>
              <a:rPr lang="lt-LT" sz="1200" dirty="0">
                <a:effectLst/>
                <a:latin typeface="Times New Roman" panose="02020603050405020304" pitchFamily="18" charset="0"/>
                <a:ea typeface="Times New Roman" panose="02020603050405020304" pitchFamily="18" charset="0"/>
              </a:rPr>
              <a:t>;</a:t>
            </a:r>
            <a:r>
              <a:rPr lang="lt-LT" sz="1200" dirty="0">
                <a:solidFill>
                  <a:srgbClr val="000000"/>
                </a:solidFill>
                <a:effectLst/>
                <a:latin typeface="Times New Roman" panose="02020603050405020304" pitchFamily="18" charset="0"/>
                <a:ea typeface="Calibri" panose="020F0502020204030204" pitchFamily="34" charset="0"/>
              </a:rPr>
              <a:t> </a:t>
            </a:r>
            <a:endParaRPr lang="lt-LT" sz="1200" dirty="0">
              <a:effectLst/>
              <a:latin typeface="Times New Roman" panose="02020603050405020304" pitchFamily="18" charset="0"/>
              <a:ea typeface="Times New Roman" panose="02020603050405020304" pitchFamily="18" charset="0"/>
            </a:endParaRPr>
          </a:p>
          <a:p>
            <a:pPr indent="450215" algn="just"/>
            <a:r>
              <a:rPr lang="lt-LT" sz="1200" dirty="0">
                <a:effectLst/>
                <a:latin typeface="Times New Roman" panose="02020603050405020304" pitchFamily="18" charset="0"/>
                <a:ea typeface="Times New Roman" panose="02020603050405020304" pitchFamily="18" charset="0"/>
              </a:rPr>
              <a:t>3.5. </a:t>
            </a:r>
            <a:r>
              <a:rPr lang="lt-LT" sz="1200" b="1" dirty="0">
                <a:effectLst/>
                <a:latin typeface="Times New Roman" panose="02020603050405020304" pitchFamily="18" charset="0"/>
                <a:ea typeface="Times New Roman" panose="02020603050405020304" pitchFamily="18" charset="0"/>
              </a:rPr>
              <a:t>pareiškėjas vykdo gamybą pagal Nacionalinės žemės ūkio ir maisto kokybės sistemos</a:t>
            </a:r>
            <a:r>
              <a:rPr lang="lt-LT" sz="1200" dirty="0">
                <a:effectLst/>
                <a:latin typeface="Times New Roman" panose="02020603050405020304" pitchFamily="18" charset="0"/>
                <a:ea typeface="Times New Roman" panose="02020603050405020304" pitchFamily="18" charset="0"/>
              </a:rPr>
              <a:t> (NKP) </a:t>
            </a:r>
            <a:r>
              <a:rPr lang="lt-LT" sz="1200" b="1" dirty="0">
                <a:effectLst/>
                <a:latin typeface="Times New Roman" panose="02020603050405020304" pitchFamily="18" charset="0"/>
                <a:ea typeface="Times New Roman" panose="02020603050405020304" pitchFamily="18" charset="0"/>
              </a:rPr>
              <a:t>reikalavimus</a:t>
            </a:r>
            <a:r>
              <a:rPr lang="lt-LT" sz="1200" dirty="0">
                <a:effectLst/>
                <a:latin typeface="Times New Roman" panose="02020603050405020304" pitchFamily="18" charset="0"/>
                <a:ea typeface="Times New Roman" panose="02020603050405020304" pitchFamily="18" charset="0"/>
              </a:rPr>
              <a:t> (pateikia patvirtinimo dokumentą) ir įsipareigoja vykdyti iki projekto kontrolės laikotarpio pabaigos </a:t>
            </a:r>
            <a:r>
              <a:rPr lang="lt-LT" sz="1200" spc="10" dirty="0">
                <a:effectLst/>
                <a:latin typeface="Times New Roman" panose="02020603050405020304" pitchFamily="18" charset="0"/>
                <a:ea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suteikiami </a:t>
            </a:r>
            <a:r>
              <a:rPr lang="lt-LT" sz="1200" b="1" dirty="0">
                <a:effectLst/>
                <a:latin typeface="Times New Roman" panose="02020603050405020304" pitchFamily="18" charset="0"/>
                <a:ea typeface="Times New Roman" panose="02020603050405020304" pitchFamily="18" charset="0"/>
              </a:rPr>
              <a:t>5</a:t>
            </a:r>
            <a:r>
              <a:rPr lang="lt-LT" sz="1200" dirty="0">
                <a:effectLst/>
                <a:latin typeface="Times New Roman" panose="02020603050405020304" pitchFamily="18" charset="0"/>
                <a:ea typeface="Times New Roman" panose="02020603050405020304" pitchFamily="18" charset="0"/>
              </a:rPr>
              <a:t> balai;</a:t>
            </a:r>
          </a:p>
          <a:p>
            <a:pPr indent="450215" algn="just"/>
            <a:r>
              <a:rPr lang="lt-LT" sz="1200" dirty="0">
                <a:latin typeface="Times New Roman" panose="02020603050405020304" pitchFamily="18" charset="0"/>
                <a:ea typeface="Times New Roman" panose="02020603050405020304" pitchFamily="18" charset="0"/>
              </a:rPr>
              <a:t>4. </a:t>
            </a:r>
            <a:r>
              <a:rPr lang="lt-LT" sz="1200" b="1" dirty="0">
                <a:effectLst/>
                <a:latin typeface="Times New Roman" panose="02020603050405020304" pitchFamily="18" charset="0"/>
                <a:ea typeface="Times New Roman" panose="02020603050405020304" pitchFamily="18" charset="0"/>
              </a:rPr>
              <a:t>pareiškėjas įsipareigoja padidinti gamybą </a:t>
            </a:r>
            <a:r>
              <a:rPr lang="lt-LT" sz="1200" dirty="0">
                <a:effectLst/>
                <a:latin typeface="Times New Roman" panose="02020603050405020304" pitchFamily="18" charset="0"/>
                <a:ea typeface="Times New Roman" panose="02020603050405020304" pitchFamily="18" charset="0"/>
              </a:rPr>
              <a:t>(natūrine išraiška (vienetais arba tonomis)</a:t>
            </a:r>
            <a:r>
              <a:rPr lang="lt-LT" sz="1200" b="1" dirty="0">
                <a:effectLst/>
                <a:latin typeface="Times New Roman" panose="02020603050405020304" pitchFamily="18" charset="0"/>
                <a:ea typeface="Times New Roman" panose="02020603050405020304" pitchFamily="18" charset="0"/>
              </a:rPr>
              <a:t> </a:t>
            </a:r>
            <a:r>
              <a:rPr lang="lt-LT" sz="1200" dirty="0">
                <a:solidFill>
                  <a:srgbClr val="000000"/>
                </a:solidFill>
                <a:effectLst/>
                <a:latin typeface="Times New Roman" panose="02020603050405020304" pitchFamily="18" charset="0"/>
                <a:ea typeface="Times New Roman" panose="02020603050405020304" pitchFamily="18" charset="0"/>
              </a:rPr>
              <a:t>po projekto įgyvendinimo pabaigos ketvirtaisiais projekto kontrolės metais ir iki projekto kontrolės laikotarpio pabaigos išlaikyti gamybos padidėjimą daugiau kaip 1 proc.,</a:t>
            </a:r>
            <a:r>
              <a:rPr lang="lt-LT" sz="1200" b="1" dirty="0">
                <a:solidFill>
                  <a:srgbClr val="000000"/>
                </a:solidFill>
                <a:effectLst/>
                <a:latin typeface="Times New Roman" panose="02020603050405020304" pitchFamily="18" charset="0"/>
                <a:ea typeface="Times New Roman" panose="02020603050405020304" pitchFamily="18" charset="0"/>
              </a:rPr>
              <a:t> </a:t>
            </a:r>
            <a:r>
              <a:rPr lang="lt-LT" sz="1200" dirty="0">
                <a:solidFill>
                  <a:srgbClr val="000000"/>
                </a:solidFill>
                <a:effectLst/>
                <a:latin typeface="Times New Roman" panose="02020603050405020304" pitchFamily="18" charset="0"/>
                <a:ea typeface="Times New Roman" panose="02020603050405020304" pitchFamily="18" charset="0"/>
              </a:rPr>
              <a:t>lyginant su ataskaitiniais metais. Už kiekvieną gamybos padidinimą 1 procentiniu punktu </a:t>
            </a:r>
            <a:r>
              <a:rPr lang="lt-LT" sz="1200" dirty="0">
                <a:effectLst/>
                <a:latin typeface="Times New Roman" panose="02020603050405020304" pitchFamily="18" charset="0"/>
                <a:ea typeface="Times New Roman" panose="02020603050405020304" pitchFamily="18" charset="0"/>
              </a:rPr>
              <a:t>(skaičiuojama sveikaisiais skaičiais, neapvalinant pagal matematines apvalinimo taisykles) </a:t>
            </a:r>
            <a:r>
              <a:rPr lang="lt-LT" sz="1200" dirty="0">
                <a:solidFill>
                  <a:srgbClr val="000000"/>
                </a:solidFill>
                <a:effectLst/>
                <a:latin typeface="Times New Roman" panose="02020603050405020304" pitchFamily="18" charset="0"/>
                <a:ea typeface="Times New Roman" panose="02020603050405020304" pitchFamily="18" charset="0"/>
              </a:rPr>
              <a:t>suteikiamas 1 balas, </a:t>
            </a:r>
            <a:r>
              <a:rPr lang="lt-LT" sz="1200" dirty="0">
                <a:effectLst/>
                <a:latin typeface="Times New Roman" panose="02020603050405020304" pitchFamily="18" charset="0"/>
                <a:ea typeface="Times New Roman" panose="02020603050405020304" pitchFamily="18" charset="0"/>
              </a:rPr>
              <a:t>bet ne daugiau kaip </a:t>
            </a:r>
            <a:r>
              <a:rPr lang="lt-LT" sz="1200" b="1" dirty="0">
                <a:effectLst/>
                <a:latin typeface="Times New Roman" panose="02020603050405020304" pitchFamily="18" charset="0"/>
                <a:ea typeface="Times New Roman" panose="02020603050405020304" pitchFamily="18" charset="0"/>
              </a:rPr>
              <a:t>5</a:t>
            </a:r>
            <a:r>
              <a:rPr lang="lt-LT" sz="1200" dirty="0">
                <a:effectLst/>
                <a:latin typeface="Times New Roman" panose="02020603050405020304" pitchFamily="18" charset="0"/>
                <a:ea typeface="Times New Roman" panose="02020603050405020304" pitchFamily="18" charset="0"/>
              </a:rPr>
              <a:t> balai; </a:t>
            </a:r>
          </a:p>
          <a:p>
            <a:pPr indent="450215" algn="just"/>
            <a:r>
              <a:rPr lang="lt-LT" sz="1200" dirty="0">
                <a:latin typeface="Times New Roman" panose="02020603050405020304" pitchFamily="18" charset="0"/>
                <a:ea typeface="Times New Roman" panose="02020603050405020304" pitchFamily="18" charset="0"/>
              </a:rPr>
              <a:t>5. </a:t>
            </a:r>
            <a:r>
              <a:rPr lang="lt-LT" sz="1200" b="1" dirty="0">
                <a:effectLst/>
                <a:latin typeface="Times New Roman" panose="02020603050405020304" pitchFamily="18" charset="0"/>
                <a:ea typeface="Times New Roman" panose="02020603050405020304" pitchFamily="18" charset="0"/>
              </a:rPr>
              <a:t>pareiškėjas</a:t>
            </a:r>
            <a:r>
              <a:rPr lang="lt-LT" sz="1200" dirty="0">
                <a:effectLst/>
                <a:latin typeface="Times New Roman" panose="02020603050405020304" pitchFamily="18" charset="0"/>
                <a:ea typeface="Times New Roman" panose="02020603050405020304" pitchFamily="18" charset="0"/>
              </a:rPr>
              <a:t> yra </a:t>
            </a:r>
            <a:r>
              <a:rPr lang="lt-LT" sz="1200" b="1" dirty="0">
                <a:effectLst/>
                <a:latin typeface="Times New Roman" panose="02020603050405020304" pitchFamily="18" charset="0"/>
                <a:ea typeface="Times New Roman" panose="02020603050405020304" pitchFamily="18" charset="0"/>
              </a:rPr>
              <a:t>jaunasis ūkininkas </a:t>
            </a:r>
            <a:r>
              <a:rPr lang="lt-LT" sz="1200" dirty="0">
                <a:effectLst/>
                <a:latin typeface="Times New Roman" panose="02020603050405020304" pitchFamily="18" charset="0"/>
                <a:ea typeface="Times New Roman" panose="02020603050405020304" pitchFamily="18" charset="0"/>
              </a:rPr>
              <a:t>(balai suteikiami, kai pareiškėjas yra fizinis asmuo, kuris paramos paraiškos pateikimo dieną yra ne vyresnis kaip 40 metų amžiaus (pareiškėjui dar nėra suėję 41 metai) – suteikiama </a:t>
            </a:r>
            <a:r>
              <a:rPr lang="lt-LT" sz="1200" b="1" dirty="0">
                <a:effectLst/>
                <a:latin typeface="Times New Roman" panose="02020603050405020304" pitchFamily="18" charset="0"/>
                <a:ea typeface="Times New Roman" panose="02020603050405020304" pitchFamily="18" charset="0"/>
              </a:rPr>
              <a:t>15</a:t>
            </a:r>
            <a:r>
              <a:rPr lang="lt-LT" sz="1200" dirty="0">
                <a:effectLst/>
                <a:latin typeface="Times New Roman" panose="02020603050405020304" pitchFamily="18" charset="0"/>
                <a:ea typeface="Times New Roman" panose="02020603050405020304" pitchFamily="18" charset="0"/>
              </a:rPr>
              <a:t> balų; </a:t>
            </a:r>
          </a:p>
          <a:p>
            <a:pPr indent="450215" algn="just"/>
            <a:endParaRPr lang="lt-LT" sz="1200" dirty="0">
              <a:effectLst/>
              <a:latin typeface="Times New Roman" panose="02020603050405020304" pitchFamily="18" charset="0"/>
              <a:ea typeface="Times New Roman" panose="02020603050405020304" pitchFamily="18" charset="0"/>
            </a:endParaRPr>
          </a:p>
          <a:p>
            <a:pPr indent="450215" algn="just"/>
            <a:endParaRPr lang="lt-LT" sz="1200" dirty="0">
              <a:effectLst/>
              <a:latin typeface="Times New Roman" panose="02020603050405020304" pitchFamily="18" charset="0"/>
              <a:ea typeface="Times New Roman" panose="02020603050405020304" pitchFamily="18" charset="0"/>
            </a:endParaRPr>
          </a:p>
          <a:p>
            <a:pPr indent="450215" algn="just"/>
            <a:endParaRPr lang="lt-LT"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82270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887645"/>
            <a:ext cx="4425323" cy="338554"/>
          </a:xfrm>
          <a:prstGeom prst="rect">
            <a:avLst/>
          </a:prstGeom>
          <a:noFill/>
        </p:spPr>
        <p:txBody>
          <a:bodyPr wrap="square" rtlCol="0">
            <a:spAutoFit/>
          </a:bodyPr>
          <a:lstStyle/>
          <a:p>
            <a:r>
              <a:rPr lang="lt-LT" sz="1600" b="1" dirty="0">
                <a:solidFill>
                  <a:srgbClr val="8EC543"/>
                </a:solidFill>
                <a:latin typeface="Arial" panose="020B0604020202020204" pitchFamily="34" charset="0"/>
                <a:cs typeface="Arial" panose="020B0604020202020204" pitchFamily="34" charset="0"/>
              </a:rPr>
              <a:t>ATRANKOS KRITERIJAI (4)</a:t>
            </a:r>
            <a:endParaRPr lang="en-GB" sz="1600" b="1" dirty="0">
              <a:solidFill>
                <a:srgbClr val="8EC543"/>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97541" y="1359456"/>
            <a:ext cx="7714629" cy="2215991"/>
          </a:xfrm>
          <a:prstGeom prst="rect">
            <a:avLst/>
          </a:prstGeom>
          <a:noFill/>
        </p:spPr>
        <p:txBody>
          <a:bodyPr wrap="square" lIns="91440" tIns="45720" rIns="91440" bIns="45720" anchor="t">
            <a:spAutoFit/>
          </a:bodyPr>
          <a:lstStyle/>
          <a:p>
            <a:pPr marL="457200" indent="450215" algn="just"/>
            <a:r>
              <a:rPr lang="lt-LT" sz="1200" dirty="0">
                <a:solidFill>
                  <a:srgbClr val="000000"/>
                </a:solidFill>
                <a:effectLst/>
                <a:latin typeface="Times New Roman" panose="02020603050405020304" pitchFamily="18" charset="0"/>
                <a:ea typeface="Times New Roman" panose="02020603050405020304" pitchFamily="18" charset="0"/>
              </a:rPr>
              <a:t>6. pareiškėjas yra pripažintas žemės ūkio kooperatyvas arba pripažinto žemės ūkio kooperatyvo narys, suteikiama ne daugiau kaip 15 balų. Balai suteikiami </a:t>
            </a:r>
            <a:r>
              <a:rPr lang="lt-LT" sz="1200" dirty="0">
                <a:effectLst/>
                <a:latin typeface="Times New Roman" panose="02020603050405020304" pitchFamily="18" charset="0"/>
                <a:ea typeface="Times New Roman" panose="02020603050405020304" pitchFamily="18" charset="0"/>
              </a:rPr>
              <a:t>(pasirenkamas tik vienas iš nurodytų variantų):</a:t>
            </a:r>
          </a:p>
          <a:p>
            <a:pPr marL="457200" indent="450215" algn="just"/>
            <a:r>
              <a:rPr lang="lt-LT" sz="1200" dirty="0">
                <a:effectLst/>
                <a:latin typeface="Times New Roman" panose="02020603050405020304" pitchFamily="18" charset="0"/>
                <a:ea typeface="Times New Roman" panose="02020603050405020304" pitchFamily="18" charset="0"/>
              </a:rPr>
              <a:t>6.1. jei </a:t>
            </a:r>
            <a:r>
              <a:rPr lang="lt-LT" sz="1200" b="1" dirty="0">
                <a:effectLst/>
                <a:latin typeface="Times New Roman" panose="02020603050405020304" pitchFamily="18" charset="0"/>
                <a:ea typeface="Times New Roman" panose="02020603050405020304" pitchFamily="18" charset="0"/>
              </a:rPr>
              <a:t>paraišką teikia pripažintas žemės ūkio kooperatyvas </a:t>
            </a:r>
            <a:r>
              <a:rPr lang="lt-LT" sz="1200" dirty="0">
                <a:effectLst/>
                <a:latin typeface="Times New Roman" panose="02020603050405020304" pitchFamily="18" charset="0"/>
                <a:ea typeface="Times New Roman" panose="02020603050405020304" pitchFamily="18" charset="0"/>
              </a:rPr>
              <a:t>– suteikiama </a:t>
            </a:r>
            <a:r>
              <a:rPr lang="lt-LT" sz="1200" b="1" dirty="0">
                <a:effectLst/>
                <a:latin typeface="Times New Roman" panose="02020603050405020304" pitchFamily="18" charset="0"/>
                <a:ea typeface="Times New Roman" panose="02020603050405020304" pitchFamily="18" charset="0"/>
              </a:rPr>
              <a:t>15</a:t>
            </a:r>
            <a:r>
              <a:rPr lang="lt-LT" sz="1200" dirty="0">
                <a:effectLst/>
                <a:latin typeface="Times New Roman" panose="02020603050405020304" pitchFamily="18" charset="0"/>
                <a:ea typeface="Times New Roman" panose="02020603050405020304" pitchFamily="18" charset="0"/>
              </a:rPr>
              <a:t> balų;</a:t>
            </a:r>
          </a:p>
          <a:p>
            <a:pPr marL="457200" indent="450215" algn="just"/>
            <a:r>
              <a:rPr lang="lt-LT" sz="1200" dirty="0">
                <a:effectLst/>
                <a:latin typeface="Times New Roman" panose="02020603050405020304" pitchFamily="18" charset="0"/>
                <a:ea typeface="Times New Roman" panose="02020603050405020304" pitchFamily="18" charset="0"/>
              </a:rPr>
              <a:t>6.2. jei </a:t>
            </a:r>
            <a:r>
              <a:rPr lang="lt-LT" sz="1200" b="1" dirty="0">
                <a:effectLst/>
                <a:latin typeface="Times New Roman" panose="02020603050405020304" pitchFamily="18" charset="0"/>
                <a:ea typeface="Times New Roman" panose="02020603050405020304" pitchFamily="18" charset="0"/>
              </a:rPr>
              <a:t>pareiškėjas yra pripažinto </a:t>
            </a:r>
            <a:r>
              <a:rPr lang="lt-LT" sz="1200" b="1" dirty="0">
                <a:solidFill>
                  <a:srgbClr val="000000"/>
                </a:solidFill>
                <a:effectLst/>
                <a:latin typeface="Times New Roman" panose="02020603050405020304" pitchFamily="18" charset="0"/>
                <a:ea typeface="Times New Roman" panose="02020603050405020304" pitchFamily="18" charset="0"/>
              </a:rPr>
              <a:t>žemės ūkio kooperatyvo narys</a:t>
            </a:r>
            <a:r>
              <a:rPr lang="lt-LT" sz="1200" dirty="0">
                <a:effectLst/>
                <a:latin typeface="Times New Roman" panose="02020603050405020304" pitchFamily="18" charset="0"/>
                <a:ea typeface="Times New Roman" panose="02020603050405020304" pitchFamily="18" charset="0"/>
              </a:rPr>
              <a:t> – suteikiama </a:t>
            </a:r>
            <a:r>
              <a:rPr lang="lt-LT" sz="1200" b="1" dirty="0">
                <a:effectLst/>
                <a:latin typeface="Times New Roman" panose="02020603050405020304" pitchFamily="18" charset="0"/>
                <a:ea typeface="Times New Roman" panose="02020603050405020304" pitchFamily="18" charset="0"/>
              </a:rPr>
              <a:t>10</a:t>
            </a:r>
            <a:r>
              <a:rPr lang="lt-LT" sz="1200" dirty="0">
                <a:effectLst/>
                <a:latin typeface="Times New Roman" panose="02020603050405020304" pitchFamily="18" charset="0"/>
                <a:ea typeface="Times New Roman" panose="02020603050405020304" pitchFamily="18" charset="0"/>
              </a:rPr>
              <a:t> balų; </a:t>
            </a:r>
          </a:p>
          <a:p>
            <a:pPr marL="457200" indent="450215" algn="just"/>
            <a:r>
              <a:rPr lang="lt-LT" sz="1200" dirty="0">
                <a:effectLst/>
                <a:latin typeface="Times New Roman" panose="02020603050405020304" pitchFamily="18" charset="0"/>
                <a:ea typeface="Times New Roman" panose="02020603050405020304" pitchFamily="18" charset="0"/>
              </a:rPr>
              <a:t>7. </a:t>
            </a:r>
            <a:r>
              <a:rPr lang="lt-LT" sz="1200" b="1" dirty="0">
                <a:effectLst/>
                <a:latin typeface="Times New Roman" panose="02020603050405020304" pitchFamily="18" charset="0"/>
                <a:ea typeface="Times New Roman" panose="02020603050405020304" pitchFamily="18" charset="0"/>
              </a:rPr>
              <a:t>pareiškėjas investuoja į įrangą, energiją gaminančią iš atsinaujinančių šaltinių </a:t>
            </a:r>
            <a:r>
              <a:rPr lang="lt-LT" sz="1200" dirty="0">
                <a:effectLst/>
                <a:latin typeface="Times New Roman" panose="02020603050405020304" pitchFamily="18" charset="0"/>
                <a:ea typeface="Times New Roman" panose="02020603050405020304" pitchFamily="18" charset="0"/>
              </a:rPr>
              <a:t>(balai suteikiami tik tuo atveju, kai investicijos numatomos atlikti naudojant ne EŽŪFKP, bet kitų fondų lėšas (pateikiamas įrodymo dokumentas. Investicijos turi būti atliktos iki galutinio mokėjimo prašymo pateikimo) – suteikiama </a:t>
            </a:r>
            <a:r>
              <a:rPr lang="lt-LT" sz="1200" b="1" dirty="0">
                <a:effectLst/>
                <a:latin typeface="Times New Roman" panose="02020603050405020304" pitchFamily="18" charset="0"/>
                <a:ea typeface="Times New Roman" panose="02020603050405020304" pitchFamily="18" charset="0"/>
              </a:rPr>
              <a:t>15</a:t>
            </a:r>
            <a:r>
              <a:rPr lang="lt-LT" sz="1200" dirty="0">
                <a:effectLst/>
                <a:latin typeface="Times New Roman" panose="02020603050405020304" pitchFamily="18" charset="0"/>
                <a:ea typeface="Times New Roman" panose="02020603050405020304" pitchFamily="18" charset="0"/>
              </a:rPr>
              <a:t> balų.</a:t>
            </a:r>
          </a:p>
          <a:p>
            <a:pPr marL="457200" indent="450215" algn="just"/>
            <a:endParaRPr lang="lt-LT" sz="1200" dirty="0">
              <a:latin typeface="Times New Roman" panose="02020603050405020304" pitchFamily="18" charset="0"/>
              <a:ea typeface="Times New Roman" panose="02020603050405020304" pitchFamily="18" charset="0"/>
            </a:endParaRPr>
          </a:p>
          <a:p>
            <a:pPr marL="457200" indent="450215" algn="just"/>
            <a:r>
              <a:rPr lang="lt-LT" sz="1200" spc="10" dirty="0">
                <a:solidFill>
                  <a:srgbClr val="000000"/>
                </a:solidFill>
                <a:effectLst/>
                <a:latin typeface="Times New Roman" panose="02020603050405020304" pitchFamily="18" charset="0"/>
                <a:ea typeface="Calibri" panose="020F0502020204030204" pitchFamily="34" charset="0"/>
              </a:rPr>
              <a:t>Privalomasis mažiausias paramos paraiškų atrankos balų skaičius – </a:t>
            </a:r>
            <a:r>
              <a:rPr lang="lt-LT" sz="1200" b="1" spc="10" dirty="0">
                <a:solidFill>
                  <a:srgbClr val="000000"/>
                </a:solidFill>
                <a:effectLst/>
                <a:latin typeface="Times New Roman" panose="02020603050405020304" pitchFamily="18" charset="0"/>
                <a:ea typeface="Calibri" panose="020F0502020204030204" pitchFamily="34" charset="0"/>
              </a:rPr>
              <a:t>35</a:t>
            </a:r>
            <a:r>
              <a:rPr lang="lt-LT" sz="1200" spc="10" dirty="0">
                <a:solidFill>
                  <a:srgbClr val="000000"/>
                </a:solidFill>
                <a:effectLst/>
                <a:latin typeface="Times New Roman" panose="02020603050405020304" pitchFamily="18" charset="0"/>
                <a:ea typeface="Calibri" panose="020F0502020204030204" pitchFamily="34" charset="0"/>
              </a:rPr>
              <a:t> balai</a:t>
            </a:r>
            <a:r>
              <a:rPr lang="lt-LT" sz="1800" spc="10" dirty="0">
                <a:solidFill>
                  <a:srgbClr val="000000"/>
                </a:solidFill>
                <a:effectLst/>
                <a:latin typeface="Times New Roman" panose="02020603050405020304" pitchFamily="18" charset="0"/>
                <a:ea typeface="Calibri" panose="020F0502020204030204" pitchFamily="34" charset="0"/>
              </a:rPr>
              <a:t>.</a:t>
            </a:r>
            <a:endParaRPr lang="lt-LT" sz="1200" dirty="0">
              <a:effectLst/>
              <a:latin typeface="Times New Roman" panose="02020603050405020304" pitchFamily="18" charset="0"/>
              <a:ea typeface="Times New Roman" panose="02020603050405020304" pitchFamily="18" charset="0"/>
            </a:endParaRPr>
          </a:p>
          <a:p>
            <a:pPr indent="450215" algn="just"/>
            <a:endParaRPr lang="lt-LT" sz="1200" dirty="0">
              <a:effectLst/>
              <a:latin typeface="Times New Roman" panose="02020603050405020304" pitchFamily="18" charset="0"/>
              <a:ea typeface="Times New Roman" panose="02020603050405020304" pitchFamily="18" charset="0"/>
            </a:endParaRPr>
          </a:p>
          <a:p>
            <a:pPr indent="450215" algn="just"/>
            <a:endParaRPr lang="lt-LT"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1834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105030" y="901092"/>
            <a:ext cx="4425323" cy="338554"/>
          </a:xfrm>
          <a:prstGeom prst="rect">
            <a:avLst/>
          </a:prstGeom>
          <a:noFill/>
        </p:spPr>
        <p:txBody>
          <a:bodyPr wrap="square" rtlCol="0">
            <a:spAutoFit/>
          </a:bodyPr>
          <a:lstStyle/>
          <a:p>
            <a:r>
              <a:rPr lang="lt-LT" sz="1600" b="1" dirty="0">
                <a:solidFill>
                  <a:srgbClr val="8EC543"/>
                </a:solidFill>
                <a:latin typeface="Arial" panose="020B0604020202020204" pitchFamily="34" charset="0"/>
                <a:cs typeface="Arial" panose="020B0604020202020204" pitchFamily="34" charset="0"/>
              </a:rPr>
              <a:t>KITA INFORMACIJA</a:t>
            </a:r>
            <a:endParaRPr lang="en-GB" sz="1600" b="1" dirty="0">
              <a:solidFill>
                <a:srgbClr val="8EC543"/>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97541" y="1359456"/>
            <a:ext cx="7714629" cy="1292662"/>
          </a:xfrm>
          <a:prstGeom prst="rect">
            <a:avLst/>
          </a:prstGeom>
          <a:noFill/>
        </p:spPr>
        <p:txBody>
          <a:bodyPr wrap="square" lIns="91440" tIns="45720" rIns="91440" bIns="45720" anchor="t">
            <a:spAutoFit/>
          </a:bodyPr>
          <a:lstStyle/>
          <a:p>
            <a:pPr indent="450215" algn="just">
              <a:lnSpc>
                <a:spcPct val="150000"/>
              </a:lnSpc>
            </a:pPr>
            <a:r>
              <a:rPr lang="lt-LT" sz="1200" dirty="0">
                <a:effectLst/>
                <a:latin typeface="Times New Roman" panose="02020603050405020304" pitchFamily="18" charset="0"/>
                <a:ea typeface="Times New Roman" panose="02020603050405020304" pitchFamily="18" charset="0"/>
              </a:rPr>
              <a:t>Paramos lėšos paramos gavėjams išmokamos Administravimo taisyklėse nustatyta tvarka šiais būdais:</a:t>
            </a:r>
          </a:p>
          <a:p>
            <a:pPr marL="171450" indent="-171450" algn="just">
              <a:lnSpc>
                <a:spcPct val="150000"/>
              </a:lnSpc>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išlaidų kompensavimo (įskaitant išlaidų apmokėjimą pagal fiksuotuosius įkainius);</a:t>
            </a:r>
          </a:p>
          <a:p>
            <a:pPr marL="171450" indent="-171450" algn="just">
              <a:lnSpc>
                <a:spcPct val="150000"/>
              </a:lnSpc>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sąskaitų apmokėjimo. </a:t>
            </a:r>
          </a:p>
          <a:p>
            <a:pPr indent="450215" algn="just"/>
            <a:endParaRPr lang="lt-LT" sz="1200" dirty="0">
              <a:effectLst/>
              <a:latin typeface="Times New Roman" panose="02020603050405020304" pitchFamily="18" charset="0"/>
              <a:ea typeface="Times New Roman" panose="02020603050405020304" pitchFamily="18" charset="0"/>
            </a:endParaRPr>
          </a:p>
          <a:p>
            <a:pPr indent="450215" algn="just"/>
            <a:endParaRPr lang="lt-LT"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87169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285720" y="2214560"/>
            <a:ext cx="2857520" cy="523220"/>
          </a:xfrm>
          <a:prstGeom prst="rect">
            <a:avLst/>
          </a:prstGeom>
          <a:noFill/>
        </p:spPr>
        <p:txBody>
          <a:bodyPr wrap="square" rtlCol="0">
            <a:spAutoFit/>
          </a:bodyPr>
          <a:lstStyle/>
          <a:p>
            <a:r>
              <a:rPr lang="lt-LT" sz="2800" b="1">
                <a:solidFill>
                  <a:srgbClr val="8EC543"/>
                </a:solidFill>
                <a:latin typeface="Arial" pitchFamily="34" charset="0"/>
                <a:cs typeface="Arial" pitchFamily="34" charset="0"/>
              </a:rPr>
              <a:t>Ačiū už dėmesį</a:t>
            </a:r>
            <a:endParaRPr lang="en-GB" sz="2800" b="1">
              <a:solidFill>
                <a:srgbClr val="8EC543"/>
              </a:solidFill>
              <a:latin typeface="Arial" pitchFamily="34" charset="0"/>
              <a:cs typeface="Arial" pitchFamily="34" charset="0"/>
            </a:endParaRPr>
          </a:p>
        </p:txBody>
      </p:sp>
      <p:sp>
        <p:nvSpPr>
          <p:cNvPr id="7" name="TextBox 6"/>
          <p:cNvSpPr txBox="1"/>
          <p:nvPr/>
        </p:nvSpPr>
        <p:spPr>
          <a:xfrm>
            <a:off x="285720" y="4421373"/>
            <a:ext cx="1646605" cy="507831"/>
          </a:xfrm>
          <a:prstGeom prst="rect">
            <a:avLst/>
          </a:prstGeom>
          <a:noFill/>
        </p:spPr>
        <p:txBody>
          <a:bodyPr wrap="none" rtlCol="0">
            <a:spAutoFit/>
          </a:bodyPr>
          <a:lstStyle/>
          <a:p>
            <a:r>
              <a:rPr lang="lt-LT" sz="900">
                <a:latin typeface="Arial" pitchFamily="34" charset="0"/>
                <a:cs typeface="Arial" pitchFamily="34" charset="0"/>
              </a:rPr>
              <a:t>LIETUVOS RESPUBLIKOS </a:t>
            </a:r>
          </a:p>
          <a:p>
            <a:r>
              <a:rPr lang="lt-LT" sz="900">
                <a:latin typeface="Arial" pitchFamily="34" charset="0"/>
                <a:cs typeface="Arial" pitchFamily="34" charset="0"/>
              </a:rPr>
              <a:t>ŽEMĖS ŪKIO MINISTERIJA</a:t>
            </a:r>
          </a:p>
          <a:p>
            <a:r>
              <a:rPr lang="lt-LT" sz="900">
                <a:latin typeface="Arial" pitchFamily="34" charset="0"/>
                <a:cs typeface="Arial" pitchFamily="34" charset="0"/>
              </a:rPr>
              <a:t>PVM kodas LT886751917</a:t>
            </a:r>
            <a:endParaRPr lang="en-GB" sz="900">
              <a:latin typeface="Arial" pitchFamily="34" charset="0"/>
              <a:cs typeface="Arial" pitchFamily="34" charset="0"/>
            </a:endParaRPr>
          </a:p>
        </p:txBody>
      </p:sp>
      <p:sp>
        <p:nvSpPr>
          <p:cNvPr id="8" name="TextBox 7"/>
          <p:cNvSpPr txBox="1"/>
          <p:nvPr/>
        </p:nvSpPr>
        <p:spPr>
          <a:xfrm>
            <a:off x="2214546" y="4421373"/>
            <a:ext cx="1088760" cy="507831"/>
          </a:xfrm>
          <a:prstGeom prst="rect">
            <a:avLst/>
          </a:prstGeom>
          <a:noFill/>
        </p:spPr>
        <p:txBody>
          <a:bodyPr wrap="none" rtlCol="0">
            <a:spAutoFit/>
          </a:bodyPr>
          <a:lstStyle/>
          <a:p>
            <a:r>
              <a:rPr lang="lt-LT" sz="900">
                <a:latin typeface="Arial" pitchFamily="34" charset="0"/>
                <a:cs typeface="Arial" pitchFamily="34" charset="0"/>
              </a:rPr>
              <a:t>Biudžetinė įstaiga</a:t>
            </a:r>
          </a:p>
          <a:p>
            <a:r>
              <a:rPr lang="lt-LT" sz="900">
                <a:latin typeface="Arial" pitchFamily="34" charset="0"/>
                <a:cs typeface="Arial" pitchFamily="34" charset="0"/>
              </a:rPr>
              <a:t>Gedimino pr. 19, </a:t>
            </a:r>
          </a:p>
          <a:p>
            <a:r>
              <a:rPr lang="lt-LT" sz="900">
                <a:latin typeface="Arial" pitchFamily="34" charset="0"/>
                <a:cs typeface="Arial" pitchFamily="34" charset="0"/>
              </a:rPr>
              <a:t>LT-01103 Vilnius</a:t>
            </a:r>
            <a:endParaRPr lang="en-GB" sz="900">
              <a:latin typeface="Arial" pitchFamily="34" charset="0"/>
              <a:cs typeface="Arial" pitchFamily="34" charset="0"/>
            </a:endParaRPr>
          </a:p>
        </p:txBody>
      </p:sp>
      <p:sp>
        <p:nvSpPr>
          <p:cNvPr id="10" name="TextBox 9"/>
          <p:cNvSpPr txBox="1"/>
          <p:nvPr/>
        </p:nvSpPr>
        <p:spPr>
          <a:xfrm>
            <a:off x="3591220" y="4421373"/>
            <a:ext cx="1117614" cy="507831"/>
          </a:xfrm>
          <a:prstGeom prst="rect">
            <a:avLst/>
          </a:prstGeom>
          <a:noFill/>
        </p:spPr>
        <p:txBody>
          <a:bodyPr wrap="none" rtlCol="0">
            <a:spAutoFit/>
          </a:bodyPr>
          <a:lstStyle/>
          <a:p>
            <a:r>
              <a:rPr lang="lt-LT" sz="900">
                <a:latin typeface="Arial" pitchFamily="34" charset="0"/>
                <a:cs typeface="Arial" pitchFamily="34" charset="0"/>
              </a:rPr>
              <a:t>+370 5 239 11 11 </a:t>
            </a:r>
          </a:p>
          <a:p>
            <a:r>
              <a:rPr lang="lt-LT" sz="900" err="1">
                <a:latin typeface="Arial" pitchFamily="34" charset="0"/>
                <a:cs typeface="Arial" pitchFamily="34" charset="0"/>
              </a:rPr>
              <a:t>zum@zum.lt</a:t>
            </a:r>
            <a:endParaRPr lang="lt-LT" sz="900">
              <a:latin typeface="Arial" pitchFamily="34" charset="0"/>
              <a:cs typeface="Arial" pitchFamily="34" charset="0"/>
            </a:endParaRPr>
          </a:p>
          <a:p>
            <a:r>
              <a:rPr lang="lt-LT" sz="900" err="1">
                <a:latin typeface="Arial" pitchFamily="34" charset="0"/>
                <a:cs typeface="Arial" pitchFamily="34" charset="0"/>
              </a:rPr>
              <a:t>zum.lrv.lt</a:t>
            </a:r>
            <a:endParaRPr lang="en-GB" sz="900" err="1">
              <a:latin typeface="Arial" pitchFamily="34" charset="0"/>
              <a:cs typeface="Arial" pitchFamily="34" charset="0"/>
            </a:endParaRPr>
          </a:p>
        </p:txBody>
      </p:sp>
      <p:sp>
        <p:nvSpPr>
          <p:cNvPr id="2" name="Skaidrės numerio vietos rezervavimo ženklas 1">
            <a:extLst>
              <a:ext uri="{FF2B5EF4-FFF2-40B4-BE49-F238E27FC236}">
                <a16:creationId xmlns:a16="http://schemas.microsoft.com/office/drawing/2014/main" id="{6BF855DA-DCE9-CFA1-8DC7-B8ADC84CFD55}"/>
              </a:ext>
            </a:extLst>
          </p:cNvPr>
          <p:cNvSpPr>
            <a:spLocks noGrp="1"/>
          </p:cNvSpPr>
          <p:nvPr>
            <p:ph type="sldNum" sz="quarter" idx="12"/>
          </p:nvPr>
        </p:nvSpPr>
        <p:spPr/>
        <p:txBody>
          <a:bodyPr/>
          <a:lstStyle/>
          <a:p>
            <a:r>
              <a:rPr lang="en-GB"/>
              <a:t>35</a:t>
            </a:r>
          </a:p>
        </p:txBody>
      </p:sp>
    </p:spTree>
    <p:extLst>
      <p:ext uri="{BB962C8B-B14F-4D97-AF65-F5344CB8AC3E}">
        <p14:creationId xmlns:p14="http://schemas.microsoft.com/office/powerpoint/2010/main" val="3899435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880782" y="1081699"/>
            <a:ext cx="2507878" cy="707886"/>
          </a:xfrm>
          <a:prstGeom prst="rect">
            <a:avLst/>
          </a:prstGeom>
          <a:noFill/>
        </p:spPr>
        <p:txBody>
          <a:bodyPr wrap="square" rtlCol="0">
            <a:spAutoFit/>
          </a:bodyPr>
          <a:lstStyle/>
          <a:p>
            <a:r>
              <a:rPr lang="lt-LT" sz="2000" b="1" dirty="0">
                <a:solidFill>
                  <a:srgbClr val="8EC543"/>
                </a:solidFill>
                <a:latin typeface="Arial" pitchFamily="34" charset="0"/>
                <a:cs typeface="Arial" pitchFamily="34" charset="0"/>
              </a:rPr>
              <a:t>Priemonės biudžetas</a:t>
            </a:r>
          </a:p>
        </p:txBody>
      </p:sp>
      <p:pic>
        <p:nvPicPr>
          <p:cNvPr id="2050" name="Picture 2" descr="C:\Users\Aniuta\Desktop\lapas2.png"/>
          <p:cNvPicPr>
            <a:picLocks noChangeAspect="1" noChangeArrowheads="1"/>
          </p:cNvPicPr>
          <p:nvPr/>
        </p:nvPicPr>
        <p:blipFill>
          <a:blip r:embed="rId3" cstate="print"/>
          <a:srcRect/>
          <a:stretch>
            <a:fillRect/>
          </a:stretch>
        </p:blipFill>
        <p:spPr bwMode="auto">
          <a:xfrm>
            <a:off x="644497" y="2184103"/>
            <a:ext cx="2704782" cy="2367297"/>
          </a:xfrm>
          <a:prstGeom prst="rect">
            <a:avLst/>
          </a:prstGeom>
          <a:noFill/>
        </p:spPr>
      </p:pic>
      <p:sp>
        <p:nvSpPr>
          <p:cNvPr id="6" name="TextBox 5"/>
          <p:cNvSpPr txBox="1"/>
          <p:nvPr/>
        </p:nvSpPr>
        <p:spPr>
          <a:xfrm>
            <a:off x="1130030" y="2792744"/>
            <a:ext cx="1887591" cy="830997"/>
          </a:xfrm>
          <a:prstGeom prst="rect">
            <a:avLst/>
          </a:prstGeom>
          <a:noFill/>
        </p:spPr>
        <p:txBody>
          <a:bodyPr wrap="square" rtlCol="0">
            <a:spAutoFit/>
          </a:bodyPr>
          <a:lstStyle/>
          <a:p>
            <a:r>
              <a:rPr lang="lt-LT" sz="1200" b="1" dirty="0">
                <a:solidFill>
                  <a:srgbClr val="8EC543"/>
                </a:solidFill>
                <a:latin typeface="Arial" pitchFamily="34" charset="0"/>
                <a:cs typeface="Arial" pitchFamily="34" charset="0"/>
              </a:rPr>
              <a:t>2023 – 2027 m. laikotarpiu priemonei numatyta skirti 45 mln. Eur lėšų.</a:t>
            </a:r>
            <a:endParaRPr lang="en-GB" sz="1200" b="1" dirty="0">
              <a:solidFill>
                <a:srgbClr val="8EC543"/>
              </a:solidFill>
              <a:latin typeface="Arial" pitchFamily="34" charset="0"/>
              <a:cs typeface="Arial" pitchFamily="34" charset="0"/>
            </a:endParaRPr>
          </a:p>
        </p:txBody>
      </p:sp>
      <p:sp>
        <p:nvSpPr>
          <p:cNvPr id="2" name="TextBox 1">
            <a:extLst>
              <a:ext uri="{FF2B5EF4-FFF2-40B4-BE49-F238E27FC236}">
                <a16:creationId xmlns:a16="http://schemas.microsoft.com/office/drawing/2014/main" id="{7B24EC14-ED76-24E1-4C64-197CF6342A7D}"/>
              </a:ext>
            </a:extLst>
          </p:cNvPr>
          <p:cNvSpPr txBox="1"/>
          <p:nvPr/>
        </p:nvSpPr>
        <p:spPr>
          <a:xfrm>
            <a:off x="1818646" y="1924773"/>
            <a:ext cx="6857809" cy="307777"/>
          </a:xfrm>
          <a:prstGeom prst="rect">
            <a:avLst/>
          </a:prstGeom>
          <a:noFill/>
        </p:spPr>
        <p:txBody>
          <a:bodyPr wrap="square" rtlCol="0">
            <a:spAutoFit/>
          </a:bodyPr>
          <a:lstStyle/>
          <a:p>
            <a:pPr algn="l" rtl="0" fontAlgn="base"/>
            <a:r>
              <a:rPr lang="en-US" sz="1400" b="0" i="0" dirty="0">
                <a:solidFill>
                  <a:srgbClr val="000000"/>
                </a:solidFill>
                <a:effectLst/>
                <a:latin typeface="Arial" panose="020B0604020202020204" pitchFamily="34" charset="0"/>
                <a:cs typeface="Arial" panose="020B0604020202020204" pitchFamily="34" charset="0"/>
              </a:rPr>
              <a:t>​</a:t>
            </a:r>
          </a:p>
        </p:txBody>
      </p:sp>
      <p:pic>
        <p:nvPicPr>
          <p:cNvPr id="3" name="Grafinis elementas 2" descr="Bonfire outline">
            <a:extLst>
              <a:ext uri="{FF2B5EF4-FFF2-40B4-BE49-F238E27FC236}">
                <a16:creationId xmlns:a16="http://schemas.microsoft.com/office/drawing/2014/main" id="{F7FDD8E0-3134-88D1-7A0C-8F8F69C801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8505265" y="0"/>
            <a:ext cx="638735" cy="638735"/>
          </a:xfrm>
          <a:prstGeom prst="rect">
            <a:avLst/>
          </a:prstGeom>
        </p:spPr>
      </p:pic>
      <p:pic>
        <p:nvPicPr>
          <p:cNvPr id="5" name="Picture 2" descr="C:\Users\Aniuta\Desktop\lapas2.png">
            <a:extLst>
              <a:ext uri="{FF2B5EF4-FFF2-40B4-BE49-F238E27FC236}">
                <a16:creationId xmlns:a16="http://schemas.microsoft.com/office/drawing/2014/main" id="{CC7BE89A-B978-3965-A47C-5FBDD4AB6470}"/>
              </a:ext>
            </a:extLst>
          </p:cNvPr>
          <p:cNvPicPr>
            <a:picLocks noChangeAspect="1" noChangeArrowheads="1"/>
          </p:cNvPicPr>
          <p:nvPr/>
        </p:nvPicPr>
        <p:blipFill>
          <a:blip r:embed="rId3" cstate="print"/>
          <a:srcRect/>
          <a:stretch>
            <a:fillRect/>
          </a:stretch>
        </p:blipFill>
        <p:spPr bwMode="auto">
          <a:xfrm>
            <a:off x="4742648" y="2176180"/>
            <a:ext cx="2704782" cy="2355478"/>
          </a:xfrm>
          <a:prstGeom prst="rect">
            <a:avLst/>
          </a:prstGeom>
          <a:noFill/>
        </p:spPr>
      </p:pic>
      <p:sp>
        <p:nvSpPr>
          <p:cNvPr id="8" name="TextBox 7">
            <a:extLst>
              <a:ext uri="{FF2B5EF4-FFF2-40B4-BE49-F238E27FC236}">
                <a16:creationId xmlns:a16="http://schemas.microsoft.com/office/drawing/2014/main" id="{B3F7293B-91F3-14CC-1D3D-46C3445ED573}"/>
              </a:ext>
            </a:extLst>
          </p:cNvPr>
          <p:cNvSpPr txBox="1"/>
          <p:nvPr/>
        </p:nvSpPr>
        <p:spPr>
          <a:xfrm>
            <a:off x="5061053" y="2687591"/>
            <a:ext cx="2086059" cy="1015663"/>
          </a:xfrm>
          <a:prstGeom prst="rect">
            <a:avLst/>
          </a:prstGeom>
          <a:noFill/>
        </p:spPr>
        <p:txBody>
          <a:bodyPr wrap="square" rtlCol="0">
            <a:spAutoFit/>
          </a:bodyPr>
          <a:lstStyle/>
          <a:p>
            <a:r>
              <a:rPr lang="lt-LT" sz="1200" b="1" dirty="0">
                <a:solidFill>
                  <a:srgbClr val="8EC543"/>
                </a:solidFill>
                <a:latin typeface="Arial" pitchFamily="34" charset="0"/>
                <a:cs typeface="Arial" pitchFamily="34" charset="0"/>
              </a:rPr>
              <a:t>2023 m. paraiškų priėmimas numatytas lapkričio – gruodžio mėn., jam numatyta skirti 9 mln. Eur paramos lėšų.</a:t>
            </a:r>
            <a:endParaRPr lang="en-GB" sz="1200" b="1" dirty="0">
              <a:solidFill>
                <a:srgbClr val="8EC543"/>
              </a:solidFill>
              <a:latin typeface="Arial" pitchFamily="34" charset="0"/>
              <a:cs typeface="Arial" pitchFamily="34" charset="0"/>
            </a:endParaRPr>
          </a:p>
        </p:txBody>
      </p:sp>
      <p:sp>
        <p:nvSpPr>
          <p:cNvPr id="7" name="TextBox 6">
            <a:extLst>
              <a:ext uri="{FF2B5EF4-FFF2-40B4-BE49-F238E27FC236}">
                <a16:creationId xmlns:a16="http://schemas.microsoft.com/office/drawing/2014/main" id="{F9910155-501D-68E4-A021-237A617CD028}"/>
              </a:ext>
            </a:extLst>
          </p:cNvPr>
          <p:cNvSpPr txBox="1"/>
          <p:nvPr/>
        </p:nvSpPr>
        <p:spPr>
          <a:xfrm>
            <a:off x="4572000" y="1091184"/>
            <a:ext cx="2857884" cy="707886"/>
          </a:xfrm>
          <a:prstGeom prst="rect">
            <a:avLst/>
          </a:prstGeom>
          <a:noFill/>
        </p:spPr>
        <p:txBody>
          <a:bodyPr wrap="square" rtlCol="0">
            <a:spAutoFit/>
          </a:bodyPr>
          <a:lstStyle/>
          <a:p>
            <a:r>
              <a:rPr lang="lt-LT" sz="2000" b="1" dirty="0">
                <a:solidFill>
                  <a:srgbClr val="8EC543"/>
                </a:solidFill>
                <a:latin typeface="Arial" pitchFamily="34" charset="0"/>
                <a:cs typeface="Arial" pitchFamily="34" charset="0"/>
              </a:rPr>
              <a:t>Paraiškų priėmimo laikotarpis​</a:t>
            </a:r>
            <a:endParaRPr lang="en-GB" sz="2000" b="1" dirty="0">
              <a:solidFill>
                <a:srgbClr val="8EC543"/>
              </a:solidFill>
              <a:latin typeface="Arial" pitchFamily="34" charset="0"/>
              <a:cs typeface="Arial" pitchFamily="34" charset="0"/>
            </a:endParaRPr>
          </a:p>
        </p:txBody>
      </p:sp>
    </p:spTree>
    <p:extLst>
      <p:ext uri="{BB962C8B-B14F-4D97-AF65-F5344CB8AC3E}">
        <p14:creationId xmlns:p14="http://schemas.microsoft.com/office/powerpoint/2010/main" val="177497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359338" y="1116245"/>
            <a:ext cx="4425323" cy="338554"/>
          </a:xfrm>
          <a:prstGeom prst="rect">
            <a:avLst/>
          </a:prstGeom>
          <a:noFill/>
        </p:spPr>
        <p:txBody>
          <a:bodyPr wrap="square" rtlCol="0">
            <a:spAutoFit/>
          </a:bodyPr>
          <a:lstStyle/>
          <a:p>
            <a:pPr algn="ctr"/>
            <a:r>
              <a:rPr lang="lt-LT" sz="1600" b="1" dirty="0">
                <a:solidFill>
                  <a:srgbClr val="8EC543"/>
                </a:solidFill>
                <a:latin typeface="Arial" panose="020B0604020202020204" pitchFamily="34" charset="0"/>
                <a:cs typeface="Arial" panose="020B0604020202020204" pitchFamily="34" charset="0"/>
              </a:rPr>
              <a:t>PRIEMONĖS TIKSLAI</a:t>
            </a:r>
            <a:endParaRPr lang="en-GB" sz="1600" b="1" dirty="0">
              <a:solidFill>
                <a:srgbClr val="8EC543"/>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DAC66CC6-42D6-8C78-497E-06950A84930B}"/>
              </a:ext>
            </a:extLst>
          </p:cNvPr>
          <p:cNvSpPr txBox="1"/>
          <p:nvPr/>
        </p:nvSpPr>
        <p:spPr>
          <a:xfrm>
            <a:off x="726141" y="1585449"/>
            <a:ext cx="7853083" cy="2477601"/>
          </a:xfrm>
          <a:prstGeom prst="rect">
            <a:avLst/>
          </a:prstGeom>
          <a:noFill/>
        </p:spPr>
        <p:txBody>
          <a:bodyPr wrap="square" lIns="91440" tIns="45720" rIns="91440" bIns="45720" anchor="t">
            <a:spAutoFit/>
          </a:bodyPr>
          <a:lstStyle/>
          <a:p>
            <a:pPr algn="just">
              <a:lnSpc>
                <a:spcPct val="150000"/>
              </a:lnSpc>
            </a:pPr>
            <a:r>
              <a:rPr lang="lt-LT" sz="1200" dirty="0">
                <a:latin typeface="Times New Roman" panose="02020603050405020304" pitchFamily="18" charset="0"/>
                <a:ea typeface="Times New Roman"/>
                <a:cs typeface="Times New Roman" panose="02020603050405020304" pitchFamily="18" charset="0"/>
              </a:rPr>
              <a:t>Siekiama remti smulkių-vidutinių žemės ūkio valdų modernizavimą didinant žemės ūkio sektoriaus konkurencingumą, skatinant didesnės pridėtinės vertės žemės ūkio produktų kūrimą, diegiant inovacijas, naujas technologijas, skatinant tvarią žemės ūkio produktų gamybą bei ją skaitmenizuojant.</a:t>
            </a:r>
          </a:p>
          <a:p>
            <a:pPr algn="just">
              <a:lnSpc>
                <a:spcPct val="150000"/>
              </a:lnSpc>
            </a:pPr>
            <a:endParaRPr lang="lt-LT" sz="1200" dirty="0">
              <a:solidFill>
                <a:schemeClr val="tx1">
                  <a:lumMod val="75000"/>
                  <a:lumOff val="25000"/>
                </a:schemeClr>
              </a:solidFill>
              <a:latin typeface="Times New Roman" panose="02020603050405020304" pitchFamily="18" charset="0"/>
              <a:cs typeface="Times New Roman" panose="02020603050405020304" pitchFamily="18" charset="0"/>
            </a:endParaRPr>
          </a:p>
          <a:p>
            <a:pPr algn="just">
              <a:lnSpc>
                <a:spcPct val="150000"/>
              </a:lnSpc>
            </a:pPr>
            <a:endParaRPr lang="lt-LT" sz="1200" dirty="0">
              <a:solidFill>
                <a:schemeClr val="tx1">
                  <a:lumMod val="75000"/>
                  <a:lumOff val="25000"/>
                </a:schemeClr>
              </a:solidFill>
              <a:latin typeface="Times New Roman" panose="02020603050405020304" pitchFamily="18" charset="0"/>
              <a:cs typeface="Times New Roman" panose="02020603050405020304" pitchFamily="18" charset="0"/>
            </a:endParaRPr>
          </a:p>
          <a:p>
            <a:pPr algn="just">
              <a:lnSpc>
                <a:spcPct val="150000"/>
              </a:lnSpc>
            </a:pP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Intervencinė priemonė atitinka Bendrosios žemės ūkio politikos tikslą – </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labiau orientuotis į rinką ir didinti ūkių konkurencingumą tiek trumpuoju, tiek ilguoju laikotarpiu, be kita ko, daugiau dėmesio skiriant moksliniams tyrimams, technologijoms ir </a:t>
            </a:r>
            <a:r>
              <a:rPr lang="lt-LT"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skaitmenizacijai</a:t>
            </a: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lt-LT" sz="11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542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DAC66CC6-42D6-8C78-497E-06950A84930B}"/>
              </a:ext>
            </a:extLst>
          </p:cNvPr>
          <p:cNvSpPr txBox="1"/>
          <p:nvPr/>
        </p:nvSpPr>
        <p:spPr>
          <a:xfrm>
            <a:off x="840442" y="1827497"/>
            <a:ext cx="7046260" cy="1369606"/>
          </a:xfrm>
          <a:prstGeom prst="rect">
            <a:avLst/>
          </a:prstGeom>
          <a:noFill/>
        </p:spPr>
        <p:txBody>
          <a:bodyPr wrap="square" lIns="91440" tIns="45720" rIns="91440" bIns="45720" anchor="t">
            <a:spAutoFit/>
          </a:bodyPr>
          <a:lstStyle/>
          <a:p>
            <a:pPr lvl="0" algn="just">
              <a:lnSpc>
                <a:spcPct val="150000"/>
              </a:lnSpc>
            </a:pP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Intervencinė priemonė prisideda prie šių nacionalinių žemės ūkio ir kaimo plėtros poreikių įgyvendinimo:</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71450" indent="-171450" algn="just">
              <a:lnSpc>
                <a:spcPct val="150000"/>
              </a:lnSpc>
              <a:buFont typeface="Wingdings" panose="05000000000000000000" pitchFamily="2" charset="2"/>
              <a:buChar char="Ø"/>
            </a:pP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katinti aukštesnės pridėtinės vertės žemės ūkio produktų gamybą, visų pirma remiant perdirbimą</a:t>
            </a: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171450" indent="-171450" algn="just">
              <a:lnSpc>
                <a:spcPct val="150000"/>
              </a:lnSpc>
              <a:buFont typeface="Wingdings" panose="05000000000000000000" pitchFamily="2" charset="2"/>
              <a:buChar char="Ø"/>
            </a:pP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idinti inovatyvių / pažangių technologijų diegimą ūkiuose</a:t>
            </a: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171450" indent="-171450" algn="just">
              <a:lnSpc>
                <a:spcPct val="150000"/>
              </a:lnSpc>
              <a:buFont typeface="Wingdings" panose="05000000000000000000" pitchFamily="2" charset="2"/>
              <a:buChar char="Ø"/>
            </a:pP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katinti novatoriškų (naujoviškų) produktų iš biomasės gamybą</a:t>
            </a: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lt-LT" sz="11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0963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278035" y="1122968"/>
            <a:ext cx="4425323" cy="338554"/>
          </a:xfrm>
          <a:prstGeom prst="rect">
            <a:avLst/>
          </a:prstGeom>
          <a:noFill/>
        </p:spPr>
        <p:txBody>
          <a:bodyPr wrap="square" rtlCol="0">
            <a:spAutoFit/>
          </a:bodyPr>
          <a:lstStyle/>
          <a:p>
            <a:pPr algn="ctr"/>
            <a:r>
              <a:rPr lang="lt-LT" sz="1600" b="1" dirty="0">
                <a:solidFill>
                  <a:srgbClr val="8EC543"/>
                </a:solidFill>
                <a:latin typeface="Arial" panose="020B0604020202020204" pitchFamily="34" charset="0"/>
                <a:cs typeface="Arial" panose="020B0604020202020204" pitchFamily="34" charset="0"/>
              </a:rPr>
              <a:t>REMIAMOS VEIKLOS</a:t>
            </a:r>
            <a:endParaRPr lang="en-GB" sz="1600" b="1" dirty="0">
              <a:solidFill>
                <a:srgbClr val="8EC543"/>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DDE60FEF-C41C-EB83-EFC1-562EE5DA3817}"/>
              </a:ext>
            </a:extLst>
          </p:cNvPr>
          <p:cNvSpPr txBox="1"/>
          <p:nvPr/>
        </p:nvSpPr>
        <p:spPr>
          <a:xfrm>
            <a:off x="638735" y="1640222"/>
            <a:ext cx="7550524" cy="1721112"/>
          </a:xfrm>
          <a:prstGeom prst="rect">
            <a:avLst/>
          </a:prstGeom>
          <a:noFill/>
        </p:spPr>
        <p:txBody>
          <a:bodyPr wrap="square">
            <a:spAutoFit/>
          </a:bodyPr>
          <a:lstStyle/>
          <a:p>
            <a:pPr marL="171450" indent="-171450" algn="just">
              <a:lnSpc>
                <a:spcPct val="150000"/>
              </a:lnSpc>
              <a:buFont typeface="Wingdings" panose="05000000000000000000" pitchFamily="2" charset="2"/>
              <a:buChar char="Ø"/>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žemės ūkio produktų gamyba</a:t>
            </a: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įskaitant žemės ūkio produktų gamybą pripažinto žemės ūkio kooperatyvo savo narių valdose</a:t>
            </a:r>
            <a:r>
              <a:rPr lang="lt-LT" sz="1200" dirty="0">
                <a:latin typeface="Times New Roman" panose="02020603050405020304" pitchFamily="18" charset="0"/>
                <a:ea typeface="Times New Roman" panose="02020603050405020304" pitchFamily="18" charset="0"/>
                <a:cs typeface="Times New Roman" panose="02020603050405020304" pitchFamily="18" charset="0"/>
              </a:rPr>
              <a:t>;</a:t>
            </a:r>
          </a:p>
          <a:p>
            <a:pPr marL="171450" indent="-171450" algn="just">
              <a:lnSpc>
                <a:spcPct val="150000"/>
              </a:lnSpc>
              <a:buFont typeface="Wingdings" panose="05000000000000000000" pitchFamily="2" charset="2"/>
              <a:buChar char="Ø"/>
            </a:pP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žemės ūkio valdoje pagamintų ir (arba) užaugintų žemės ūkio produktų perdirbimas</a:t>
            </a: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įskaitant pirminį perdirbimą, </a:t>
            </a: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ir</a:t>
            </a: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t-LT" sz="1200" b="1" dirty="0">
                <a:effectLst/>
                <a:latin typeface="Times New Roman" panose="02020603050405020304" pitchFamily="18" charset="0"/>
                <a:ea typeface="Times New Roman" panose="02020603050405020304" pitchFamily="18" charset="0"/>
                <a:cs typeface="Times New Roman" panose="02020603050405020304" pitchFamily="18" charset="0"/>
              </a:rPr>
              <a:t>pateikimas rinkai</a:t>
            </a: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įskaitant pripažinto žemės ūkio kooperatyvo tik iš savo narių jų valdose pagamintų ar išaugintų žemės ūkio produktų supirkimą ir realizavimą, supirktų iš savo narių jų valdose pagamintų ar išaugintų žemės ūkio produktų perdirbimą ir iš jų pagamintų maisto ir ne maisto produktų realizavimą.</a:t>
            </a:r>
          </a:p>
        </p:txBody>
      </p:sp>
    </p:spTree>
    <p:extLst>
      <p:ext uri="{BB962C8B-B14F-4D97-AF65-F5344CB8AC3E}">
        <p14:creationId xmlns:p14="http://schemas.microsoft.com/office/powerpoint/2010/main" val="1675998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359338" y="1112633"/>
            <a:ext cx="4425323" cy="338554"/>
          </a:xfrm>
          <a:prstGeom prst="rect">
            <a:avLst/>
          </a:prstGeom>
          <a:noFill/>
        </p:spPr>
        <p:txBody>
          <a:bodyPr wrap="square" rtlCol="0">
            <a:spAutoFit/>
          </a:bodyPr>
          <a:lstStyle/>
          <a:p>
            <a:pPr algn="ctr"/>
            <a:r>
              <a:rPr lang="lt-LT" sz="1600" b="1" dirty="0">
                <a:solidFill>
                  <a:srgbClr val="8EC543"/>
                </a:solidFill>
                <a:latin typeface="Arial" panose="020B0604020202020204" pitchFamily="34" charset="0"/>
                <a:cs typeface="Arial" panose="020B0604020202020204" pitchFamily="34" charset="0"/>
              </a:rPr>
              <a:t>GALIMI PAREIŠKĖJAI</a:t>
            </a:r>
            <a:endParaRPr lang="en-GB" sz="1600" b="1" dirty="0">
              <a:solidFill>
                <a:srgbClr val="8EC543"/>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A08E20D5-9DB3-2BFA-BA4D-236B83ED62F0}"/>
              </a:ext>
            </a:extLst>
          </p:cNvPr>
          <p:cNvSpPr txBox="1"/>
          <p:nvPr/>
        </p:nvSpPr>
        <p:spPr>
          <a:xfrm>
            <a:off x="537882" y="1495968"/>
            <a:ext cx="8061512" cy="3383106"/>
          </a:xfrm>
          <a:prstGeom prst="rect">
            <a:avLst/>
          </a:prstGeom>
          <a:noFill/>
        </p:spPr>
        <p:txBody>
          <a:bodyPr wrap="square" lIns="91440" tIns="45720" rIns="91440" bIns="45720" anchor="t">
            <a:spAutoFit/>
          </a:bodyPr>
          <a:lstStyle/>
          <a:p>
            <a:pPr marL="171450" indent="-171450" algn="just">
              <a:lnSpc>
                <a:spcPct val="150000"/>
              </a:lnSpc>
              <a:buFont typeface="Wingdings" panose="05000000000000000000" pitchFamily="2" charset="2"/>
              <a:buChar char="Ø"/>
            </a:pPr>
            <a:r>
              <a:rPr lang="lt-LT" sz="1200" b="1"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Fiziniai asmenys</a:t>
            </a:r>
            <a:r>
              <a:rPr lang="lt-LT" sz="1200" spc="-2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savo vardu</a:t>
            </a: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kaip valdos valdytojai įregistravę žemės ūkio valdą ir savo vardu įregistravę ūkininko ūkį.</a:t>
            </a:r>
          </a:p>
          <a:p>
            <a:pPr marL="171450" indent="-171450" algn="just">
              <a:lnSpc>
                <a:spcPct val="150000"/>
              </a:lnSpc>
              <a:buFont typeface="Wingdings" panose="05000000000000000000" pitchFamily="2" charset="2"/>
              <a:buChar char="Ø"/>
            </a:pPr>
            <a:r>
              <a:rPr lang="lt-LT" sz="1200" b="1" spc="-20" dirty="0">
                <a:effectLst/>
                <a:latin typeface="Times New Roman" panose="02020603050405020304" pitchFamily="18" charset="0"/>
                <a:ea typeface="Times New Roman" panose="02020603050405020304" pitchFamily="18" charset="0"/>
                <a:cs typeface="Times New Roman" panose="02020603050405020304" pitchFamily="18" charset="0"/>
              </a:rPr>
              <a:t>Juridiniai asmenys</a:t>
            </a:r>
            <a:r>
              <a:rPr lang="lt-LT" sz="1200" spc="-20" dirty="0">
                <a:effectLst/>
                <a:latin typeface="Times New Roman" panose="02020603050405020304" pitchFamily="18" charset="0"/>
                <a:ea typeface="Times New Roman" panose="02020603050405020304" pitchFamily="18" charset="0"/>
                <a:cs typeface="Times New Roman" panose="02020603050405020304" pitchFamily="18" charset="0"/>
              </a:rPr>
              <a:t>, savo vardu įregistravę žemės ūkio valdą.</a:t>
            </a: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 Pripažintiems žemės ūkio kooperatyvams, kurie superka ir realizuoja tik iš savo narių valdose pagamintus ar išaugintus žemės ūkio produktus arba supirktus iš savo narių jų valdose pagamintus ar išaugintus žemės ūkio produktus perdirba ir realizuoja iš jų pagamintus maisto ir ne maisto produktus, </a:t>
            </a:r>
            <a:r>
              <a:rPr lang="lt-LT" sz="1200" spc="10" dirty="0">
                <a:effectLst/>
                <a:latin typeface="Times New Roman" panose="02020603050405020304" pitchFamily="18" charset="0"/>
                <a:ea typeface="Times New Roman" panose="02020603050405020304" pitchFamily="18" charset="0"/>
                <a:cs typeface="Times New Roman" panose="02020603050405020304" pitchFamily="18" charset="0"/>
              </a:rPr>
              <a:t>reikalavimas turėti </a:t>
            </a:r>
            <a:r>
              <a:rPr lang="lt-LT" sz="1200" spc="-20" dirty="0">
                <a:effectLst/>
                <a:latin typeface="Times New Roman" panose="02020603050405020304" pitchFamily="18" charset="0"/>
                <a:ea typeface="Times New Roman" panose="02020603050405020304" pitchFamily="18" charset="0"/>
                <a:cs typeface="Times New Roman" panose="02020603050405020304" pitchFamily="18" charset="0"/>
              </a:rPr>
              <a:t>savo vardu įregistruotą valdą </a:t>
            </a:r>
            <a:r>
              <a:rPr lang="lt-LT" sz="1200" spc="10" dirty="0">
                <a:effectLst/>
                <a:latin typeface="Times New Roman" panose="02020603050405020304" pitchFamily="18" charset="0"/>
                <a:ea typeface="Times New Roman" panose="02020603050405020304" pitchFamily="18" charset="0"/>
                <a:cs typeface="Times New Roman" panose="02020603050405020304" pitchFamily="18" charset="0"/>
              </a:rPr>
              <a:t>netaikomas</a:t>
            </a: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lnSpc>
                <a:spcPct val="150000"/>
              </a:lnSpc>
            </a:pP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Paraiška gali būti teikiama </a:t>
            </a:r>
            <a:r>
              <a:rPr lang="lt-LT" sz="1200" b="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 partneriu</a:t>
            </a: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kai paraišką teikia aukščiau nurodytų asmenų grupė.</a:t>
            </a:r>
          </a:p>
          <a:p>
            <a:pPr indent="450215" algn="just">
              <a:lnSpc>
                <a:spcPct val="150000"/>
              </a:lnSpc>
            </a:pP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Partnerystė gali būti sudaroma tik tarp remiamą veiklą pagal šią intervencinę priemonę vykdančių fizinių ir / arba juridinių asmenų. </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50000"/>
              </a:lnSpc>
            </a:pP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Per vieną kvietimą teikti paramos paraiškas partneriai gali dalyvauti įgyvendinant tik vieną projektą pagal šią priemonę. </a:t>
            </a:r>
            <a:r>
              <a:rPr lang="lt-LT" sz="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t>
            </a:r>
            <a:r>
              <a:rPr lang="lt-LT" sz="1200" spc="10" dirty="0">
                <a:effectLst/>
                <a:latin typeface="Times New Roman" panose="02020603050405020304" pitchFamily="18" charset="0"/>
                <a:ea typeface="Times New Roman" panose="02020603050405020304" pitchFamily="18" charset="0"/>
                <a:cs typeface="Times New Roman" panose="02020603050405020304" pitchFamily="18" charset="0"/>
              </a:rPr>
              <a:t>rojekto partneris (-</a:t>
            </a:r>
            <a:r>
              <a:rPr lang="lt-LT" sz="1200" spc="10" dirty="0" err="1">
                <a:effectLst/>
                <a:latin typeface="Times New Roman" panose="02020603050405020304" pitchFamily="18" charset="0"/>
                <a:ea typeface="Times New Roman" panose="02020603050405020304" pitchFamily="18" charset="0"/>
                <a:cs typeface="Times New Roman" panose="02020603050405020304" pitchFamily="18" charset="0"/>
              </a:rPr>
              <a:t>iai</a:t>
            </a:r>
            <a:r>
              <a:rPr lang="lt-LT" sz="1200" spc="10" dirty="0">
                <a:effectLst/>
                <a:latin typeface="Times New Roman" panose="02020603050405020304" pitchFamily="18" charset="0"/>
                <a:ea typeface="Times New Roman" panose="02020603050405020304" pitchFamily="18" charset="0"/>
                <a:cs typeface="Times New Roman" panose="02020603050405020304" pitchFamily="18" charset="0"/>
              </a:rPr>
              <a:t>) tuo pačiu metu negali būti partneriu (-</a:t>
            </a:r>
            <a:r>
              <a:rPr lang="lt-LT" sz="1200" spc="10" dirty="0" err="1">
                <a:effectLst/>
                <a:latin typeface="Times New Roman" panose="02020603050405020304" pitchFamily="18" charset="0"/>
                <a:ea typeface="Times New Roman" panose="02020603050405020304" pitchFamily="18" charset="0"/>
                <a:cs typeface="Times New Roman" panose="02020603050405020304" pitchFamily="18" charset="0"/>
              </a:rPr>
              <a:t>iais</a:t>
            </a:r>
            <a:r>
              <a:rPr lang="lt-LT" sz="1200" spc="10" dirty="0">
                <a:effectLst/>
                <a:latin typeface="Times New Roman" panose="02020603050405020304" pitchFamily="18" charset="0"/>
                <a:ea typeface="Times New Roman" panose="02020603050405020304" pitchFamily="18" charset="0"/>
                <a:cs typeface="Times New Roman" panose="02020603050405020304" pitchFamily="18" charset="0"/>
              </a:rPr>
              <a:t>) kituose projektuose. Projekto partneriu </a:t>
            </a:r>
            <a:r>
              <a:rPr lang="lt-LT" sz="1200" dirty="0">
                <a:effectLst/>
                <a:latin typeface="Times New Roman" panose="02020603050405020304" pitchFamily="18" charset="0"/>
                <a:ea typeface="Times New Roman" panose="02020603050405020304" pitchFamily="18" charset="0"/>
                <a:cs typeface="Times New Roman" panose="02020603050405020304" pitchFamily="18" charset="0"/>
              </a:rPr>
              <a:t>2023–2027 metų laikotarpiu </a:t>
            </a:r>
            <a:r>
              <a:rPr lang="lt-LT" sz="1200" spc="15" dirty="0">
                <a:effectLst/>
                <a:latin typeface="Times New Roman" panose="02020603050405020304" pitchFamily="18" charset="0"/>
                <a:ea typeface="Times New Roman" panose="02020603050405020304" pitchFamily="18" charset="0"/>
                <a:cs typeface="Times New Roman" panose="02020603050405020304" pitchFamily="18" charset="0"/>
              </a:rPr>
              <a:t>pagal šią intervencinę priemonę leidžiama būti ne daugiau kaip 2 kartus.</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50000"/>
              </a:lnSpc>
            </a:pP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665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887645"/>
            <a:ext cx="4425323" cy="584775"/>
          </a:xfrm>
          <a:prstGeom prst="rect">
            <a:avLst/>
          </a:prstGeom>
          <a:noFill/>
        </p:spPr>
        <p:txBody>
          <a:bodyPr wrap="square" rtlCol="0">
            <a:spAutoFit/>
          </a:bodyPr>
          <a:lstStyle/>
          <a:p>
            <a:pPr algn="ctr"/>
            <a:r>
              <a:rPr lang="lt-LT" sz="1600" b="1" spc="10" dirty="0">
                <a:solidFill>
                  <a:srgbClr val="8EC543"/>
                </a:solidFill>
                <a:effectLst/>
                <a:latin typeface="Arial" panose="020B0604020202020204" pitchFamily="34" charset="0"/>
                <a:ea typeface="Calibri" panose="020F0502020204030204" pitchFamily="34" charset="0"/>
                <a:cs typeface="Arial" panose="020B0604020202020204" pitchFamily="34" charset="0"/>
              </a:rPr>
              <a:t>TINKAMUMO GAUTI PARAMĄ SĄLYGOS IR REIKALAVIMAI </a:t>
            </a:r>
            <a:endParaRPr lang="lt-LT" sz="1600" dirty="0">
              <a:solidFill>
                <a:srgbClr val="8EC543"/>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75784" y="1625397"/>
            <a:ext cx="8184995" cy="2992550"/>
          </a:xfrm>
          <a:prstGeom prst="rect">
            <a:avLst/>
          </a:prstGeom>
          <a:noFill/>
        </p:spPr>
        <p:txBody>
          <a:bodyPr wrap="square" lIns="91440" tIns="45720" rIns="91440" bIns="45720" anchor="t">
            <a:spAutoFit/>
          </a:bodyPr>
          <a:lstStyle/>
          <a:p>
            <a:pPr indent="450215" algn="just"/>
            <a:r>
              <a:rPr lang="lt-LT" sz="1800" dirty="0">
                <a:solidFill>
                  <a:srgbClr val="000000"/>
                </a:solidFill>
                <a:effectLst/>
                <a:latin typeface="Times New Roman" panose="02020603050405020304" pitchFamily="18" charset="0"/>
                <a:ea typeface="Times New Roman" panose="02020603050405020304" pitchFamily="18" charset="0"/>
              </a:rPr>
              <a:t> </a:t>
            </a: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Pareiškėjas ir partneris laikomas tinkamu gauti paramą, jei atitinka šias tinkamumo gauti paramą sąlygas ir reikalavimus:</a:t>
            </a:r>
          </a:p>
          <a:p>
            <a:pPr marL="171450" indent="-171450" algn="just">
              <a:buFont typeface="Wingdings" panose="05000000000000000000" pitchFamily="2" charset="2"/>
              <a:buChar char="Ø"/>
            </a:pPr>
            <a:r>
              <a:rPr lang="lt-LT" sz="1200" b="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projektas atitinka bendrąsias tinkamumo sąlygos ir reikalavimus</a:t>
            </a:r>
            <a:r>
              <a:rPr lang="lt-LT" sz="120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nurodytus Administravimo taisyklėse ir nepatenka į Administravimo taisyklėse nurodytas paramą ribojančias sąlygas;</a:t>
            </a:r>
          </a:p>
          <a:p>
            <a:pPr marL="171450" indent="-171450" algn="just">
              <a:buFont typeface="Wingdings" panose="05000000000000000000" pitchFamily="2" charset="2"/>
              <a:buChar char="Ø"/>
            </a:pPr>
            <a:r>
              <a:rPr lang="lt-LT" sz="1200" b="1"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t>
            </a:r>
            <a:r>
              <a:rPr lang="lt-LT"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areiškėjas ir partneris turi nepertraukiamai užsiimti žemės ūkio veikla </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ir (arba) valdoje (-</a:t>
            </a:r>
            <a:r>
              <a:rPr lang="lt-LT"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ose</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pagamintų ir (arba) užaugintų žemės ūkio produktų supirkimu (taikoma tik pripažintiems žemės ūkio kooperatyvams, superkantiems savo narių valdose pagamintą ir (arba) užaugintą produkciją), ir (arba) perdirbimu, įskaitant pirminį perdirbimą, ir pateikimu rinkai ne trumpiau kaip 1 metus iki paramos paraiškos pateikimo </a:t>
            </a:r>
            <a:r>
              <a:rPr lang="lt-LT" sz="1200" spc="-1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(atitiktis patikrinama pagal ūkininko ūkio įregistravimo arba juridinio asmens registravimo datą ir pagal pareiškėjo kartu su paramos paraiška pateiktų ataskaitinių metų finansinių ataskaitų dokumentus)</a:t>
            </a:r>
            <a:r>
              <a:rPr lang="lt-LT" sz="1200" spc="-1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171450" indent="-171450" algn="just">
              <a:buFont typeface="Wingdings" panose="05000000000000000000" pitchFamily="2" charset="2"/>
              <a:buChar char="Ø"/>
            </a:pPr>
            <a:r>
              <a:rPr lang="lt-LT"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pareiškėjo ir partnerio pajamos iš žemės ūkio veiklos ir (arba) valdoje (-</a:t>
            </a:r>
            <a:r>
              <a:rPr lang="lt-LT" sz="1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ose</a:t>
            </a:r>
            <a:r>
              <a:rPr lang="lt-LT"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pagamintų ir (arba) užaugintų žemės ūkio produktų supirkimo</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(taikoma tik pripažintiems žemės ūkio kooperatyvams, superkantiems savo narių valdose pagamintą ir (arba) užaugintą produkciją</a:t>
            </a:r>
            <a:r>
              <a:rPr lang="lt-LT"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ir (arba) perdirbimo</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įskaitant pirminį perdirbimą, ir pateikimo rinkai </a:t>
            </a:r>
            <a:r>
              <a:rPr lang="lt-LT"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 1 metus </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iki paramos paraiškos pateikimo turi sudaryti ne mažiau kaip </a:t>
            </a:r>
            <a:r>
              <a:rPr lang="lt-LT"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 proc. visų ūkio subjekto pajamų</a:t>
            </a:r>
            <a:r>
              <a:rPr lang="lt-LT"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50000"/>
              </a:lnSpc>
            </a:pPr>
            <a:endParaRPr lang="lt-LT" sz="11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72345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59571" y="887645"/>
            <a:ext cx="4425323" cy="584775"/>
          </a:xfrm>
          <a:prstGeom prst="rect">
            <a:avLst/>
          </a:prstGeom>
          <a:noFill/>
        </p:spPr>
        <p:txBody>
          <a:bodyPr wrap="square" rtlCol="0">
            <a:spAutoFit/>
          </a:bodyPr>
          <a:lstStyle/>
          <a:p>
            <a:pPr algn="ctr"/>
            <a:r>
              <a:rPr lang="lt-LT" sz="1600" b="1" spc="10" dirty="0">
                <a:solidFill>
                  <a:srgbClr val="8EC543"/>
                </a:solidFill>
                <a:effectLst/>
                <a:latin typeface="Arial" panose="020B0604020202020204" pitchFamily="34" charset="0"/>
                <a:ea typeface="Calibri" panose="020F0502020204030204" pitchFamily="34" charset="0"/>
                <a:cs typeface="Arial" panose="020B0604020202020204" pitchFamily="34" charset="0"/>
              </a:rPr>
              <a:t>TINKAMUMO GAUTI PARAMĄ SĄLYGOS IR REIKALAVIMAI (2)</a:t>
            </a:r>
            <a:endParaRPr lang="lt-LT" sz="1600" dirty="0">
              <a:solidFill>
                <a:srgbClr val="8EC543"/>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75784" y="1625397"/>
            <a:ext cx="8184995" cy="2662267"/>
          </a:xfrm>
          <a:prstGeom prst="rect">
            <a:avLst/>
          </a:prstGeom>
          <a:noFill/>
        </p:spPr>
        <p:txBody>
          <a:bodyPr wrap="square" lIns="91440" tIns="45720" rIns="91440" bIns="45720" anchor="t">
            <a:spAutoFit/>
          </a:bodyPr>
          <a:lstStyle/>
          <a:p>
            <a:pPr marL="285750" indent="-285750" algn="just">
              <a:buFont typeface="Wingdings" panose="05000000000000000000" pitchFamily="2" charset="2"/>
              <a:buChar char="Ø"/>
            </a:pPr>
            <a:r>
              <a:rPr lang="lt-LT" sz="1200" spc="15" dirty="0">
                <a:effectLst/>
                <a:latin typeface="Times New Roman" panose="02020603050405020304" pitchFamily="18" charset="0"/>
                <a:ea typeface="Times New Roman" panose="02020603050405020304" pitchFamily="18" charset="0"/>
              </a:rPr>
              <a:t>parama teikiama, jei </a:t>
            </a:r>
            <a:r>
              <a:rPr lang="lt-LT" sz="1200" b="1" spc="15" dirty="0">
                <a:effectLst/>
                <a:latin typeface="Times New Roman" panose="02020603050405020304" pitchFamily="18" charset="0"/>
                <a:ea typeface="Times New Roman" panose="02020603050405020304" pitchFamily="18" charset="0"/>
              </a:rPr>
              <a:t>pareiškėjo ir partnerio valdos</a:t>
            </a:r>
            <a:r>
              <a:rPr lang="lt-LT" sz="1200" b="1" spc="10" dirty="0">
                <a:effectLst/>
                <a:latin typeface="Times New Roman" panose="02020603050405020304" pitchFamily="18" charset="0"/>
                <a:ea typeface="Times New Roman" panose="02020603050405020304" pitchFamily="18" charset="0"/>
              </a:rPr>
              <a:t> ekonominis dydis</a:t>
            </a:r>
            <a:r>
              <a:rPr lang="lt-LT" sz="1200" spc="10" dirty="0">
                <a:effectLst/>
                <a:latin typeface="Times New Roman" panose="02020603050405020304" pitchFamily="18" charset="0"/>
                <a:ea typeface="Times New Roman" panose="02020603050405020304" pitchFamily="18" charset="0"/>
              </a:rPr>
              <a:t>, išreikštas produkcijos standartine verte, yra ne mažesnis kaip </a:t>
            </a:r>
            <a:r>
              <a:rPr lang="lt-LT" sz="1200" b="1" spc="10" dirty="0">
                <a:effectLst/>
                <a:latin typeface="Times New Roman" panose="02020603050405020304" pitchFamily="18" charset="0"/>
                <a:ea typeface="Times New Roman" panose="02020603050405020304" pitchFamily="18" charset="0"/>
              </a:rPr>
              <a:t>16 001 Eur </a:t>
            </a:r>
            <a:r>
              <a:rPr lang="lt-LT" sz="1200" spc="10" dirty="0">
                <a:effectLst/>
                <a:latin typeface="Times New Roman" panose="02020603050405020304" pitchFamily="18" charset="0"/>
                <a:ea typeface="Times New Roman" panose="02020603050405020304" pitchFamily="18" charset="0"/>
              </a:rPr>
              <a:t>ir ne didesnis kaip </a:t>
            </a:r>
            <a:r>
              <a:rPr lang="lt-LT" sz="1200" b="1" spc="10" dirty="0">
                <a:effectLst/>
                <a:latin typeface="Times New Roman" panose="02020603050405020304" pitchFamily="18" charset="0"/>
                <a:ea typeface="Times New Roman" panose="02020603050405020304" pitchFamily="18" charset="0"/>
              </a:rPr>
              <a:t>30</a:t>
            </a:r>
            <a:r>
              <a:rPr lang="lt-LT" sz="1200" b="1" dirty="0">
                <a:solidFill>
                  <a:srgbClr val="000000"/>
                </a:solidFill>
                <a:effectLst/>
                <a:latin typeface="Times New Roman" panose="02020603050405020304" pitchFamily="18" charset="0"/>
                <a:ea typeface="Times New Roman" panose="02020603050405020304" pitchFamily="18" charset="0"/>
              </a:rPr>
              <a:t> 000 Eur</a:t>
            </a:r>
            <a:r>
              <a:rPr lang="lt-LT" sz="1200" dirty="0">
                <a:solidFill>
                  <a:srgbClr val="000000"/>
                </a:solidFill>
                <a:effectLst/>
                <a:latin typeface="Times New Roman" panose="02020603050405020304" pitchFamily="18" charset="0"/>
                <a:ea typeface="Times New Roman" panose="02020603050405020304" pitchFamily="18" charset="0"/>
              </a:rPr>
              <a:t>;</a:t>
            </a:r>
          </a:p>
          <a:p>
            <a:pPr marL="285750" indent="-285750" algn="just">
              <a:buFont typeface="Wingdings" panose="05000000000000000000" pitchFamily="2" charset="2"/>
              <a:buChar char="Ø"/>
            </a:pPr>
            <a:r>
              <a:rPr lang="lt-LT" sz="1200" b="1" dirty="0">
                <a:effectLst/>
                <a:latin typeface="Times New Roman" panose="02020603050405020304" pitchFamily="18" charset="0"/>
                <a:ea typeface="Times New Roman" panose="02020603050405020304" pitchFamily="18" charset="0"/>
              </a:rPr>
              <a:t>projekto investicijos pagerina bendrus valdos veiklos rezultatus</a:t>
            </a:r>
            <a:r>
              <a:rPr lang="lt-LT" sz="1200" dirty="0">
                <a:effectLst/>
                <a:latin typeface="Times New Roman" panose="02020603050405020304" pitchFamily="18" charset="0"/>
                <a:ea typeface="Times New Roman" panose="02020603050405020304" pitchFamily="18" charset="0"/>
              </a:rPr>
              <a:t>;</a:t>
            </a:r>
          </a:p>
          <a:p>
            <a:pPr marL="285750" indent="-2857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parama teikiama </a:t>
            </a:r>
            <a:r>
              <a:rPr lang="lt-LT" sz="1200" b="1" dirty="0">
                <a:effectLst/>
                <a:latin typeface="Times New Roman" panose="02020603050405020304" pitchFamily="18" charset="0"/>
                <a:ea typeface="Times New Roman" panose="02020603050405020304" pitchFamily="18" charset="0"/>
              </a:rPr>
              <a:t>Sutarties dėl Europos Sąjungos veikimo I priedo produktų </a:t>
            </a:r>
            <a:r>
              <a:rPr lang="lt-LT" sz="1200" dirty="0">
                <a:effectLst/>
                <a:latin typeface="Times New Roman" panose="02020603050405020304" pitchFamily="18" charset="0"/>
                <a:ea typeface="Times New Roman" panose="02020603050405020304" pitchFamily="18" charset="0"/>
              </a:rPr>
              <a:t>(išskyrus žvejybos ir akvakultūros produktus) </a:t>
            </a:r>
            <a:r>
              <a:rPr lang="lt-LT" sz="1200" b="1" dirty="0">
                <a:effectLst/>
                <a:latin typeface="Times New Roman" panose="02020603050405020304" pitchFamily="18" charset="0"/>
                <a:ea typeface="Times New Roman" panose="02020603050405020304" pitchFamily="18" charset="0"/>
              </a:rPr>
              <a:t>gamybai</a:t>
            </a:r>
            <a:r>
              <a:rPr lang="lt-LT" sz="1200" dirty="0">
                <a:effectLst/>
                <a:latin typeface="Times New Roman" panose="02020603050405020304" pitchFamily="18" charset="0"/>
                <a:ea typeface="Times New Roman" panose="02020603050405020304" pitchFamily="18" charset="0"/>
              </a:rPr>
              <a:t>, ir valdoje (-</a:t>
            </a:r>
            <a:r>
              <a:rPr lang="lt-LT" sz="1200" dirty="0" err="1">
                <a:effectLst/>
                <a:latin typeface="Times New Roman" panose="02020603050405020304" pitchFamily="18" charset="0"/>
                <a:ea typeface="Times New Roman" panose="02020603050405020304" pitchFamily="18" charset="0"/>
              </a:rPr>
              <a:t>ose</a:t>
            </a:r>
            <a:r>
              <a:rPr lang="lt-LT" sz="1200" dirty="0">
                <a:effectLst/>
                <a:latin typeface="Times New Roman" panose="02020603050405020304" pitchFamily="18" charset="0"/>
                <a:ea typeface="Times New Roman" panose="02020603050405020304" pitchFamily="18" charset="0"/>
              </a:rPr>
              <a:t>) pagamintiems produktams </a:t>
            </a:r>
            <a:r>
              <a:rPr lang="lt-LT" sz="1200" b="1" dirty="0">
                <a:effectLst/>
                <a:latin typeface="Times New Roman" panose="02020603050405020304" pitchFamily="18" charset="0"/>
                <a:ea typeface="Times New Roman" panose="02020603050405020304" pitchFamily="18" charset="0"/>
              </a:rPr>
              <a:t>apdoroti ir (arba) perdirbti</a:t>
            </a:r>
            <a:r>
              <a:rPr lang="lt-LT" sz="1200" dirty="0">
                <a:effectLst/>
                <a:latin typeface="Times New Roman" panose="02020603050405020304" pitchFamily="18" charset="0"/>
                <a:ea typeface="Times New Roman" panose="02020603050405020304" pitchFamily="18" charset="0"/>
              </a:rPr>
              <a:t>;</a:t>
            </a:r>
          </a:p>
          <a:p>
            <a:pPr marL="285750" indent="-285750" algn="just">
              <a:buFont typeface="Wingdings" panose="05000000000000000000" pitchFamily="2" charset="2"/>
              <a:buChar char="Ø"/>
            </a:pPr>
            <a:r>
              <a:rPr lang="lt-LT" sz="1200" spc="-10" dirty="0">
                <a:effectLst/>
                <a:latin typeface="Times New Roman" panose="02020603050405020304" pitchFamily="18" charset="0"/>
                <a:ea typeface="Times New Roman" panose="02020603050405020304" pitchFamily="18" charset="0"/>
              </a:rPr>
              <a:t>pateiktas </a:t>
            </a:r>
            <a:r>
              <a:rPr lang="lt-LT" sz="1200" b="1" spc="-10" dirty="0">
                <a:effectLst/>
                <a:latin typeface="Times New Roman" panose="02020603050405020304" pitchFamily="18" charset="0"/>
                <a:ea typeface="Times New Roman" panose="02020603050405020304" pitchFamily="18" charset="0"/>
              </a:rPr>
              <a:t>verslo planas</a:t>
            </a:r>
            <a:r>
              <a:rPr lang="lt-LT" sz="1200" spc="-10" dirty="0">
                <a:effectLst/>
                <a:latin typeface="Times New Roman" panose="02020603050405020304" pitchFamily="18" charset="0"/>
                <a:ea typeface="Times New Roman" panose="02020603050405020304" pitchFamily="18" charset="0"/>
              </a:rPr>
              <a:t>, parengtas pagal Taisyklių 2 priede nustatytą formą. </a:t>
            </a:r>
            <a:r>
              <a:rPr lang="lt-LT" sz="1200" dirty="0">
                <a:solidFill>
                  <a:srgbClr val="000000"/>
                </a:solidFill>
                <a:effectLst/>
                <a:latin typeface="Times New Roman" panose="02020603050405020304" pitchFamily="18" charset="0"/>
                <a:ea typeface="Times New Roman" panose="02020603050405020304" pitchFamily="18" charset="0"/>
              </a:rPr>
              <a:t>Pateiktame verslo plane </a:t>
            </a:r>
            <a:r>
              <a:rPr lang="lt-LT" sz="1200" b="1" dirty="0">
                <a:solidFill>
                  <a:srgbClr val="000000"/>
                </a:solidFill>
                <a:effectLst/>
                <a:latin typeface="Times New Roman" panose="02020603050405020304" pitchFamily="18" charset="0"/>
                <a:ea typeface="Times New Roman" panose="02020603050405020304" pitchFamily="18" charset="0"/>
              </a:rPr>
              <a:t>pareiškėjas turi įrodyti</a:t>
            </a:r>
            <a:r>
              <a:rPr lang="lt-LT" sz="1200" dirty="0">
                <a:solidFill>
                  <a:srgbClr val="000000"/>
                </a:solidFill>
                <a:effectLst/>
                <a:latin typeface="Times New Roman" panose="02020603050405020304" pitchFamily="18" charset="0"/>
                <a:ea typeface="Times New Roman" panose="02020603050405020304" pitchFamily="18" charset="0"/>
              </a:rPr>
              <a:t>, kad </a:t>
            </a:r>
            <a:r>
              <a:rPr lang="lt-LT" sz="1200" b="1" dirty="0">
                <a:solidFill>
                  <a:srgbClr val="000000"/>
                </a:solidFill>
                <a:effectLst/>
                <a:latin typeface="Times New Roman" panose="02020603050405020304" pitchFamily="18" charset="0"/>
                <a:ea typeface="Times New Roman" panose="02020603050405020304" pitchFamily="18" charset="0"/>
              </a:rPr>
              <a:t>ūkio subjektas atitinka ekonominį gyvybingumą apibūdinančius rodiklius ir jų kritines reikšmes</a:t>
            </a:r>
            <a:r>
              <a:rPr lang="lt-LT" sz="1200" dirty="0">
                <a:solidFill>
                  <a:srgbClr val="000000"/>
                </a:solidFill>
                <a:effectLst/>
                <a:latin typeface="Times New Roman" panose="02020603050405020304" pitchFamily="18" charset="0"/>
                <a:ea typeface="Times New Roman" panose="02020603050405020304" pitchFamily="18" charset="0"/>
              </a:rPr>
              <a:t>, kaip nustatyta žemės ūkio ministro įsakymu tvirtinamose Ūkio subjektų, siekiančių pasinaudoti parama pagal intervencines priemones, ekonominio gyvybingumo nustatymo taisyklėse (toliau – Ekonominio gyvybingumo nustatymo taisyklės). Jei paraiška teikiama su partneriu (-</a:t>
            </a:r>
            <a:r>
              <a:rPr lang="lt-LT" sz="1200" dirty="0" err="1">
                <a:solidFill>
                  <a:srgbClr val="000000"/>
                </a:solidFill>
                <a:effectLst/>
                <a:latin typeface="Times New Roman" panose="02020603050405020304" pitchFamily="18" charset="0"/>
                <a:ea typeface="Times New Roman" panose="02020603050405020304" pitchFamily="18" charset="0"/>
              </a:rPr>
              <a:t>iais</a:t>
            </a:r>
            <a:r>
              <a:rPr lang="lt-LT" sz="1200" dirty="0">
                <a:solidFill>
                  <a:srgbClr val="000000"/>
                </a:solidFill>
                <a:effectLst/>
                <a:latin typeface="Times New Roman" panose="02020603050405020304" pitchFamily="18" charset="0"/>
                <a:ea typeface="Times New Roman" panose="02020603050405020304" pitchFamily="18" charset="0"/>
              </a:rPr>
              <a:t>), </a:t>
            </a:r>
            <a:r>
              <a:rPr lang="lt-LT" sz="1200" b="1" dirty="0">
                <a:solidFill>
                  <a:srgbClr val="000000"/>
                </a:solidFill>
                <a:effectLst/>
                <a:latin typeface="Times New Roman" panose="02020603050405020304" pitchFamily="18" charset="0"/>
                <a:ea typeface="Times New Roman" panose="02020603050405020304" pitchFamily="18" charset="0"/>
              </a:rPr>
              <a:t>partneris (-</a:t>
            </a:r>
            <a:r>
              <a:rPr lang="lt-LT" sz="1200" b="1" dirty="0" err="1">
                <a:solidFill>
                  <a:srgbClr val="000000"/>
                </a:solidFill>
                <a:effectLst/>
                <a:latin typeface="Times New Roman" panose="02020603050405020304" pitchFamily="18" charset="0"/>
                <a:ea typeface="Times New Roman" panose="02020603050405020304" pitchFamily="18" charset="0"/>
              </a:rPr>
              <a:t>iai</a:t>
            </a:r>
            <a:r>
              <a:rPr lang="lt-LT" sz="1200" b="1" dirty="0">
                <a:solidFill>
                  <a:srgbClr val="000000"/>
                </a:solidFill>
                <a:effectLst/>
                <a:latin typeface="Times New Roman" panose="02020603050405020304" pitchFamily="18" charset="0"/>
                <a:ea typeface="Times New Roman" panose="02020603050405020304" pitchFamily="18" charset="0"/>
              </a:rPr>
              <a:t>) yra tinkamas (-i), jeigu ataskaitiniais metais arba praėjusiais ataskaitiniais metais </a:t>
            </a:r>
            <a:r>
              <a:rPr lang="lt-LT" sz="1200" dirty="0">
                <a:solidFill>
                  <a:srgbClr val="000000"/>
                </a:solidFill>
                <a:effectLst/>
                <a:latin typeface="Times New Roman" panose="02020603050405020304" pitchFamily="18" charset="0"/>
                <a:ea typeface="Times New Roman" panose="02020603050405020304" pitchFamily="18" charset="0"/>
              </a:rPr>
              <a:t>pasirinktinai (visi rodikliai skaičiuojami iš tų pačių finansinių metų finansinės atskaitomybės ataskaitų, t. y. arba ataskaitinių, arba praėjusių ataskaitinių metų)  </a:t>
            </a:r>
            <a:r>
              <a:rPr lang="lt-LT" sz="1200" b="1" dirty="0">
                <a:solidFill>
                  <a:srgbClr val="000000"/>
                </a:solidFill>
                <a:effectLst/>
                <a:latin typeface="Times New Roman" panose="02020603050405020304" pitchFamily="18" charset="0"/>
                <a:ea typeface="Times New Roman" panose="02020603050405020304" pitchFamily="18" charset="0"/>
              </a:rPr>
              <a:t>ūkio subjekto grynasis pelningumas, skolos rodiklis, einamojo likvidumo koeficientas</a:t>
            </a:r>
            <a:r>
              <a:rPr lang="lt-LT" sz="1200" dirty="0">
                <a:solidFill>
                  <a:srgbClr val="000000"/>
                </a:solidFill>
                <a:effectLst/>
                <a:latin typeface="Times New Roman" panose="02020603050405020304" pitchFamily="18" charset="0"/>
                <a:ea typeface="Times New Roman" panose="02020603050405020304" pitchFamily="18" charset="0"/>
              </a:rPr>
              <a:t> atitinka Ekonominio gyvybingumo nustatymo taisyklių III skyriuje nurodytas reikšmes.</a:t>
            </a:r>
            <a:endParaRPr lang="lt-LT" sz="1200" dirty="0">
              <a:effectLst/>
              <a:latin typeface="Times New Roman" panose="02020603050405020304" pitchFamily="18" charset="0"/>
              <a:ea typeface="Times New Roman" panose="02020603050405020304" pitchFamily="18" charset="0"/>
            </a:endParaRPr>
          </a:p>
          <a:p>
            <a:pPr algn="just"/>
            <a:endParaRPr lang="lt-LT" sz="11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4112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2419229" y="1055734"/>
            <a:ext cx="4425323" cy="338554"/>
          </a:xfrm>
          <a:prstGeom prst="rect">
            <a:avLst/>
          </a:prstGeom>
          <a:noFill/>
        </p:spPr>
        <p:txBody>
          <a:bodyPr wrap="square" rtlCol="0">
            <a:spAutoFit/>
          </a:bodyPr>
          <a:lstStyle/>
          <a:p>
            <a:pPr algn="ctr"/>
            <a:r>
              <a:rPr lang="lt-LT" sz="1600" b="1" spc="10" dirty="0">
                <a:solidFill>
                  <a:srgbClr val="8EC543"/>
                </a:solidFill>
                <a:effectLst/>
                <a:latin typeface="Arial" panose="020B0604020202020204" pitchFamily="34" charset="0"/>
                <a:ea typeface="Calibri" panose="020F0502020204030204" pitchFamily="34" charset="0"/>
                <a:cs typeface="Arial" panose="020B0604020202020204" pitchFamily="34" charset="0"/>
              </a:rPr>
              <a:t>PAREIŠKĖJO ĮSIPAREIGOJIMAI</a:t>
            </a:r>
            <a:endParaRPr lang="lt-LT" sz="1600" dirty="0">
              <a:solidFill>
                <a:srgbClr val="8EC543"/>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24" name="TextBox 23">
            <a:extLst>
              <a:ext uri="{FF2B5EF4-FFF2-40B4-BE49-F238E27FC236}">
                <a16:creationId xmlns:a16="http://schemas.microsoft.com/office/drawing/2014/main" id="{CFB04A6D-1DC0-B3DA-068A-6287C75DD8F2}"/>
              </a:ext>
            </a:extLst>
          </p:cNvPr>
          <p:cNvSpPr txBox="1"/>
          <p:nvPr/>
        </p:nvSpPr>
        <p:spPr>
          <a:xfrm>
            <a:off x="475784" y="1625397"/>
            <a:ext cx="8184995" cy="2862322"/>
          </a:xfrm>
          <a:prstGeom prst="rect">
            <a:avLst/>
          </a:prstGeom>
          <a:noFill/>
        </p:spPr>
        <p:txBody>
          <a:bodyPr wrap="square" lIns="91440" tIns="45720" rIns="91440" bIns="45720" anchor="t">
            <a:spAutoFit/>
          </a:bodyPr>
          <a:lstStyle/>
          <a:p>
            <a:pPr indent="450215" algn="just"/>
            <a:r>
              <a:rPr lang="lt-LT" sz="1200" spc="10" dirty="0">
                <a:solidFill>
                  <a:srgbClr val="000000"/>
                </a:solidFill>
                <a:effectLst/>
                <a:latin typeface="Times New Roman" panose="02020603050405020304" pitchFamily="18" charset="0"/>
                <a:ea typeface="Calibri" panose="020F0502020204030204" pitchFamily="34" charset="0"/>
              </a:rPr>
              <a:t>Pareiškėjas prisiima ir iki projekto kontrolės laikotarpio pabaigos laikosi šių įsipareigojimų:  </a:t>
            </a:r>
            <a:endParaRPr lang="lt-LT" sz="1200" dirty="0">
              <a:effectLst/>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spc="10" dirty="0">
                <a:solidFill>
                  <a:srgbClr val="000000"/>
                </a:solidFill>
                <a:effectLst/>
                <a:latin typeface="Times New Roman" panose="02020603050405020304" pitchFamily="18" charset="0"/>
                <a:ea typeface="Calibri" panose="020F0502020204030204" pitchFamily="34" charset="0"/>
              </a:rPr>
              <a:t>prisiima bendruosius įsipareigojimus, nurodytus Administravimo taisyklėse;</a:t>
            </a:r>
          </a:p>
          <a:p>
            <a:pPr marL="171450" indent="-171450" algn="just">
              <a:buFont typeface="Wingdings" panose="05000000000000000000" pitchFamily="2" charset="2"/>
              <a:buChar char="Ø"/>
            </a:pPr>
            <a:r>
              <a:rPr lang="lt-LT" sz="1200" dirty="0">
                <a:solidFill>
                  <a:srgbClr val="000000"/>
                </a:solidFill>
                <a:effectLst/>
                <a:latin typeface="Times New Roman" panose="02020603050405020304" pitchFamily="18" charset="0"/>
                <a:ea typeface="Times New Roman" panose="02020603050405020304" pitchFamily="18" charset="0"/>
              </a:rPr>
              <a:t>užtikrina, kad </a:t>
            </a:r>
            <a:r>
              <a:rPr lang="lt-LT" sz="1200" b="1" dirty="0">
                <a:solidFill>
                  <a:srgbClr val="000000"/>
                </a:solidFill>
                <a:effectLst/>
                <a:latin typeface="Times New Roman" panose="02020603050405020304" pitchFamily="18" charset="0"/>
                <a:ea typeface="Times New Roman" panose="02020603050405020304" pitchFamily="18" charset="0"/>
              </a:rPr>
              <a:t>valdos ekonominis dydis</a:t>
            </a:r>
            <a:r>
              <a:rPr lang="lt-LT" sz="1200" dirty="0">
                <a:solidFill>
                  <a:srgbClr val="000000"/>
                </a:solidFill>
                <a:effectLst/>
                <a:latin typeface="Times New Roman" panose="02020603050405020304" pitchFamily="18" charset="0"/>
                <a:ea typeface="Times New Roman" panose="02020603050405020304" pitchFamily="18" charset="0"/>
              </a:rPr>
              <a:t>, išreikštas produkcijos standartine verte, </a:t>
            </a:r>
            <a:r>
              <a:rPr lang="lt-LT" sz="1200" b="1" dirty="0">
                <a:solidFill>
                  <a:srgbClr val="000000"/>
                </a:solidFill>
                <a:effectLst/>
                <a:latin typeface="Times New Roman" panose="02020603050405020304" pitchFamily="18" charset="0"/>
                <a:ea typeface="Times New Roman" panose="02020603050405020304" pitchFamily="18" charset="0"/>
              </a:rPr>
              <a:t>nuo paramos paraiškos pateikimo dienos iki projekto kontrolės laikotarpio pabaigos bus didesnis kaip 16 001 Eur</a:t>
            </a:r>
            <a:r>
              <a:rPr lang="lt-LT" sz="1200" dirty="0">
                <a:solidFill>
                  <a:srgbClr val="000000"/>
                </a:solidFill>
                <a:effectLst/>
                <a:latin typeface="Times New Roman" panose="02020603050405020304" pitchFamily="18" charset="0"/>
                <a:ea typeface="Times New Roman" panose="02020603050405020304" pitchFamily="18" charset="0"/>
              </a:rPr>
              <a:t>;</a:t>
            </a:r>
            <a:r>
              <a:rPr lang="lt-LT" sz="1200" dirty="0">
                <a:effectLst/>
                <a:latin typeface="Times New Roman" panose="02020603050405020304" pitchFamily="18" charset="0"/>
                <a:ea typeface="Times New Roman" panose="02020603050405020304" pitchFamily="18" charset="0"/>
              </a:rPr>
              <a:t> </a:t>
            </a:r>
          </a:p>
          <a:p>
            <a:pPr marL="171450" indent="-171450" algn="just">
              <a:buFont typeface="Wingdings" panose="05000000000000000000" pitchFamily="2" charset="2"/>
              <a:buChar char="Ø"/>
            </a:pPr>
            <a:r>
              <a:rPr lang="lt-LT" sz="1200" dirty="0">
                <a:effectLst/>
                <a:latin typeface="Times New Roman" panose="02020603050405020304" pitchFamily="18" charset="0"/>
                <a:ea typeface="Times New Roman" panose="02020603050405020304" pitchFamily="18" charset="0"/>
              </a:rPr>
              <a:t>užtikrina, kad įgyvendinus projektą</a:t>
            </a:r>
            <a:r>
              <a:rPr lang="lt-LT" sz="1200" b="1" dirty="0">
                <a:effectLst/>
                <a:latin typeface="Times New Roman" panose="02020603050405020304" pitchFamily="18" charset="0"/>
                <a:ea typeface="Times New Roman" panose="02020603050405020304" pitchFamily="18" charset="0"/>
              </a:rPr>
              <a:t> įsigytos investicijos atitiks Valstybinės maisto ir veterinarijos tarnybos kontroliuojamų teisės aktų reikalavimus</a:t>
            </a:r>
            <a:r>
              <a:rPr lang="lt-LT" sz="1200" dirty="0">
                <a:effectLst/>
                <a:latin typeface="Times New Roman" panose="02020603050405020304" pitchFamily="18" charset="0"/>
                <a:ea typeface="Times New Roman" panose="02020603050405020304" pitchFamily="18" charset="0"/>
              </a:rPr>
              <a:t>, kai investicijoms taikomi tokie reikalavimai;</a:t>
            </a:r>
          </a:p>
          <a:p>
            <a:pPr marL="171450" indent="-171450" algn="just">
              <a:buFont typeface="Wingdings" panose="05000000000000000000" pitchFamily="2" charset="2"/>
              <a:buChar char="Ø"/>
            </a:pPr>
            <a:r>
              <a:rPr lang="lt-LT" sz="1200" spc="20" dirty="0">
                <a:effectLst/>
                <a:latin typeface="Times New Roman" panose="02020603050405020304" pitchFamily="18" charset="0"/>
                <a:ea typeface="Times New Roman" panose="02020603050405020304" pitchFamily="18" charset="0"/>
              </a:rPr>
              <a:t>užtikrina, kad </a:t>
            </a:r>
            <a:r>
              <a:rPr lang="lt-LT" sz="1200" b="1" spc="20" dirty="0">
                <a:effectLst/>
                <a:latin typeface="Times New Roman" panose="02020603050405020304" pitchFamily="18" charset="0"/>
                <a:ea typeface="Times New Roman" panose="02020603050405020304" pitchFamily="18" charset="0"/>
              </a:rPr>
              <a:t>pripažinto žemės ūkio kooperatyvo statusas bus nepertraukiamai išlaikytas </a:t>
            </a:r>
            <a:r>
              <a:rPr lang="lt-LT" sz="1200" spc="20" dirty="0">
                <a:effectLst/>
                <a:latin typeface="Times New Roman" panose="02020603050405020304" pitchFamily="18" charset="0"/>
                <a:ea typeface="Times New Roman" panose="02020603050405020304" pitchFamily="18" charset="0"/>
              </a:rPr>
              <a:t>nuo paramos paraiškos pateikimo dienos iki projekto kontrolės laikotarpio pabaigos;</a:t>
            </a:r>
          </a:p>
          <a:p>
            <a:pPr marL="171450" indent="-171450" algn="just">
              <a:buFont typeface="Wingdings" panose="05000000000000000000" pitchFamily="2" charset="2"/>
              <a:buChar char="Ø"/>
            </a:pPr>
            <a:r>
              <a:rPr lang="lt-LT" sz="1200" spc="20" dirty="0">
                <a:effectLst/>
                <a:latin typeface="Times New Roman" panose="02020603050405020304" pitchFamily="18" charset="0"/>
                <a:ea typeface="Times New Roman" panose="02020603050405020304" pitchFamily="18" charset="0"/>
              </a:rPr>
              <a:t>užtikrina, kad </a:t>
            </a:r>
            <a:r>
              <a:rPr lang="lt-LT" sz="1200" b="1" spc="20" dirty="0">
                <a:effectLst/>
                <a:latin typeface="Times New Roman" panose="02020603050405020304" pitchFamily="18" charset="0"/>
                <a:ea typeface="Times New Roman" panose="02020603050405020304" pitchFamily="18" charset="0"/>
              </a:rPr>
              <a:t>kolektyvinių investicijų pagrindu pagal projektą įgytu turtu </a:t>
            </a:r>
            <a:r>
              <a:rPr lang="lt-LT" sz="1200" spc="20" dirty="0">
                <a:effectLst/>
                <a:latin typeface="Times New Roman" panose="02020603050405020304" pitchFamily="18" charset="0"/>
                <a:ea typeface="Times New Roman" panose="02020603050405020304" pitchFamily="18" charset="0"/>
              </a:rPr>
              <a:t>projekto įgyvendinimo ir kontrolės laikotarpiu </a:t>
            </a:r>
            <a:r>
              <a:rPr lang="lt-LT" sz="1200" b="1" spc="20" dirty="0">
                <a:effectLst/>
                <a:latin typeface="Times New Roman" panose="02020603050405020304" pitchFamily="18" charset="0"/>
                <a:ea typeface="Times New Roman" panose="02020603050405020304" pitchFamily="18" charset="0"/>
              </a:rPr>
              <a:t>naudosis tik pripažinto žemės ūkio kooperatyvo nariai</a:t>
            </a:r>
            <a:r>
              <a:rPr lang="lt-LT" sz="1200" spc="20" dirty="0">
                <a:effectLst/>
                <a:latin typeface="Times New Roman" panose="02020603050405020304" pitchFamily="18" charset="0"/>
                <a:ea typeface="Times New Roman" panose="02020603050405020304" pitchFamily="18" charset="0"/>
              </a:rPr>
              <a:t>;</a:t>
            </a:r>
            <a:endParaRPr lang="lt-LT" sz="1200" dirty="0">
              <a:latin typeface="Times New Roman" panose="02020603050405020304" pitchFamily="18" charset="0"/>
              <a:ea typeface="Times New Roman" panose="02020603050405020304" pitchFamily="18" charset="0"/>
            </a:endParaRPr>
          </a:p>
          <a:p>
            <a:pPr marL="171450" indent="-171450" algn="just">
              <a:buFont typeface="Wingdings" panose="05000000000000000000" pitchFamily="2" charset="2"/>
              <a:buChar char="Ø"/>
            </a:pPr>
            <a:r>
              <a:rPr lang="lt-LT" sz="1200" spc="20" dirty="0">
                <a:effectLst/>
                <a:latin typeface="Times New Roman" panose="02020603050405020304" pitchFamily="18" charset="0"/>
                <a:ea typeface="Times New Roman" panose="02020603050405020304" pitchFamily="18" charset="0"/>
              </a:rPr>
              <a:t>užtikrina, kad </a:t>
            </a:r>
            <a:r>
              <a:rPr lang="lt-LT" sz="1200" b="1" spc="20" dirty="0">
                <a:effectLst/>
                <a:latin typeface="Times New Roman" panose="02020603050405020304" pitchFamily="18" charset="0"/>
                <a:ea typeface="Times New Roman" panose="02020603050405020304" pitchFamily="18" charset="0"/>
              </a:rPr>
              <a:t>narystė pripažintame žemės ūkio kooperatyve</a:t>
            </a:r>
            <a:r>
              <a:rPr lang="lt-LT" sz="1200" spc="20" dirty="0">
                <a:effectLst/>
                <a:latin typeface="Times New Roman" panose="02020603050405020304" pitchFamily="18" charset="0"/>
                <a:ea typeface="Times New Roman" panose="02020603050405020304" pitchFamily="18" charset="0"/>
              </a:rPr>
              <a:t> ir apyvartos su kooperatyvu vykdymas </a:t>
            </a:r>
            <a:r>
              <a:rPr lang="lt-LT" sz="1200" b="1" spc="20" dirty="0">
                <a:effectLst/>
                <a:latin typeface="Times New Roman" panose="02020603050405020304" pitchFamily="18" charset="0"/>
                <a:ea typeface="Times New Roman" panose="02020603050405020304" pitchFamily="18" charset="0"/>
              </a:rPr>
              <a:t>bus nepertraukiamai išlaikyti</a:t>
            </a:r>
            <a:r>
              <a:rPr lang="lt-LT" sz="1200" spc="20" dirty="0">
                <a:effectLst/>
                <a:latin typeface="Times New Roman" panose="02020603050405020304" pitchFamily="18" charset="0"/>
                <a:ea typeface="Times New Roman" panose="02020603050405020304" pitchFamily="18" charset="0"/>
              </a:rPr>
              <a:t> nuo paramos paraiškos pateikimo dienos iki projekto kontrolės laikotarpio pabaigos;</a:t>
            </a:r>
            <a:r>
              <a:rPr lang="lt-LT" sz="1200" dirty="0">
                <a:effectLst/>
                <a:latin typeface="Times New Roman" panose="02020603050405020304" pitchFamily="18" charset="0"/>
                <a:ea typeface="Times New Roman" panose="02020603050405020304" pitchFamily="18" charset="0"/>
              </a:rPr>
              <a:t> </a:t>
            </a:r>
          </a:p>
          <a:p>
            <a:pPr marL="171450" indent="-171450" algn="just">
              <a:buFont typeface="Wingdings" panose="05000000000000000000" pitchFamily="2" charset="2"/>
              <a:buChar char="Ø"/>
            </a:pPr>
            <a:r>
              <a:rPr lang="lt-LT" sz="1200" spc="10" dirty="0">
                <a:solidFill>
                  <a:srgbClr val="000000"/>
                </a:solidFill>
                <a:effectLst/>
                <a:latin typeface="Times New Roman" panose="02020603050405020304" pitchFamily="18" charset="0"/>
                <a:ea typeface="Calibri" panose="020F0502020204030204" pitchFamily="34" charset="0"/>
              </a:rPr>
              <a:t>verslo plano įgyvendinimo metu ir verslo plano kontrolės laikotarpiu </a:t>
            </a:r>
            <a:r>
              <a:rPr lang="lt-LT" sz="1200" b="1" spc="10" dirty="0">
                <a:solidFill>
                  <a:srgbClr val="000000"/>
                </a:solidFill>
                <a:effectLst/>
                <a:latin typeface="Times New Roman" panose="02020603050405020304" pitchFamily="18" charset="0"/>
                <a:ea typeface="Calibri" panose="020F0502020204030204" pitchFamily="34" charset="0"/>
              </a:rPr>
              <a:t>užtikrina atitiktį atrankos kriterijams, už kuriuos paramos paraiškai suteikiami balai</a:t>
            </a:r>
            <a:r>
              <a:rPr lang="lt-LT" sz="1200" spc="10" dirty="0">
                <a:solidFill>
                  <a:srgbClr val="000000"/>
                </a:solidFill>
                <a:effectLst/>
                <a:latin typeface="Times New Roman" panose="02020603050405020304" pitchFamily="18" charset="0"/>
                <a:ea typeface="Calibri" panose="020F0502020204030204" pitchFamily="34" charset="0"/>
              </a:rPr>
              <a:t>. </a:t>
            </a:r>
            <a:endParaRPr lang="lt-LT" sz="1200" dirty="0">
              <a:effectLst/>
              <a:latin typeface="Times New Roman" panose="02020603050405020304" pitchFamily="18" charset="0"/>
              <a:ea typeface="Times New Roman" panose="02020603050405020304" pitchFamily="18" charset="0"/>
            </a:endParaRPr>
          </a:p>
          <a:p>
            <a:pPr indent="450215" algn="just"/>
            <a:r>
              <a:rPr lang="lt-LT" sz="1200" dirty="0">
                <a:solidFill>
                  <a:srgbClr val="000000"/>
                </a:solidFill>
                <a:effectLst/>
                <a:latin typeface="Times New Roman" panose="02020603050405020304" pitchFamily="18" charset="0"/>
                <a:ea typeface="Times New Roman" panose="02020603050405020304" pitchFamily="18" charset="0"/>
              </a:rPr>
              <a:t> </a:t>
            </a:r>
            <a:endParaRPr lang="lt-LT" sz="1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85918450"/>
      </p:ext>
    </p:extLst>
  </p:cSld>
  <p:clrMapOvr>
    <a:masterClrMapping/>
  </p:clrMapOvr>
</p:sld>
</file>

<file path=ppt/theme/theme1.xml><?xml version="1.0" encoding="utf-8"?>
<a:theme xmlns:a="http://schemas.openxmlformats.org/drawingml/2006/main" name="ZUM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ZUM PPT template (002).pptx  -  Tik skaityti" id="{7F436046-F3F6-4520-8AB3-D81269D02C44}" vid="{332B72F7-2300-4B3F-863E-43245681ED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410986FB263A4F94202C116B3ED1C3" ma:contentTypeVersion="8" ma:contentTypeDescription="Create a new document." ma:contentTypeScope="" ma:versionID="30860e90d0b80badb5c9e11df860e482">
  <xsd:schema xmlns:xsd="http://www.w3.org/2001/XMLSchema" xmlns:xs="http://www.w3.org/2001/XMLSchema" xmlns:p="http://schemas.microsoft.com/office/2006/metadata/properties" xmlns:ns2="c488262e-fee8-4365-a613-8b9e3fbd1795" xmlns:ns3="63783bbd-3efe-4ae6-b83d-d59d748d4472" targetNamespace="http://schemas.microsoft.com/office/2006/metadata/properties" ma:root="true" ma:fieldsID="d03137594a77882959925cada76fe0ff" ns2:_="" ns3:_="">
    <xsd:import namespace="c488262e-fee8-4365-a613-8b9e3fbd1795"/>
    <xsd:import namespace="63783bbd-3efe-4ae6-b83d-d59d748d447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88262e-fee8-4365-a613-8b9e3fbd17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3783bbd-3efe-4ae6-b83d-d59d748d447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2531BE-42EA-40C3-AAB3-03698B50B5E4}">
  <ds:schemaRefs>
    <ds:schemaRef ds:uri="63783bbd-3efe-4ae6-b83d-d59d748d4472"/>
    <ds:schemaRef ds:uri="c488262e-fee8-4365-a613-8b9e3fbd17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265D5C0-B7E3-4221-AA84-F2D0F2BE00A2}">
  <ds:schemaRefs>
    <ds:schemaRef ds:uri="http://schemas.openxmlformats.org/package/2006/metadata/core-properties"/>
    <ds:schemaRef ds:uri="http://schemas.microsoft.com/office/2006/metadata/properties"/>
    <ds:schemaRef ds:uri="http://purl.org/dc/elements/1.1/"/>
    <ds:schemaRef ds:uri="c488262e-fee8-4365-a613-8b9e3fbd1795"/>
    <ds:schemaRef ds:uri="http://www.w3.org/XML/1998/namespace"/>
    <ds:schemaRef ds:uri="http://schemas.microsoft.com/office/2006/documentManagement/types"/>
    <ds:schemaRef ds:uri="http://schemas.microsoft.com/office/infopath/2007/PartnerControls"/>
    <ds:schemaRef ds:uri="63783bbd-3efe-4ae6-b83d-d59d748d4472"/>
    <ds:schemaRef ds:uri="http://purl.org/dc/dcmitype/"/>
    <ds:schemaRef ds:uri="http://purl.org/dc/terms/"/>
  </ds:schemaRefs>
</ds:datastoreItem>
</file>

<file path=customXml/itemProps3.xml><?xml version="1.0" encoding="utf-8"?>
<ds:datastoreItem xmlns:ds="http://schemas.openxmlformats.org/officeDocument/2006/customXml" ds:itemID="{D02B8D86-E53E-41A2-9186-4A690BD6B4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ZUM PPT template</Template>
  <TotalTime>787</TotalTime>
  <Words>2600</Words>
  <Application>Microsoft Office PowerPoint</Application>
  <PresentationFormat>Demonstracija ekrane (16:9)</PresentationFormat>
  <Paragraphs>149</Paragraphs>
  <Slides>19</Slides>
  <Notes>16</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19</vt:i4>
      </vt:variant>
    </vt:vector>
  </HeadingPairs>
  <TitlesOfParts>
    <vt:vector size="24" baseType="lpstr">
      <vt:lpstr>Arial</vt:lpstr>
      <vt:lpstr>Calibri</vt:lpstr>
      <vt:lpstr>Times New Roman</vt:lpstr>
      <vt:lpstr>Wingdings</vt:lpstr>
      <vt:lpstr>ZUM PPT template</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Kristina Indriošienė</dc:creator>
  <cp:lastModifiedBy>Snieguolė Valiulienė</cp:lastModifiedBy>
  <cp:revision>54</cp:revision>
  <cp:lastPrinted>2022-10-06T06:36:06Z</cp:lastPrinted>
  <dcterms:created xsi:type="dcterms:W3CDTF">2022-09-05T07:04:46Z</dcterms:created>
  <dcterms:modified xsi:type="dcterms:W3CDTF">2023-05-15T12:49:46Z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0x0101009E410986FB263A4F94202C116B3ED1C3</vt:lpwstr>
  </property>
</Properties>
</file>